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66"/>
  </p:notesMasterIdLst>
  <p:handoutMasterIdLst>
    <p:handoutMasterId r:id="rId67"/>
  </p:handoutMasterIdLst>
  <p:sldIdLst>
    <p:sldId id="256" r:id="rId2"/>
    <p:sldId id="302" r:id="rId3"/>
    <p:sldId id="266" r:id="rId4"/>
    <p:sldId id="303" r:id="rId5"/>
    <p:sldId id="305" r:id="rId6"/>
    <p:sldId id="297" r:id="rId7"/>
    <p:sldId id="300" r:id="rId8"/>
    <p:sldId id="304" r:id="rId9"/>
    <p:sldId id="329" r:id="rId10"/>
    <p:sldId id="330" r:id="rId11"/>
    <p:sldId id="331" r:id="rId12"/>
    <p:sldId id="309" r:id="rId13"/>
    <p:sldId id="310" r:id="rId14"/>
    <p:sldId id="308" r:id="rId15"/>
    <p:sldId id="275" r:id="rId16"/>
    <p:sldId id="313" r:id="rId17"/>
    <p:sldId id="276" r:id="rId18"/>
    <p:sldId id="311" r:id="rId19"/>
    <p:sldId id="312" r:id="rId20"/>
    <p:sldId id="277" r:id="rId21"/>
    <p:sldId id="279" r:id="rId22"/>
    <p:sldId id="314" r:id="rId23"/>
    <p:sldId id="315" r:id="rId24"/>
    <p:sldId id="316" r:id="rId25"/>
    <p:sldId id="285" r:id="rId26"/>
    <p:sldId id="286" r:id="rId27"/>
    <p:sldId id="317" r:id="rId28"/>
    <p:sldId id="287" r:id="rId29"/>
    <p:sldId id="318" r:id="rId30"/>
    <p:sldId id="289" r:id="rId31"/>
    <p:sldId id="321" r:id="rId32"/>
    <p:sldId id="322" r:id="rId33"/>
    <p:sldId id="306" r:id="rId34"/>
    <p:sldId id="332" r:id="rId35"/>
    <p:sldId id="333" r:id="rId36"/>
    <p:sldId id="334" r:id="rId37"/>
    <p:sldId id="335" r:id="rId38"/>
    <p:sldId id="288" r:id="rId39"/>
    <p:sldId id="291" r:id="rId40"/>
    <p:sldId id="320" r:id="rId41"/>
    <p:sldId id="337" r:id="rId42"/>
    <p:sldId id="336" r:id="rId43"/>
    <p:sldId id="296" r:id="rId44"/>
    <p:sldId id="338" r:id="rId45"/>
    <p:sldId id="339" r:id="rId46"/>
    <p:sldId id="307" r:id="rId47"/>
    <p:sldId id="323" r:id="rId48"/>
    <p:sldId id="327" r:id="rId49"/>
    <p:sldId id="324" r:id="rId50"/>
    <p:sldId id="326" r:id="rId51"/>
    <p:sldId id="328" r:id="rId52"/>
    <p:sldId id="325" r:id="rId53"/>
    <p:sldId id="359" r:id="rId54"/>
    <p:sldId id="358" r:id="rId55"/>
    <p:sldId id="360" r:id="rId56"/>
    <p:sldId id="357" r:id="rId57"/>
    <p:sldId id="356" r:id="rId58"/>
    <p:sldId id="319" r:id="rId59"/>
    <p:sldId id="355" r:id="rId60"/>
    <p:sldId id="354" r:id="rId61"/>
    <p:sldId id="353" r:id="rId62"/>
    <p:sldId id="352" r:id="rId63"/>
    <p:sldId id="349" r:id="rId64"/>
    <p:sldId id="351" r:id="rId65"/>
  </p:sldIdLst>
  <p:sldSz cx="9144000" cy="6858000" type="screen4x3"/>
  <p:notesSz cx="6858000" cy="9144000"/>
  <p:custShowLst>
    <p:custShow name="精簡" id="0">
      <p:sldLst>
        <p:sld r:id="rId2"/>
        <p:sld r:id="rId4"/>
        <p:sld r:id="rId7"/>
        <p:sld r:id="rId16"/>
        <p:sld r:id="rId18"/>
        <p:sld r:id="rId21"/>
        <p:sld r:id="rId26"/>
        <p:sld r:id="rId27"/>
        <p:sld r:id="rId29"/>
        <p:sld r:id="rId31"/>
        <p:sld r:id="rId40"/>
        <p:sld r:id="rId44"/>
      </p:sldLst>
    </p:custShow>
  </p:custShow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htmlPubPr pubBrowser="v4" r:id="rId1">
    <p:sldAll/>
  </p:htmlPubPr>
  <p:webPr showAnimation="1" allowPng="1" relyOnVml="1" encoding="big5" clr="none"/>
  <p:showPr showNarration="1">
    <p:present/>
    <p:sldAll/>
    <p:penClr>
      <a:schemeClr val="tx1"/>
    </p:penClr>
  </p:showPr>
  <p:clrMru>
    <a:srgbClr val="A68480"/>
    <a:srgbClr val="00CC00"/>
    <a:srgbClr val="FF0000"/>
    <a:srgbClr val="0000FF"/>
    <a:srgbClr val="3366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1" autoAdjust="0"/>
    <p:restoredTop sz="94747" autoAdjust="0"/>
  </p:normalViewPr>
  <p:slideViewPr>
    <p:cSldViewPr snapToGrid="0">
      <p:cViewPr varScale="1">
        <p:scale>
          <a:sx n="58" d="100"/>
          <a:sy n="58" d="100"/>
        </p:scale>
        <p:origin x="-8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39" d="100"/>
          <a:sy n="39" d="100"/>
        </p:scale>
        <p:origin x="-1042" y="-72"/>
      </p:cViewPr>
      <p:guideLst>
        <p:guide orient="horz" pos="2880"/>
        <p:guide pos="2160"/>
      </p:guideLst>
    </p:cSldViewPr>
  </p:notesViewPr>
  <p:gridSpacing cx="73736200" cy="73736200"/>
</p:viewPr>
</file>

<file path=ppt/_rels/presProps.xml.rels><?xml version="1.0" encoding="UTF-8" standalone="yes"?>
<Relationships xmlns="http://schemas.openxmlformats.org/package/2006/relationships"><Relationship Id="rId1" Type="http://schemas.openxmlformats.org/officeDocument/2006/relationships/htmlPubSaveAs" Target="file:///D:\CCH\BB\&#32068;&#21512;&#35486;&#35328;\&#21934;&#20803;&#19968;_&#32068;&#21512;&#35486;&#35328;&#36890;&#35542;\CH03_CPU&#33287;&#32068;&#21512;&#35486;&#35328;.htm" TargetMode="External"/></Relationships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zh-TW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zh-TW"/>
          </a:p>
        </p:txBody>
      </p:sp>
      <p:sp>
        <p:nvSpPr>
          <p:cNvPr id="136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47812EC-8FEC-40B1-AFF4-4290CF332285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zh-TW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6451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zh-TW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1EF2FF7-A40C-4A8B-9335-EC990DAE599D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>
          <a:xfrm>
            <a:off x="701675" y="622300"/>
            <a:ext cx="7772400" cy="1806575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55725" y="3016250"/>
            <a:ext cx="6400800" cy="2668588"/>
          </a:xfrm>
        </p:spPr>
        <p:txBody>
          <a:bodyPr/>
          <a:lstStyle>
            <a:lvl1pPr marL="0" indent="0" algn="ctr">
              <a:buFontTx/>
              <a:buNone/>
              <a:defRPr sz="4400"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algn="l">
              <a:defRPr kumimoji="0" sz="1400"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>
              <a:defRPr kumimoji="0" sz="1400"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algn="r">
              <a:defRPr kumimoji="0" sz="1400">
                <a:ea typeface="+mn-ea"/>
              </a:defRPr>
            </a:lvl1pPr>
          </a:lstStyle>
          <a:p>
            <a:pPr>
              <a:defRPr/>
            </a:pPr>
            <a:fld id="{F81E9144-08D2-4A24-B74D-FD5DC84DA70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  <p:pic>
        <p:nvPicPr>
          <p:cNvPr id="126983" name="Picture 10" descr="C:\My Documents\signature.bmp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6172200"/>
            <a:ext cx="846138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84" name="Picture 11" descr="C:\Program Files\Common Files\Microsoft Shared\Clipart\themes1\Lines\BD21427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1875" y="2663825"/>
            <a:ext cx="7543800" cy="1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85" name="Picture 12" descr="C:\Program Files\Common Files\Microsoft Shared\Clipart\themes1\Lines\BD21427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5970588"/>
            <a:ext cx="7543800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8" name="AutoShape 18">
            <a:hlinkClick r:id="" action="ppaction://hlinkshowjump?jump=endshow" highlightClick="1"/>
          </p:cNvPr>
          <p:cNvSpPr>
            <a:spLocks noChangeArrowheads="1"/>
          </p:cNvSpPr>
          <p:nvPr userDrawn="1"/>
        </p:nvSpPr>
        <p:spPr bwMode="auto">
          <a:xfrm>
            <a:off x="295275" y="6181725"/>
            <a:ext cx="287338" cy="287338"/>
          </a:xfrm>
          <a:prstGeom prst="actionButtonBlank">
            <a:avLst/>
          </a:prstGeom>
          <a:gradFill rotWithShape="0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2000"/>
                        <p:tgtEl>
                          <p:spTgt spid="205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2000"/>
                        <p:tgtEl>
                          <p:spTgt spid="205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2000"/>
                        <p:tgtEl>
                          <p:spTgt spid="205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2000"/>
                        <p:tgtEl>
                          <p:spTgt spid="205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2000"/>
                        <p:tgtEl>
                          <p:spTgt spid="20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6922B7-84CB-4523-9EAC-0D2BCD760CA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818A5B5-EC69-4BCA-8EF6-C9E6E9034A1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066800" y="1447800"/>
            <a:ext cx="37338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53000" y="1447800"/>
            <a:ext cx="37338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1FCC5F8-B6B2-4AD0-A867-45545390F43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C0C8AA0-2435-4D35-B464-2F77B4E4091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BFFE48-65F3-4E8B-8509-46A199FF85A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F7B1C15-F3FD-4341-9FA8-EA4DDA33E09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A5B3DC9-4ED8-4089-9073-C7A753CEFF1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E20DB68-07C1-4D6F-ABA2-276A62CA090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4F15116-A847-4AAC-A837-EB3F40E3824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E9E90A-C97C-41CA-9DBD-F50F9B6DFC3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9144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447800"/>
            <a:ext cx="3733800" cy="44196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53000" y="1447800"/>
            <a:ext cx="3733800" cy="44196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1014413" y="6107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52813" y="61071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881813" y="6107113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72A2BA-50BF-4428-AC24-E59EFEB13CD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447800"/>
            <a:ext cx="7620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512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400"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12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ea typeface="+mn-ea"/>
              </a:defRPr>
            </a:lvl1pPr>
          </a:lstStyle>
          <a:p>
            <a:pPr>
              <a:defRPr/>
            </a:pPr>
            <a:fld id="{6FE983AB-5A29-4E70-AB18-9CC562EAE3D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  <p:pic>
        <p:nvPicPr>
          <p:cNvPr id="118791" name="Picture 10" descr="C:\My Documents\signature.bmp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6172200"/>
            <a:ext cx="846138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792" name="Picture 11" descr="C:\Program Files\Common Files\Microsoft Shared\Clipart\themes1\Lines\BD21427_.GIF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143000" y="1322388"/>
            <a:ext cx="7543800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793" name="Picture 12" descr="C:\Program Files\Common Files\Microsoft Shared\Clipart\themes1\Lines\BD21427_.GIF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114425" y="5970588"/>
            <a:ext cx="7543800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5" name="AutoShape 15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228600" y="5556250"/>
            <a:ext cx="360363" cy="360363"/>
          </a:xfrm>
          <a:prstGeom prst="actionButtonReturn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TW" altLang="en-US"/>
          </a:p>
        </p:txBody>
      </p:sp>
      <p:sp>
        <p:nvSpPr>
          <p:cNvPr id="5138" name="AutoShape 1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295275" y="6181725"/>
            <a:ext cx="287338" cy="287338"/>
          </a:xfrm>
          <a:prstGeom prst="actionButtonHome">
            <a:avLst/>
          </a:prstGeom>
          <a:gradFill rotWithShape="0">
            <a:gsLst>
              <a:gs pos="0">
                <a:srgbClr val="760000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2000"/>
                        <p:tgtEl>
                          <p:spTgt spid="205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2000"/>
                        <p:tgtEl>
                          <p:spTgt spid="205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2000"/>
                        <p:tgtEl>
                          <p:spTgt spid="205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2000"/>
                        <p:tgtEl>
                          <p:spTgt spid="205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2000"/>
                        <p:tgtEl>
                          <p:spTgt spid="20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kumimoji="1" sz="4400" b="1">
          <a:solidFill>
            <a:srgbClr val="00CC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 b="1">
          <a:solidFill>
            <a:srgbClr val="00CC00"/>
          </a:solidFill>
          <a:latin typeface="Times New Roman" pitchFamily="18" charset="0"/>
          <a:ea typeface="標楷體" pitchFamily="65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 b="1">
          <a:solidFill>
            <a:srgbClr val="00CC00"/>
          </a:solidFill>
          <a:latin typeface="Times New Roman" pitchFamily="18" charset="0"/>
          <a:ea typeface="標楷體" pitchFamily="65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 b="1">
          <a:solidFill>
            <a:srgbClr val="00CC00"/>
          </a:solidFill>
          <a:latin typeface="Times New Roman" pitchFamily="18" charset="0"/>
          <a:ea typeface="標楷體" pitchFamily="65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 b="1">
          <a:solidFill>
            <a:srgbClr val="00CC00"/>
          </a:solidFill>
          <a:latin typeface="Times New Roman" pitchFamily="18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rgbClr val="00CC00"/>
          </a:solidFill>
          <a:latin typeface="Times New Roman" pitchFamily="18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rgbClr val="00CC00"/>
          </a:solidFill>
          <a:latin typeface="Times New Roman" pitchFamily="18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rgbClr val="00CC00"/>
          </a:solidFill>
          <a:latin typeface="Times New Roman" pitchFamily="18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rgbClr val="00CC00"/>
          </a:solidFill>
          <a:latin typeface="Times New Roman" pitchFamily="18" charset="0"/>
          <a:ea typeface="標楷體" pitchFamily="65" charset="-120"/>
        </a:defRPr>
      </a:lvl9pPr>
    </p:titleStyle>
    <p:bodyStyle>
      <a:lvl1pPr marL="342900" indent="-342900" algn="just" rtl="0" fontAlgn="base">
        <a:spcBef>
          <a:spcPct val="20000"/>
        </a:spcBef>
        <a:spcAft>
          <a:spcPct val="0"/>
        </a:spcAft>
        <a:buBlip>
          <a:blip r:embed="rId17"/>
        </a:buBlip>
        <a:defRPr kumimoji="1" sz="4000">
          <a:solidFill>
            <a:srgbClr val="33CC33"/>
          </a:solidFill>
          <a:latin typeface="+mn-lt"/>
          <a:ea typeface="+mn-ea"/>
          <a:cs typeface="+mn-cs"/>
        </a:defRPr>
      </a:lvl1pPr>
      <a:lvl2pPr marL="742950" indent="-285750" algn="just" rtl="0" fontAlgn="base">
        <a:spcBef>
          <a:spcPct val="20000"/>
        </a:spcBef>
        <a:spcAft>
          <a:spcPct val="0"/>
        </a:spcAft>
        <a:buBlip>
          <a:blip r:embed="rId18"/>
        </a:buBlip>
        <a:defRPr kumimoji="1" sz="3600">
          <a:solidFill>
            <a:srgbClr val="33CC33"/>
          </a:solidFill>
          <a:latin typeface="+mn-lt"/>
          <a:ea typeface="+mn-ea"/>
        </a:defRPr>
      </a:lvl2pPr>
      <a:lvl3pPr marL="1143000" indent="-228600" algn="just" rtl="0" fontAlgn="base">
        <a:spcBef>
          <a:spcPct val="20000"/>
        </a:spcBef>
        <a:spcAft>
          <a:spcPct val="0"/>
        </a:spcAft>
        <a:buBlip>
          <a:blip r:embed="rId19"/>
        </a:buBlip>
        <a:defRPr kumimoji="1" sz="3200">
          <a:solidFill>
            <a:srgbClr val="33CC33"/>
          </a:solidFill>
          <a:latin typeface="+mn-lt"/>
          <a:ea typeface="+mn-ea"/>
        </a:defRPr>
      </a:lvl3pPr>
      <a:lvl4pPr marL="1600200" indent="-228600" algn="just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rgbClr val="33CC33"/>
          </a:solidFill>
          <a:latin typeface="+mn-lt"/>
          <a:ea typeface="+mn-ea"/>
        </a:defRPr>
      </a:lvl4pPr>
      <a:lvl5pPr marL="2057400" indent="-228600" algn="just" rtl="0" fontAlgn="base">
        <a:spcBef>
          <a:spcPct val="20000"/>
        </a:spcBef>
        <a:spcAft>
          <a:spcPct val="0"/>
        </a:spcAft>
        <a:buChar char="»"/>
        <a:defRPr kumimoji="1" sz="2800">
          <a:solidFill>
            <a:srgbClr val="33CC33"/>
          </a:solidFill>
          <a:latin typeface="+mn-lt"/>
          <a:ea typeface="+mn-ea"/>
        </a:defRPr>
      </a:lvl5pPr>
      <a:lvl6pPr marL="2514600" indent="-228600" algn="just" rtl="0" fontAlgn="base">
        <a:spcBef>
          <a:spcPct val="20000"/>
        </a:spcBef>
        <a:spcAft>
          <a:spcPct val="0"/>
        </a:spcAft>
        <a:buChar char="»"/>
        <a:defRPr kumimoji="1" sz="2800">
          <a:solidFill>
            <a:srgbClr val="33CC33"/>
          </a:solidFill>
          <a:latin typeface="+mn-lt"/>
          <a:ea typeface="+mn-ea"/>
        </a:defRPr>
      </a:lvl6pPr>
      <a:lvl7pPr marL="2971800" indent="-228600" algn="just" rtl="0" fontAlgn="base">
        <a:spcBef>
          <a:spcPct val="20000"/>
        </a:spcBef>
        <a:spcAft>
          <a:spcPct val="0"/>
        </a:spcAft>
        <a:buChar char="»"/>
        <a:defRPr kumimoji="1" sz="2800">
          <a:solidFill>
            <a:srgbClr val="33CC33"/>
          </a:solidFill>
          <a:latin typeface="+mn-lt"/>
          <a:ea typeface="+mn-ea"/>
        </a:defRPr>
      </a:lvl7pPr>
      <a:lvl8pPr marL="3429000" indent="-228600" algn="just" rtl="0" fontAlgn="base">
        <a:spcBef>
          <a:spcPct val="20000"/>
        </a:spcBef>
        <a:spcAft>
          <a:spcPct val="0"/>
        </a:spcAft>
        <a:buChar char="»"/>
        <a:defRPr kumimoji="1" sz="2800">
          <a:solidFill>
            <a:srgbClr val="33CC33"/>
          </a:solidFill>
          <a:latin typeface="+mn-lt"/>
          <a:ea typeface="+mn-ea"/>
        </a:defRPr>
      </a:lvl8pPr>
      <a:lvl9pPr marL="3886200" indent="-228600" algn="just" rtl="0" fontAlgn="base">
        <a:spcBef>
          <a:spcPct val="20000"/>
        </a:spcBef>
        <a:spcAft>
          <a:spcPct val="0"/>
        </a:spcAft>
        <a:buChar char="»"/>
        <a:defRPr kumimoji="1" sz="2800">
          <a:solidFill>
            <a:srgbClr val="33CC33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slide" Target="slide58.xml"/><Relationship Id="rId4" Type="http://schemas.openxmlformats.org/officeDocument/2006/relationships/slide" Target="slide3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5" Type="http://schemas.openxmlformats.org/officeDocument/2006/relationships/slide" Target="slide12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slide" Target="slide18.xml"/><Relationship Id="rId7" Type="http://schemas.openxmlformats.org/officeDocument/2006/relationships/slide" Target="slide23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11" Type="http://schemas.openxmlformats.org/officeDocument/2006/relationships/slide" Target="slide9.xml"/><Relationship Id="rId5" Type="http://schemas.openxmlformats.org/officeDocument/2006/relationships/slide" Target="slide21.xml"/><Relationship Id="rId10" Type="http://schemas.openxmlformats.org/officeDocument/2006/relationships/slide" Target="slide29.xml"/><Relationship Id="rId4" Type="http://schemas.openxmlformats.org/officeDocument/2006/relationships/slide" Target="slide20.xml"/><Relationship Id="rId9" Type="http://schemas.openxmlformats.org/officeDocument/2006/relationships/slide" Target="slide2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48.xml"/><Relationship Id="rId7" Type="http://schemas.openxmlformats.org/officeDocument/2006/relationships/slide" Target="slide51.xml"/><Relationship Id="rId2" Type="http://schemas.openxmlformats.org/officeDocument/2006/relationships/slide" Target="slide4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2.xml"/><Relationship Id="rId5" Type="http://schemas.openxmlformats.org/officeDocument/2006/relationships/slide" Target="slide50.xml"/><Relationship Id="rId4" Type="http://schemas.openxmlformats.org/officeDocument/2006/relationships/slide" Target="slide4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slide" Target="slide28.xml"/><Relationship Id="rId3" Type="http://schemas.openxmlformats.org/officeDocument/2006/relationships/slide" Target="slide18.xml"/><Relationship Id="rId7" Type="http://schemas.openxmlformats.org/officeDocument/2006/relationships/slide" Target="slide23.xml"/><Relationship Id="rId12" Type="http://schemas.openxmlformats.org/officeDocument/2006/relationships/slide" Target="slide19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11" Type="http://schemas.openxmlformats.org/officeDocument/2006/relationships/slide" Target="slide27.xml"/><Relationship Id="rId5" Type="http://schemas.openxmlformats.org/officeDocument/2006/relationships/slide" Target="slide21.xml"/><Relationship Id="rId15" Type="http://schemas.openxmlformats.org/officeDocument/2006/relationships/slide" Target="slide15.xml"/><Relationship Id="rId10" Type="http://schemas.openxmlformats.org/officeDocument/2006/relationships/slide" Target="slide26.xml"/><Relationship Id="rId4" Type="http://schemas.openxmlformats.org/officeDocument/2006/relationships/slide" Target="slide20.xml"/><Relationship Id="rId9" Type="http://schemas.openxmlformats.org/officeDocument/2006/relationships/slide" Target="slide25.xml"/><Relationship Id="rId14" Type="http://schemas.openxmlformats.org/officeDocument/2006/relationships/slide" Target="slide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48.xml"/><Relationship Id="rId7" Type="http://schemas.openxmlformats.org/officeDocument/2006/relationships/slide" Target="slide51.xml"/><Relationship Id="rId2" Type="http://schemas.openxmlformats.org/officeDocument/2006/relationships/slide" Target="slide4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2.xml"/><Relationship Id="rId5" Type="http://schemas.openxmlformats.org/officeDocument/2006/relationships/slide" Target="slide50.xml"/><Relationship Id="rId4" Type="http://schemas.openxmlformats.org/officeDocument/2006/relationships/slide" Target="slide4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3" Type="http://schemas.openxmlformats.org/officeDocument/2006/relationships/slide" Target="slide35.xml"/><Relationship Id="rId7" Type="http://schemas.openxmlformats.org/officeDocument/2006/relationships/slide" Target="slide39.xml"/><Relationship Id="rId2" Type="http://schemas.openxmlformats.org/officeDocument/2006/relationships/slide" Target="slide3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8.xml"/><Relationship Id="rId5" Type="http://schemas.openxmlformats.org/officeDocument/2006/relationships/slide" Target="slide37.xml"/><Relationship Id="rId4" Type="http://schemas.openxmlformats.org/officeDocument/2006/relationships/slide" Target="slide3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slide" Target="slide5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slide" Target="slide5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3.xml"/><Relationship Id="rId4" Type="http://schemas.openxmlformats.org/officeDocument/2006/relationships/slide" Target="slide5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33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3.xml"/><Relationship Id="rId5" Type="http://schemas.openxmlformats.org/officeDocument/2006/relationships/slide" Target="slide45.xml"/><Relationship Id="rId4" Type="http://schemas.openxmlformats.org/officeDocument/2006/relationships/slide" Target="slide4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slide" Target="slide4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55.xml"/><Relationship Id="rId3" Type="http://schemas.openxmlformats.org/officeDocument/2006/relationships/slide" Target="slide47.xml"/><Relationship Id="rId7" Type="http://schemas.openxmlformats.org/officeDocument/2006/relationships/slide" Target="slide54.xml"/><Relationship Id="rId2" Type="http://schemas.openxmlformats.org/officeDocument/2006/relationships/slide" Target="slide5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0.xml"/><Relationship Id="rId11" Type="http://schemas.openxmlformats.org/officeDocument/2006/relationships/slide" Target="slide7.xml"/><Relationship Id="rId5" Type="http://schemas.openxmlformats.org/officeDocument/2006/relationships/slide" Target="slide49.xml"/><Relationship Id="rId10" Type="http://schemas.openxmlformats.org/officeDocument/2006/relationships/slide" Target="slide57.xml"/><Relationship Id="rId4" Type="http://schemas.openxmlformats.org/officeDocument/2006/relationships/slide" Target="slide48.xml"/><Relationship Id="rId9" Type="http://schemas.openxmlformats.org/officeDocument/2006/relationships/slide" Target="slide5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" Target="slide60.xml"/><Relationship Id="rId7" Type="http://schemas.openxmlformats.org/officeDocument/2006/relationships/slide" Target="slide64.xml"/><Relationship Id="rId2" Type="http://schemas.openxmlformats.org/officeDocument/2006/relationships/slide" Target="slide5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3.xml"/><Relationship Id="rId5" Type="http://schemas.openxmlformats.org/officeDocument/2006/relationships/slide" Target="slide62.xml"/><Relationship Id="rId4" Type="http://schemas.openxmlformats.org/officeDocument/2006/relationships/slide" Target="slide6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477ED96-7910-48BC-BE07-DB1FD8FB6D54}" type="slidenum">
              <a:rPr lang="zh-TW" altLang="en-US"/>
              <a:pPr>
                <a:defRPr/>
              </a:pPr>
              <a:t>1</a:t>
            </a:fld>
            <a:endParaRPr lang="zh-TW" alt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第三章 </a:t>
            </a:r>
            <a:r>
              <a:rPr lang="en-US" altLang="zh-TW"/>
              <a:t>CPU</a:t>
            </a:r>
            <a:r>
              <a:rPr lang="zh-TW" altLang="en-US"/>
              <a:t>與組合語言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4000">
                <a:hlinkClick r:id="rId2" action="ppaction://hlinksldjump"/>
              </a:rPr>
              <a:t>組合語言之指令行</a:t>
            </a:r>
            <a:endParaRPr lang="zh-TW" altLang="en-US" sz="4000"/>
          </a:p>
          <a:p>
            <a:pPr>
              <a:lnSpc>
                <a:spcPct val="90000"/>
              </a:lnSpc>
            </a:pPr>
            <a:r>
              <a:rPr lang="zh-TW" altLang="en-US" sz="4000">
                <a:hlinkClick r:id="rId3" action="ppaction://hlinksldjump"/>
              </a:rPr>
              <a:t>常數與記憶體變數</a:t>
            </a:r>
            <a:endParaRPr lang="zh-TW" altLang="en-US" sz="4000"/>
          </a:p>
          <a:p>
            <a:pPr>
              <a:lnSpc>
                <a:spcPct val="90000"/>
              </a:lnSpc>
            </a:pPr>
            <a:r>
              <a:rPr lang="zh-TW" altLang="en-US" sz="4000">
                <a:hlinkClick r:id="rId4" action="ppaction://hlinksldjump"/>
              </a:rPr>
              <a:t>程式風格</a:t>
            </a:r>
            <a:endParaRPr lang="zh-TW" altLang="en-US" sz="4000"/>
          </a:p>
          <a:p>
            <a:pPr>
              <a:lnSpc>
                <a:spcPct val="90000"/>
              </a:lnSpc>
            </a:pPr>
            <a:r>
              <a:rPr lang="zh-TW" altLang="en-US" sz="4000">
                <a:hlinkClick r:id="rId5" action="ppaction://hlinksldjump"/>
              </a:rPr>
              <a:t>指令集</a:t>
            </a:r>
            <a:r>
              <a:rPr lang="zh-TW" altLang="en-US" sz="4000"/>
              <a:t>與</a:t>
            </a:r>
            <a:r>
              <a:rPr lang="zh-TW" altLang="en-US" sz="4000">
                <a:hlinkClick r:id="rId6" action="ppaction://hlinksldjump"/>
              </a:rPr>
              <a:t>指引指令</a:t>
            </a:r>
            <a:endParaRPr lang="zh-TW" altLang="en-US" sz="400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621A4E-69FE-4E18-A0B5-DCDEAF88C628}" type="slidenum">
              <a:rPr lang="zh-TW" altLang="en-US"/>
              <a:pPr>
                <a:defRPr/>
              </a:pPr>
              <a:t>2</a:t>
            </a:fld>
            <a:endParaRPr lang="zh-TW" altLang="en-US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TW" altLang="en-US"/>
              <a:t>組合語言之指令行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zh-TW" altLang="en-US"/>
              <a:t>基本組合語言指令行為四欄式</a:t>
            </a:r>
          </a:p>
          <a:p>
            <a:pPr lvl="1">
              <a:spcBef>
                <a:spcPts val="600"/>
              </a:spcBef>
            </a:pPr>
            <a:r>
              <a:rPr lang="zh-TW" altLang="en-US">
                <a:hlinkClick r:id="rId2" action="ppaction://hlinksldjump"/>
              </a:rPr>
              <a:t>標籤</a:t>
            </a:r>
            <a:r>
              <a:rPr lang="zh-TW" altLang="en-US"/>
              <a:t>（選用， 視情況需要使用）</a:t>
            </a:r>
          </a:p>
          <a:p>
            <a:pPr lvl="1">
              <a:spcBef>
                <a:spcPts val="600"/>
              </a:spcBef>
            </a:pPr>
            <a:r>
              <a:rPr lang="zh-TW" altLang="en-US">
                <a:hlinkClick r:id="rId3" action="ppaction://hlinksldjump"/>
              </a:rPr>
              <a:t>運算子</a:t>
            </a:r>
            <a:r>
              <a:rPr lang="zh-TW" altLang="en-US"/>
              <a:t>：指令助憶符號（必要）</a:t>
            </a:r>
          </a:p>
          <a:p>
            <a:pPr lvl="1">
              <a:spcBef>
                <a:spcPts val="600"/>
              </a:spcBef>
            </a:pPr>
            <a:r>
              <a:rPr lang="zh-TW" altLang="en-US">
                <a:hlinkClick r:id="rId4" action="ppaction://hlinksldjump"/>
              </a:rPr>
              <a:t>運算元</a:t>
            </a:r>
            <a:r>
              <a:rPr lang="zh-TW" altLang="en-US"/>
              <a:t>（通常需要）</a:t>
            </a:r>
          </a:p>
          <a:p>
            <a:pPr lvl="1">
              <a:spcBef>
                <a:spcPts val="600"/>
              </a:spcBef>
            </a:pPr>
            <a:r>
              <a:rPr lang="zh-TW" altLang="en-US">
                <a:hlinkClick r:id="rId5" action="ppaction://hlinksldjump"/>
              </a:rPr>
              <a:t>註解</a:t>
            </a:r>
            <a:r>
              <a:rPr lang="zh-TW" altLang="en-US"/>
              <a:t>（選用， 最好養成說明程式習慣）</a:t>
            </a:r>
          </a:p>
        </p:txBody>
      </p:sp>
      <p:sp>
        <p:nvSpPr>
          <p:cNvPr id="13" name="投影片編號版面配置區 5"/>
          <p:cNvSpPr txBox="1">
            <a:spLocks noGrp="1"/>
          </p:cNvSpPr>
          <p:nvPr/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0DD85680-6A91-40E1-A29E-31E85584DD85}" type="slidenum">
              <a:rPr kumimoji="0" lang="zh-TW" altLang="en-US" sz="1400">
                <a:ea typeface="+mn-ea"/>
              </a:rPr>
              <a:pPr algn="r">
                <a:defRPr/>
              </a:pPr>
              <a:t>2</a:t>
            </a:fld>
            <a:endParaRPr kumimoji="0" lang="zh-TW" altLang="en-US" sz="1400">
              <a:ea typeface="+mn-ea"/>
            </a:endParaRPr>
          </a:p>
        </p:txBody>
      </p:sp>
      <p:sp>
        <p:nvSpPr>
          <p:cNvPr id="14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173163" y="5162550"/>
            <a:ext cx="1789112" cy="82391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3200" b="1">
                <a:ea typeface="標楷體" pitchFamily="65" charset="-120"/>
              </a:rPr>
              <a:t>標籤欄</a:t>
            </a:r>
            <a:r>
              <a:rPr lang="zh-TW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:</a:t>
            </a:r>
          </a:p>
        </p:txBody>
      </p:sp>
      <p:sp>
        <p:nvSpPr>
          <p:cNvPr id="15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41650" y="5162550"/>
            <a:ext cx="1789113" cy="823913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3200" b="1">
                <a:ea typeface="標楷體" pitchFamily="65" charset="-120"/>
              </a:rPr>
              <a:t>運算子欄</a:t>
            </a:r>
          </a:p>
        </p:txBody>
      </p:sp>
      <p:sp>
        <p:nvSpPr>
          <p:cNvPr id="16" name="Rectangle 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908550" y="5162550"/>
            <a:ext cx="1789113" cy="82391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3200" b="1">
                <a:ea typeface="標楷體" pitchFamily="65" charset="-120"/>
              </a:rPr>
              <a:t>運算元欄</a:t>
            </a:r>
          </a:p>
        </p:txBody>
      </p:sp>
      <p:sp>
        <p:nvSpPr>
          <p:cNvPr id="17" name="Rectangle 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777038" y="5162550"/>
            <a:ext cx="1789112" cy="82391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;</a:t>
            </a:r>
            <a:r>
              <a:rPr lang="zh-TW" altLang="en-US" sz="3200" b="1">
                <a:ea typeface="標楷體" pitchFamily="65" charset="-120"/>
              </a:rPr>
              <a:t>註解</a:t>
            </a:r>
            <a:r>
              <a:rPr lang="zh-TW" altLang="en-US" sz="2800" b="1">
                <a:ea typeface="標楷體" pitchFamily="65" charset="-120"/>
              </a:rPr>
              <a:t>欄</a:t>
            </a:r>
          </a:p>
        </p:txBody>
      </p:sp>
      <p:sp>
        <p:nvSpPr>
          <p:cNvPr id="115722" name="Oval 9"/>
          <p:cNvSpPr>
            <a:spLocks noChangeArrowheads="1"/>
          </p:cNvSpPr>
          <p:nvPr/>
        </p:nvSpPr>
        <p:spPr bwMode="auto">
          <a:xfrm>
            <a:off x="2416175" y="5300663"/>
            <a:ext cx="471488" cy="617537"/>
          </a:xfrm>
          <a:prstGeom prst="ellipse">
            <a:avLst/>
          </a:prstGeom>
          <a:noFill/>
          <a:ln w="254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 sz="2800"/>
          </a:p>
        </p:txBody>
      </p:sp>
      <p:sp>
        <p:nvSpPr>
          <p:cNvPr id="115723" name="Oval 10"/>
          <p:cNvSpPr>
            <a:spLocks noChangeArrowheads="1"/>
          </p:cNvSpPr>
          <p:nvPr/>
        </p:nvSpPr>
        <p:spPr bwMode="auto">
          <a:xfrm>
            <a:off x="6916738" y="5314950"/>
            <a:ext cx="471487" cy="617538"/>
          </a:xfrm>
          <a:prstGeom prst="ellipse">
            <a:avLst/>
          </a:prstGeom>
          <a:noFill/>
          <a:ln w="254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 sz="2800"/>
          </a:p>
        </p:txBody>
      </p:sp>
      <p:sp>
        <p:nvSpPr>
          <p:cNvPr id="115725" name="AutoShape 13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11125" y="5273675"/>
            <a:ext cx="685800" cy="65563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TW" altLang="en-US" b="1">
                <a:ea typeface="標楷體" pitchFamily="65" charset="-120"/>
              </a:rPr>
              <a:t>繼續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15722" grpId="0" animBg="1"/>
      <p:bldP spid="1157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169676-C5F2-4599-A78A-705619382E33}" type="slidenum">
              <a:rPr lang="zh-TW" altLang="en-US"/>
              <a:pPr>
                <a:defRPr/>
              </a:pPr>
              <a:t>3</a:t>
            </a:fld>
            <a:endParaRPr lang="zh-TW" altLang="en-US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zh-TW" altLang="en-US">
                <a:latin typeface="標楷體" pitchFamily="65" charset="-120"/>
              </a:rPr>
              <a:t>標籤</a:t>
            </a:r>
            <a:endParaRPr lang="en-US" altLang="zh-TW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TW" altLang="en-US">
                <a:latin typeface="標楷體" pitchFamily="65" charset="-120"/>
              </a:rPr>
              <a:t>標籤（</a:t>
            </a:r>
            <a:r>
              <a:rPr lang="en-US" altLang="zh-TW">
                <a:latin typeface="新細明體" pitchFamily="18" charset="-120"/>
              </a:rPr>
              <a:t>Label</a:t>
            </a:r>
            <a:r>
              <a:rPr lang="en-US" altLang="zh-TW">
                <a:latin typeface="標楷體" pitchFamily="65" charset="-120"/>
              </a:rPr>
              <a:t>）</a:t>
            </a:r>
            <a:r>
              <a:rPr lang="zh-TW" altLang="en-US">
                <a:latin typeface="標楷體" pitchFamily="65" charset="-120"/>
              </a:rPr>
              <a:t>是一種</a:t>
            </a:r>
            <a:r>
              <a:rPr lang="zh-TW" alt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識別碼</a:t>
            </a:r>
            <a:r>
              <a:rPr lang="en-US" altLang="zh-TW">
                <a:latin typeface="標楷體" pitchFamily="65" charset="-120"/>
              </a:rPr>
              <a:t>，</a:t>
            </a:r>
            <a:r>
              <a:rPr lang="zh-TW" altLang="en-US">
                <a:latin typeface="標楷體" pitchFamily="65" charset="-120"/>
              </a:rPr>
              <a:t>做為程式或資料的標的。</a:t>
            </a:r>
            <a:endParaRPr lang="zh-TW" altLang="en-US"/>
          </a:p>
          <a:p>
            <a:pPr lvl="1">
              <a:spcBef>
                <a:spcPct val="0"/>
              </a:spcBef>
            </a:pPr>
            <a:r>
              <a:rPr lang="zh-TW" altLang="en-US" b="1">
                <a:latin typeface="標楷體" pitchFamily="65" charset="-120"/>
              </a:rPr>
              <a:t>程式碼標籤</a:t>
            </a:r>
            <a:r>
              <a:rPr lang="zh-TW" altLang="en-US">
                <a:latin typeface="標楷體" pitchFamily="65" charset="-120"/>
              </a:rPr>
              <a:t>（</a:t>
            </a:r>
            <a:r>
              <a:rPr lang="en-US" altLang="zh-TW">
                <a:latin typeface="新細明體" pitchFamily="18" charset="-120"/>
              </a:rPr>
              <a:t>Code Label</a:t>
            </a:r>
            <a:r>
              <a:rPr lang="en-US" altLang="zh-TW">
                <a:latin typeface="標楷體" pitchFamily="65" charset="-120"/>
              </a:rPr>
              <a:t>）:</a:t>
            </a:r>
            <a:r>
              <a:rPr lang="zh-TW" altLang="en-US">
                <a:latin typeface="標楷體" pitchFamily="65" charset="-120"/>
              </a:rPr>
              <a:t>程式位址,</a:t>
            </a:r>
            <a:r>
              <a:rPr lang="zh-TW" altLang="en-US" b="1" u="sng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以:結束</a:t>
            </a:r>
            <a:r>
              <a:rPr lang="zh-TW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。</a:t>
            </a:r>
            <a:r>
              <a:rPr lang="en-US" altLang="zh-TW" b="1">
                <a:effectLst>
                  <a:outerShdw blurRad="38100" dist="38100" dir="2700000" algn="tl">
                    <a:srgbClr val="000000"/>
                  </a:outerShdw>
                </a:effectLst>
                <a:hlinkClick r:id="rId2" action="ppaction://hlinksldjump"/>
              </a:rPr>
              <a:t>(MASM</a:t>
            </a:r>
            <a:r>
              <a:rPr lang="zh-TW" altLang="en-US" b="1">
                <a:effectLst>
                  <a:outerShdw blurRad="38100" dist="38100" dir="2700000" algn="tl">
                    <a:srgbClr val="000000"/>
                  </a:outerShdw>
                </a:effectLst>
                <a:hlinkClick r:id="rId2" action="ppaction://hlinksldjump"/>
              </a:rPr>
              <a:t>範例</a:t>
            </a:r>
            <a:r>
              <a:rPr lang="en-US" altLang="zh-TW" b="1">
                <a:effectLst>
                  <a:outerShdw blurRad="38100" dist="38100" dir="2700000" algn="tl">
                    <a:srgbClr val="000000"/>
                  </a:outerShdw>
                </a:effectLst>
                <a:hlinkClick r:id="rId2" action="ppaction://hlinksldjump"/>
              </a:rPr>
              <a:t>)</a:t>
            </a:r>
            <a:endParaRPr lang="en-US" altLang="zh-TW" b="1">
              <a:effectLst>
                <a:outerShdw blurRad="38100" dist="38100" dir="2700000" algn="tl">
                  <a:srgbClr val="000000"/>
                </a:outerShdw>
              </a:effectLst>
              <a:latin typeface="標楷體" pitchFamily="65" charset="-120"/>
            </a:endParaRPr>
          </a:p>
          <a:p>
            <a:pPr lvl="1">
              <a:spcBef>
                <a:spcPct val="0"/>
              </a:spcBef>
            </a:pPr>
            <a:r>
              <a:rPr lang="zh-TW" altLang="en-US" b="1">
                <a:latin typeface="標楷體" pitchFamily="65" charset="-120"/>
              </a:rPr>
              <a:t>資料標籤</a:t>
            </a:r>
            <a:r>
              <a:rPr lang="zh-TW" altLang="en-US">
                <a:latin typeface="標楷體" pitchFamily="65" charset="-120"/>
              </a:rPr>
              <a:t>（</a:t>
            </a:r>
            <a:r>
              <a:rPr lang="en-US" altLang="zh-TW">
                <a:latin typeface="新細明體" pitchFamily="18" charset="-120"/>
              </a:rPr>
              <a:t>Data Label</a:t>
            </a:r>
            <a:r>
              <a:rPr lang="en-US" altLang="zh-TW">
                <a:latin typeface="標楷體" pitchFamily="65" charset="-120"/>
              </a:rPr>
              <a:t>）:</a:t>
            </a:r>
            <a:r>
              <a:rPr lang="zh-TW" altLang="en-US">
                <a:latin typeface="標楷體" pitchFamily="65" charset="-120"/>
              </a:rPr>
              <a:t>變數位址,</a:t>
            </a:r>
            <a:r>
              <a:rPr lang="zh-TW" altLang="en-US" b="1" u="sng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不可加:</a:t>
            </a:r>
            <a:endParaRPr lang="en-US" altLang="zh-TW" b="1" u="sng">
              <a:effectLst>
                <a:outerShdw blurRad="38100" dist="38100" dir="2700000" algn="tl">
                  <a:srgbClr val="000000"/>
                </a:outerShdw>
              </a:effectLst>
              <a:latin typeface="標楷體" pitchFamily="65" charset="-120"/>
            </a:endParaRPr>
          </a:p>
          <a:p>
            <a:pPr lvl="1">
              <a:spcBef>
                <a:spcPct val="0"/>
              </a:spcBef>
            </a:pPr>
            <a:r>
              <a:rPr lang="zh-TW" altLang="en-US" i="1" u="sng"/>
              <a:t>標籤需獨特，一程式中不能有兩個相同之標籤</a:t>
            </a:r>
            <a:r>
              <a:rPr lang="zh-TW" altLang="en-US" i="1"/>
              <a:t>。</a:t>
            </a: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4959350" y="901700"/>
            <a:ext cx="1155700" cy="3048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1800" b="1">
                <a:ea typeface="標楷體" pitchFamily="65" charset="-120"/>
              </a:rPr>
              <a:t>運算子欄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6165850" y="901700"/>
            <a:ext cx="11557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1800" b="1">
                <a:ea typeface="標楷體" pitchFamily="65" charset="-120"/>
              </a:rPr>
              <a:t>運算元欄</a:t>
            </a: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7370763" y="901700"/>
            <a:ext cx="1155700" cy="304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1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;</a:t>
            </a:r>
            <a:r>
              <a:rPr lang="zh-TW" altLang="en-US" sz="1800" b="1">
                <a:ea typeface="標楷體" pitchFamily="65" charset="-120"/>
              </a:rPr>
              <a:t>註解欄</a:t>
            </a:r>
          </a:p>
        </p:txBody>
      </p:sp>
      <p:sp>
        <p:nvSpPr>
          <p:cNvPr id="77835" name="AutoShape 11" descr="指令行格式">
            <a:hlinkClick r:id="rId3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84150" y="5348288"/>
            <a:ext cx="576263" cy="576262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3754438" y="901700"/>
            <a:ext cx="1155700" cy="3048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1800" b="1">
                <a:ea typeface="標楷體" pitchFamily="65" charset="-120"/>
              </a:rPr>
              <a:t>標籤欄</a:t>
            </a:r>
            <a:r>
              <a:rPr lang="zh-TW" altLang="en-US" sz="1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: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D64861-A831-434F-9E5A-F56BC7FCBD7E}" type="slidenum">
              <a:rPr lang="zh-TW" altLang="en-US"/>
              <a:pPr>
                <a:defRPr/>
              </a:pPr>
              <a:t>4</a:t>
            </a:fld>
            <a:endParaRPr lang="zh-TW" altLang="en-US"/>
          </a:p>
        </p:txBody>
      </p:sp>
      <p:sp>
        <p:nvSpPr>
          <p:cNvPr id="128002" name="Rectangle 2"/>
          <p:cNvSpPr>
            <a:spLocks noChangeArrowheads="1"/>
          </p:cNvSpPr>
          <p:nvPr/>
        </p:nvSpPr>
        <p:spPr bwMode="auto">
          <a:xfrm>
            <a:off x="1136650" y="2205038"/>
            <a:ext cx="4732338" cy="1949450"/>
          </a:xfrm>
          <a:prstGeom prst="rect">
            <a:avLst/>
          </a:prstGeom>
          <a:solidFill>
            <a:srgbClr val="CCFFCC"/>
          </a:solidFill>
          <a:ln w="2540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8003" name="Rectangle 3"/>
          <p:cNvSpPr>
            <a:spLocks noChangeArrowheads="1"/>
          </p:cNvSpPr>
          <p:nvPr/>
        </p:nvSpPr>
        <p:spPr bwMode="auto">
          <a:xfrm>
            <a:off x="1131888" y="4813300"/>
            <a:ext cx="4732337" cy="455613"/>
          </a:xfrm>
          <a:prstGeom prst="rect">
            <a:avLst/>
          </a:prstGeom>
          <a:solidFill>
            <a:srgbClr val="CCFFCC"/>
          </a:solidFill>
          <a:ln w="2540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800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 pitchFamily="65" charset="-120"/>
              </a:rPr>
              <a:t>標籤（</a:t>
            </a:r>
            <a:r>
              <a:rPr lang="en-US" altLang="zh-TW">
                <a:latin typeface="新細明體" pitchFamily="18" charset="-120"/>
              </a:rPr>
              <a:t>masm</a:t>
            </a:r>
            <a:r>
              <a:rPr lang="zh-TW" altLang="en-US">
                <a:latin typeface="新細明體" pitchFamily="18" charset="-120"/>
              </a:rPr>
              <a:t>範例</a:t>
            </a:r>
            <a:r>
              <a:rPr lang="en-US" altLang="zh-TW">
                <a:latin typeface="標楷體" pitchFamily="65" charset="-120"/>
              </a:rPr>
              <a:t>)</a:t>
            </a:r>
            <a:endParaRPr lang="en-US" altLang="zh-TW"/>
          </a:p>
        </p:txBody>
      </p:sp>
      <p:sp>
        <p:nvSpPr>
          <p:cNvPr id="1280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"/>
              </a:spcBef>
            </a:pPr>
            <a:r>
              <a:rPr lang="zh-TW" altLang="en-US" b="1">
                <a:latin typeface="標楷體" pitchFamily="65" charset="-120"/>
              </a:rPr>
              <a:t>程式碼標籤</a:t>
            </a:r>
            <a:r>
              <a:rPr lang="zh-TW" altLang="en-US" b="1" u="sng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以:結束</a:t>
            </a:r>
          </a:p>
          <a:p>
            <a:pPr>
              <a:spcBef>
                <a:spcPct val="5000"/>
              </a:spcBef>
              <a:buFontTx/>
              <a:buNone/>
            </a:pPr>
            <a:r>
              <a:rPr lang="en-US" altLang="zh-TW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Target:</a:t>
            </a:r>
          </a:p>
          <a:p>
            <a:pPr>
              <a:spcBef>
                <a:spcPct val="5000"/>
              </a:spcBef>
              <a:buFontTx/>
              <a:buNone/>
            </a:pPr>
            <a:r>
              <a:rPr lang="en-US" altLang="zh-TW">
                <a:latin typeface="標楷體" pitchFamily="65" charset="-120"/>
              </a:rPr>
              <a:t>		mov	ax,bx</a:t>
            </a:r>
          </a:p>
          <a:p>
            <a:pPr>
              <a:spcBef>
                <a:spcPct val="5000"/>
              </a:spcBef>
              <a:buFontTx/>
              <a:buNone/>
            </a:pPr>
            <a:r>
              <a:rPr lang="en-US" altLang="zh-TW"/>
              <a:t>		jmp	</a:t>
            </a:r>
            <a:r>
              <a:rPr lang="en-US" altLang="zh-TW" b="1">
                <a:effectLst>
                  <a:outerShdw blurRad="38100" dist="38100" dir="2700000" algn="tl">
                    <a:srgbClr val="000000"/>
                  </a:outerShdw>
                </a:effectLst>
              </a:rPr>
              <a:t>Target</a:t>
            </a:r>
          </a:p>
          <a:p>
            <a:pPr>
              <a:spcBef>
                <a:spcPct val="5000"/>
              </a:spcBef>
            </a:pPr>
            <a:r>
              <a:rPr lang="zh-TW" altLang="en-US" b="1">
                <a:latin typeface="標楷體" pitchFamily="65" charset="-120"/>
              </a:rPr>
              <a:t>資料標籤</a:t>
            </a:r>
            <a:r>
              <a:rPr lang="zh-TW" altLang="en-US">
                <a:latin typeface="標楷體" pitchFamily="65" charset="-120"/>
              </a:rPr>
              <a:t>,</a:t>
            </a:r>
            <a:r>
              <a:rPr lang="zh-TW" altLang="en-US" b="1" u="sng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不可加:</a:t>
            </a:r>
            <a:endParaRPr lang="en-US" altLang="zh-TW" b="1" u="sng">
              <a:effectLst>
                <a:outerShdw blurRad="38100" dist="38100" dir="2700000" algn="tl">
                  <a:srgbClr val="000000"/>
                </a:outerShdw>
              </a:effectLst>
              <a:latin typeface="標楷體" pitchFamily="65" charset="-120"/>
            </a:endParaRPr>
          </a:p>
          <a:p>
            <a:pPr>
              <a:spcBef>
                <a:spcPct val="5000"/>
              </a:spcBef>
              <a:buFontTx/>
              <a:buNone/>
            </a:pPr>
            <a:r>
              <a:rPr lang="en-US" altLang="zh-TW" b="1">
                <a:effectLst>
                  <a:outerShdw blurRad="38100" dist="38100" dir="2700000" algn="tl">
                    <a:srgbClr val="000000"/>
                  </a:outerShdw>
                </a:effectLst>
              </a:rPr>
              <a:t>First</a:t>
            </a:r>
            <a:r>
              <a:rPr lang="en-US" altLang="zh-TW"/>
              <a:t>	BYTE   10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8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8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2" grpId="0" animBg="1"/>
      <p:bldP spid="12800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3C9362-5062-41FE-BE72-10EA3FF61A60}" type="slidenum">
              <a:rPr lang="zh-TW" altLang="en-US"/>
              <a:pPr>
                <a:defRPr/>
              </a:pPr>
              <a:t>5</a:t>
            </a:fld>
            <a:endParaRPr lang="zh-TW" altLang="en-US"/>
          </a:p>
        </p:txBody>
      </p:sp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zh-TW" altLang="en-US"/>
              <a:t>運算子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/>
              <a:t>指定</a:t>
            </a:r>
            <a:r>
              <a:rPr lang="en-US" altLang="zh-TW"/>
              <a:t>CPU</a:t>
            </a:r>
            <a:r>
              <a:rPr lang="zh-TW" altLang="en-US"/>
              <a:t>之動作，</a:t>
            </a:r>
          </a:p>
          <a:p>
            <a:pPr lvl="1"/>
            <a:r>
              <a:rPr lang="zh-TW" altLang="en-US"/>
              <a:t>以</a:t>
            </a:r>
            <a:r>
              <a:rPr lang="zh-TW" altLang="en-US">
                <a:hlinkClick r:id="rId2" action="ppaction://hlinksldjump"/>
              </a:rPr>
              <a:t>指令助憶符號</a:t>
            </a:r>
            <a:r>
              <a:rPr lang="zh-TW" altLang="en-US"/>
              <a:t>(</a:t>
            </a:r>
            <a:r>
              <a:rPr lang="en-US" altLang="zh-TW"/>
              <a:t>instruction Mnemonic)</a:t>
            </a:r>
            <a:r>
              <a:rPr lang="zh-TW" altLang="en-US"/>
              <a:t>表示。</a:t>
            </a:r>
          </a:p>
          <a:p>
            <a:pPr lvl="1"/>
            <a:r>
              <a:rPr lang="zh-TW" altLang="en-US"/>
              <a:t>依指令用途運算元有</a:t>
            </a:r>
            <a:r>
              <a:rPr lang="en-US" altLang="zh-TW"/>
              <a:t>0~3</a:t>
            </a:r>
            <a:r>
              <a:rPr lang="zh-TW" altLang="en-US"/>
              <a:t>個。</a:t>
            </a:r>
          </a:p>
          <a:p>
            <a:pPr lvl="1"/>
            <a:r>
              <a:rPr lang="en-US" altLang="zh-TW">
                <a:hlinkClick r:id="rId3" action="ppaction://hlinksldjump"/>
              </a:rPr>
              <a:t>CPU</a:t>
            </a:r>
            <a:r>
              <a:rPr lang="zh-TW" altLang="en-US">
                <a:hlinkClick r:id="rId3" action="ppaction://hlinksldjump"/>
              </a:rPr>
              <a:t>指令集格式</a:t>
            </a:r>
            <a:r>
              <a:rPr lang="zh-TW" altLang="en-US"/>
              <a:t>：學習指令功能與用法。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6165850" y="901700"/>
            <a:ext cx="11557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1800" b="1">
                <a:ea typeface="標楷體" pitchFamily="65" charset="-120"/>
              </a:rPr>
              <a:t>運算元欄</a:t>
            </a: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7370763" y="901700"/>
            <a:ext cx="1155700" cy="304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1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;</a:t>
            </a:r>
            <a:r>
              <a:rPr lang="zh-TW" altLang="en-US" sz="1800" b="1">
                <a:ea typeface="標楷體" pitchFamily="65" charset="-120"/>
              </a:rPr>
              <a:t>註解欄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3754438" y="901700"/>
            <a:ext cx="1155700" cy="3048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1800" b="1">
                <a:ea typeface="標楷體" pitchFamily="65" charset="-120"/>
              </a:rPr>
              <a:t>標籤欄</a:t>
            </a:r>
            <a:r>
              <a:rPr lang="zh-TW" altLang="en-US" sz="1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:</a:t>
            </a:r>
          </a:p>
        </p:txBody>
      </p:sp>
      <p:sp>
        <p:nvSpPr>
          <p:cNvPr id="130056" name="AutoShape 8" descr="指令行格式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84150" y="5348288"/>
            <a:ext cx="576263" cy="576262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4959350" y="901700"/>
            <a:ext cx="1155700" cy="3048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1800" b="1">
                <a:ea typeface="標楷體" pitchFamily="65" charset="-120"/>
              </a:rPr>
              <a:t>運算子欄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B25F42-EA17-441D-B55C-13AB14D28B36}" type="slidenum">
              <a:rPr lang="zh-TW" altLang="en-US"/>
              <a:pPr>
                <a:defRPr/>
              </a:pPr>
              <a:t>6</a:t>
            </a:fld>
            <a:endParaRPr lang="zh-TW" altLang="en-US"/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指令助憶符號</a:t>
            </a:r>
            <a:endParaRPr lang="en-US" altLang="zh-TW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5000"/>
              </a:lnSpc>
              <a:spcBef>
                <a:spcPct val="0"/>
              </a:spcBef>
            </a:pPr>
            <a:r>
              <a:rPr lang="zh-TW" altLang="en-US"/>
              <a:t>指令助憶符號(</a:t>
            </a:r>
            <a:r>
              <a:rPr lang="en-US" altLang="zh-TW"/>
              <a:t>instruction Mnemonic) </a:t>
            </a:r>
            <a:r>
              <a:rPr lang="en-US" altLang="en-US"/>
              <a:t>：</a:t>
            </a:r>
            <a:r>
              <a:rPr lang="en-US" altLang="zh-TW"/>
              <a:t>CPU</a:t>
            </a:r>
            <a:r>
              <a:rPr lang="zh-TW" altLang="en-US"/>
              <a:t>指令集, 用</a:t>
            </a:r>
            <a:r>
              <a:rPr lang="zh-TW" altLang="en-US" u="sng"/>
              <a:t>簡短之英文字</a:t>
            </a:r>
            <a:r>
              <a:rPr lang="zh-TW" altLang="en-US"/>
              <a:t>幫助記憶。</a:t>
            </a:r>
          </a:p>
          <a:p>
            <a:pPr>
              <a:lnSpc>
                <a:spcPct val="95000"/>
              </a:lnSpc>
              <a:spcBef>
                <a:spcPct val="0"/>
              </a:spcBef>
            </a:pPr>
            <a:r>
              <a:rPr lang="zh-TW" altLang="en-US"/>
              <a:t>以</a:t>
            </a:r>
            <a:r>
              <a:rPr lang="en-US" altLang="zh-TW"/>
              <a:t>MASM</a:t>
            </a:r>
            <a:r>
              <a:rPr lang="zh-TW" altLang="en-US"/>
              <a:t>為例，如:</a:t>
            </a:r>
          </a:p>
          <a:p>
            <a:pPr lvl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zh-TW"/>
              <a:t>	mov(</a:t>
            </a:r>
            <a:r>
              <a:rPr lang="en-US" altLang="zh-TW" u="sng"/>
              <a:t>mov</a:t>
            </a:r>
            <a:r>
              <a:rPr lang="en-US" altLang="zh-TW"/>
              <a:t>e </a:t>
            </a:r>
            <a:r>
              <a:rPr lang="zh-TW" altLang="en-US"/>
              <a:t>搬移、複製</a:t>
            </a:r>
            <a:r>
              <a:rPr lang="en-US" altLang="zh-TW"/>
              <a:t>) </a:t>
            </a:r>
            <a:r>
              <a:rPr lang="zh-TW" altLang="en-US"/>
              <a:t>、</a:t>
            </a:r>
            <a:r>
              <a:rPr lang="en-US" altLang="zh-TW"/>
              <a:t> add (</a:t>
            </a:r>
            <a:r>
              <a:rPr lang="en-US" altLang="zh-TW" u="sng"/>
              <a:t>add</a:t>
            </a:r>
            <a:r>
              <a:rPr lang="en-US" altLang="zh-TW"/>
              <a:t>ition</a:t>
            </a:r>
            <a:r>
              <a:rPr lang="zh-TW" altLang="en-US"/>
              <a:t>加</a:t>
            </a:r>
            <a:r>
              <a:rPr lang="en-US" altLang="zh-TW"/>
              <a:t>)</a:t>
            </a:r>
            <a:r>
              <a:rPr lang="zh-TW" altLang="en-US"/>
              <a:t>、</a:t>
            </a:r>
            <a:r>
              <a:rPr lang="en-US" altLang="zh-TW"/>
              <a:t>sub(</a:t>
            </a:r>
            <a:r>
              <a:rPr lang="en-US" altLang="zh-TW" u="sng"/>
              <a:t>sub</a:t>
            </a:r>
            <a:r>
              <a:rPr lang="en-US" altLang="zh-TW"/>
              <a:t>stration</a:t>
            </a:r>
            <a:r>
              <a:rPr lang="zh-TW" altLang="en-US"/>
              <a:t>減</a:t>
            </a:r>
            <a:r>
              <a:rPr lang="en-US" altLang="zh-TW"/>
              <a:t>)</a:t>
            </a:r>
            <a:r>
              <a:rPr lang="zh-TW" altLang="en-US"/>
              <a:t>、</a:t>
            </a:r>
            <a:r>
              <a:rPr lang="en-US" altLang="zh-TW"/>
              <a:t>mul( </a:t>
            </a:r>
            <a:r>
              <a:rPr lang="en-US" altLang="zh-TW" u="sng"/>
              <a:t>mul</a:t>
            </a:r>
            <a:r>
              <a:rPr lang="en-US" altLang="zh-TW"/>
              <a:t>tply</a:t>
            </a:r>
            <a:r>
              <a:rPr lang="zh-TW" altLang="en-US"/>
              <a:t>乘</a:t>
            </a:r>
            <a:r>
              <a:rPr lang="en-US" altLang="zh-TW"/>
              <a:t>)</a:t>
            </a:r>
            <a:r>
              <a:rPr lang="zh-TW" altLang="en-US"/>
              <a:t>、</a:t>
            </a:r>
            <a:r>
              <a:rPr lang="en-US" altLang="zh-TW"/>
              <a:t>jmp(</a:t>
            </a:r>
            <a:r>
              <a:rPr lang="en-US" altLang="zh-TW" u="sng"/>
              <a:t>j</a:t>
            </a:r>
            <a:r>
              <a:rPr lang="en-US" altLang="zh-TW"/>
              <a:t>u</a:t>
            </a:r>
            <a:r>
              <a:rPr lang="en-US" altLang="zh-TW" u="sng"/>
              <a:t>mp</a:t>
            </a:r>
            <a:r>
              <a:rPr lang="zh-TW" altLang="en-US"/>
              <a:t>跳至位址</a:t>
            </a:r>
            <a:r>
              <a:rPr lang="en-US" altLang="zh-TW"/>
              <a:t>) </a:t>
            </a:r>
            <a:r>
              <a:rPr lang="en-US" altLang="en-US"/>
              <a:t>、</a:t>
            </a:r>
            <a:r>
              <a:rPr lang="en-US" altLang="zh-TW"/>
              <a:t>call(call</a:t>
            </a:r>
            <a:r>
              <a:rPr lang="zh-TW" altLang="en-US"/>
              <a:t>呼叫程序</a:t>
            </a:r>
            <a:r>
              <a:rPr lang="en-US" altLang="zh-TW"/>
              <a:t>)</a:t>
            </a:r>
          </a:p>
        </p:txBody>
      </p:sp>
      <p:sp>
        <p:nvSpPr>
          <p:cNvPr id="110596" name="AutoShape 4" descr="指令行格式">
            <a:hlinkClick r:id="rId2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84150" y="5348288"/>
            <a:ext cx="576263" cy="5762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8AAFDE-0A80-4AE4-9290-F4F8DD540DB0}" type="slidenum">
              <a:rPr lang="zh-TW" altLang="en-US"/>
              <a:pPr>
                <a:defRPr/>
              </a:pPr>
              <a:t>7</a:t>
            </a:fld>
            <a:endParaRPr lang="zh-TW" altLang="en-US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 sz="4000"/>
              <a:t>CPU</a:t>
            </a:r>
            <a:r>
              <a:rPr lang="zh-TW" altLang="en-US" sz="4000"/>
              <a:t>指令集指令說明格式與要點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479550"/>
            <a:ext cx="7620000" cy="4419600"/>
          </a:xfrm>
        </p:spPr>
        <p:txBody>
          <a:bodyPr/>
          <a:lstStyle/>
          <a:p>
            <a:r>
              <a:rPr lang="zh-TW" altLang="en-US" sz="3600"/>
              <a:t>指令說明格式與要點</a:t>
            </a:r>
          </a:p>
          <a:p>
            <a:pPr lvl="1"/>
            <a:r>
              <a:rPr lang="zh-TW" altLang="en-US" sz="3200"/>
              <a:t>指令名稱：簡單說明</a:t>
            </a:r>
            <a:endParaRPr lang="en-US" altLang="zh-TW" sz="3200"/>
          </a:p>
          <a:p>
            <a:pPr lvl="1"/>
            <a:r>
              <a:rPr lang="zh-TW" altLang="en-US" sz="3200"/>
              <a:t>影響旗標</a:t>
            </a:r>
            <a:r>
              <a:rPr lang="en-US" altLang="zh-TW" sz="3200"/>
              <a:t>(</a:t>
            </a:r>
            <a:r>
              <a:rPr lang="zh-TW" altLang="en-US" sz="3200"/>
              <a:t>狀態暫存器</a:t>
            </a:r>
            <a:r>
              <a:rPr lang="en-US" altLang="zh-TW" sz="3200"/>
              <a:t>)</a:t>
            </a:r>
          </a:p>
          <a:p>
            <a:pPr lvl="1"/>
            <a:r>
              <a:rPr lang="zh-TW" altLang="en-US" sz="3200"/>
              <a:t>功能與用途</a:t>
            </a:r>
          </a:p>
          <a:p>
            <a:pPr lvl="1"/>
            <a:r>
              <a:rPr lang="zh-TW" altLang="en-US" sz="3200"/>
              <a:t>指令格式</a:t>
            </a:r>
          </a:p>
          <a:p>
            <a:r>
              <a:rPr lang="zh-TW" altLang="en-US" sz="3600"/>
              <a:t>學組合語言要件</a:t>
            </a:r>
            <a:r>
              <a:rPr lang="en-US" altLang="zh-TW" sz="3600">
                <a:sym typeface="Wingdings" pitchFamily="2" charset="2"/>
              </a:rPr>
              <a:t> </a:t>
            </a:r>
            <a:r>
              <a:rPr lang="zh-TW" altLang="en-US" sz="3600">
                <a:sym typeface="Wingdings" pitchFamily="2" charset="2"/>
              </a:rPr>
              <a:t>瞭解指令集</a:t>
            </a:r>
          </a:p>
          <a:p>
            <a:r>
              <a:rPr lang="zh-TW" altLang="en-US" sz="3600"/>
              <a:t>指令集：</a:t>
            </a:r>
            <a:r>
              <a:rPr lang="en-US" altLang="zh-TW" sz="3600">
                <a:hlinkClick r:id="rId2" action="ppaction://hlinksldjump"/>
              </a:rPr>
              <a:t>MASM</a:t>
            </a:r>
            <a:r>
              <a:rPr lang="zh-TW" altLang="en-US" sz="3600">
                <a:hlinkClick r:id="rId2" action="ppaction://hlinksldjump"/>
              </a:rPr>
              <a:t>指令集</a:t>
            </a:r>
            <a:r>
              <a:rPr lang="zh-TW" altLang="en-US" sz="3600"/>
              <a:t>、</a:t>
            </a:r>
            <a:r>
              <a:rPr lang="zh-TW" altLang="en-US" sz="3600">
                <a:hlinkClick r:id="rId3" action="ppaction://hlinksldjump"/>
              </a:rPr>
              <a:t>指引指令</a:t>
            </a:r>
            <a:endParaRPr lang="en-US" altLang="zh-TW" sz="3600"/>
          </a:p>
        </p:txBody>
      </p:sp>
      <p:sp>
        <p:nvSpPr>
          <p:cNvPr id="113669" name="AutoShape 5" descr="指令行格式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84150" y="5348288"/>
            <a:ext cx="576263" cy="5762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EF3D05-D354-4E65-A351-B3B68F79C52A}" type="slidenum">
              <a:rPr lang="zh-TW" altLang="en-US"/>
              <a:pPr>
                <a:defRPr/>
              </a:pPr>
              <a:t>8</a:t>
            </a:fld>
            <a:endParaRPr lang="zh-TW" altLang="en-US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zh-TW" altLang="en-US"/>
              <a:t>運算元</a:t>
            </a:r>
            <a:endParaRPr lang="en-US" altLang="zh-TW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3300"/>
            </a:solidFill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/>
              <a:t>可以是常數、記憶體變數、暫存器。</a:t>
            </a:r>
          </a:p>
          <a:p>
            <a:pPr lvl="1" algn="l">
              <a:lnSpc>
                <a:spcPct val="90000"/>
              </a:lnSpc>
            </a:pPr>
            <a:r>
              <a:rPr lang="zh-TW" altLang="en-US"/>
              <a:t>暫存器可直接使用。</a:t>
            </a:r>
          </a:p>
          <a:p>
            <a:pPr lvl="1" algn="l">
              <a:lnSpc>
                <a:spcPct val="90000"/>
              </a:lnSpc>
            </a:pPr>
            <a:r>
              <a:rPr lang="zh-TW" altLang="en-US"/>
              <a:t>常數分</a:t>
            </a:r>
            <a:r>
              <a:rPr lang="zh-TW" altLang="en-US">
                <a:solidFill>
                  <a:srgbClr val="0000FF"/>
                </a:solidFill>
              </a:rPr>
              <a:t>常數符號</a:t>
            </a:r>
            <a:r>
              <a:rPr lang="zh-TW" altLang="en-US"/>
              <a:t>與數字</a:t>
            </a:r>
          </a:p>
          <a:p>
            <a:pPr lvl="2" algn="l">
              <a:lnSpc>
                <a:spcPct val="90000"/>
              </a:lnSpc>
            </a:pPr>
            <a:r>
              <a:rPr lang="zh-TW" altLang="en-US"/>
              <a:t>常數符號需以指引指令先定義</a:t>
            </a:r>
          </a:p>
          <a:p>
            <a:pPr lvl="1" algn="l">
              <a:lnSpc>
                <a:spcPct val="90000"/>
              </a:lnSpc>
            </a:pPr>
            <a:r>
              <a:rPr lang="zh-TW" altLang="en-US">
                <a:solidFill>
                  <a:srgbClr val="0000FF"/>
                </a:solidFill>
              </a:rPr>
              <a:t>記憶體變數</a:t>
            </a:r>
            <a:r>
              <a:rPr lang="zh-TW" altLang="en-US"/>
              <a:t>，需使用資料定義指引指令</a:t>
            </a:r>
            <a:r>
              <a:rPr lang="zh-TW" altLang="en-US">
                <a:solidFill>
                  <a:srgbClr val="0000FF"/>
                </a:solidFill>
              </a:rPr>
              <a:t>定義後，才可使用</a:t>
            </a:r>
            <a:r>
              <a:rPr lang="zh-TW" altLang="en-US"/>
              <a:t>。</a:t>
            </a: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4959350" y="901700"/>
            <a:ext cx="1155700" cy="3048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1800" b="1">
                <a:ea typeface="標楷體" pitchFamily="65" charset="-120"/>
              </a:rPr>
              <a:t>運算子欄</a:t>
            </a: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7370763" y="901700"/>
            <a:ext cx="1155700" cy="304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1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;</a:t>
            </a:r>
            <a:r>
              <a:rPr lang="zh-TW" altLang="en-US" sz="1800" b="1">
                <a:ea typeface="標楷體" pitchFamily="65" charset="-120"/>
              </a:rPr>
              <a:t>註解欄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3754438" y="901700"/>
            <a:ext cx="1155700" cy="3048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1800" b="1">
                <a:ea typeface="標楷體" pitchFamily="65" charset="-120"/>
              </a:rPr>
              <a:t>標籤欄</a:t>
            </a:r>
            <a:r>
              <a:rPr lang="zh-TW" altLang="en-US" sz="1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: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6165850" y="901700"/>
            <a:ext cx="11557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1800" b="1">
                <a:ea typeface="標楷體" pitchFamily="65" charset="-120"/>
              </a:rPr>
              <a:t>運算元欄</a:t>
            </a:r>
          </a:p>
        </p:txBody>
      </p:sp>
      <p:sp>
        <p:nvSpPr>
          <p:cNvPr id="129033" name="AutoShape 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5250" y="5440363"/>
            <a:ext cx="647700" cy="6477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C57965-A5B9-4390-98F4-B566301BF554}" type="slidenum">
              <a:rPr lang="zh-TW" altLang="en-US"/>
              <a:pPr>
                <a:defRPr/>
              </a:pPr>
              <a:t>9</a:t>
            </a:fld>
            <a:endParaRPr lang="zh-TW" altLang="en-US"/>
          </a:p>
        </p:txBody>
      </p:sp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運算元定義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zh-TW" altLang="en-US"/>
              <a:t>定義運算元</a:t>
            </a:r>
          </a:p>
          <a:p>
            <a:pPr>
              <a:lnSpc>
                <a:spcPct val="90000"/>
              </a:lnSpc>
            </a:pPr>
            <a:r>
              <a:rPr lang="zh-TW" altLang="en-US">
                <a:latin typeface="標楷體" pitchFamily="65" charset="-120"/>
                <a:sym typeface="Wingdings" pitchFamily="2" charset="2"/>
              </a:rPr>
              <a:t>定義</a:t>
            </a:r>
            <a:r>
              <a:rPr lang="zh-TW" altLang="en-US">
                <a:solidFill>
                  <a:srgbClr val="0000FF"/>
                </a:solidFill>
              </a:rPr>
              <a:t>記憶體變數運算元</a:t>
            </a:r>
            <a:r>
              <a:rPr lang="en-US" altLang="zh-TW">
                <a:sym typeface="Wingdings" pitchFamily="2" charset="2"/>
              </a:rPr>
              <a:t></a:t>
            </a:r>
            <a:r>
              <a:rPr lang="zh-TW" altLang="en-US">
                <a:hlinkClick r:id="rId2" action="ppaction://hlinksldjump"/>
              </a:rPr>
              <a:t>變數之</a:t>
            </a:r>
            <a:r>
              <a:rPr lang="en-US" altLang="zh-TW">
                <a:hlinkClick r:id="rId2" action="ppaction://hlinksldjump"/>
              </a:rPr>
              <a:t>MASM</a:t>
            </a:r>
            <a:r>
              <a:rPr lang="zh-TW" altLang="en-US">
                <a:hlinkClick r:id="rId2" action="ppaction://hlinksldjump"/>
              </a:rPr>
              <a:t>範例</a:t>
            </a:r>
            <a:r>
              <a:rPr lang="zh-TW" altLang="en-US"/>
              <a:t>。</a:t>
            </a:r>
          </a:p>
          <a:p>
            <a:pPr>
              <a:lnSpc>
                <a:spcPct val="90000"/>
              </a:lnSpc>
            </a:pPr>
            <a:r>
              <a:rPr lang="zh-TW" altLang="en-US">
                <a:latin typeface="標楷體" pitchFamily="65" charset="-120"/>
                <a:sym typeface="Wingdings" pitchFamily="2" charset="2"/>
              </a:rPr>
              <a:t>定義</a:t>
            </a:r>
            <a:r>
              <a:rPr lang="zh-TW" altLang="en-US">
                <a:solidFill>
                  <a:srgbClr val="0000FF"/>
                </a:solidFill>
              </a:rPr>
              <a:t>常數符號運算元</a:t>
            </a:r>
            <a:r>
              <a:rPr lang="en-US" altLang="zh-TW">
                <a:sym typeface="Wingdings" pitchFamily="2" charset="2"/>
              </a:rPr>
              <a:t></a:t>
            </a:r>
            <a:r>
              <a:rPr lang="zh-TW" altLang="en-US">
                <a:hlinkClick r:id="rId3" action="ppaction://hlinksldjump"/>
              </a:rPr>
              <a:t>常數符號之</a:t>
            </a:r>
            <a:r>
              <a:rPr lang="en-US" altLang="zh-TW">
                <a:hlinkClick r:id="rId3" action="ppaction://hlinksldjump"/>
              </a:rPr>
              <a:t>MASM</a:t>
            </a:r>
            <a:r>
              <a:rPr lang="zh-TW" altLang="en-US">
                <a:hlinkClick r:id="rId3" action="ppaction://hlinksldjump"/>
              </a:rPr>
              <a:t>範例</a:t>
            </a:r>
            <a:r>
              <a:rPr lang="zh-TW" altLang="en-US">
                <a:sym typeface="Wingdings" pitchFamily="2" charset="2"/>
              </a:rPr>
              <a:t>。</a:t>
            </a:r>
          </a:p>
          <a:p>
            <a:pPr>
              <a:lnSpc>
                <a:spcPct val="90000"/>
              </a:lnSpc>
            </a:pPr>
            <a:r>
              <a:rPr lang="zh-TW" altLang="en-US">
                <a:sym typeface="Wingdings" pitchFamily="2" charset="2"/>
              </a:rPr>
              <a:t>定義</a:t>
            </a:r>
            <a:r>
              <a:rPr lang="zh-TW" altLang="en-US">
                <a:solidFill>
                  <a:srgbClr val="0000FF"/>
                </a:solidFill>
                <a:sym typeface="Wingdings" pitchFamily="2" charset="2"/>
              </a:rPr>
              <a:t>暫存器</a:t>
            </a:r>
            <a:r>
              <a:rPr lang="zh-TW" altLang="en-US">
                <a:solidFill>
                  <a:srgbClr val="0000FF"/>
                </a:solidFill>
              </a:rPr>
              <a:t>運算元</a:t>
            </a:r>
            <a:r>
              <a:rPr lang="en-US" altLang="zh-TW">
                <a:sym typeface="Wingdings" pitchFamily="2" charset="2"/>
              </a:rPr>
              <a:t></a:t>
            </a:r>
            <a:r>
              <a:rPr lang="zh-TW" altLang="en-US">
                <a:sym typeface="Wingdings" pitchFamily="2" charset="2"/>
              </a:rPr>
              <a:t>使用</a:t>
            </a:r>
            <a:r>
              <a:rPr lang="en-US" altLang="zh-TW">
                <a:sym typeface="Wingdings" pitchFamily="2" charset="2"/>
              </a:rPr>
              <a:t>CPU</a:t>
            </a:r>
            <a:r>
              <a:rPr lang="zh-TW" altLang="en-US">
                <a:sym typeface="Wingdings" pitchFamily="2" charset="2"/>
              </a:rPr>
              <a:t>內建之暫存器保留字。</a:t>
            </a:r>
          </a:p>
        </p:txBody>
      </p:sp>
      <p:sp>
        <p:nvSpPr>
          <p:cNvPr id="158725" name="AutoShape 5" descr="指令行格式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84150" y="5348288"/>
            <a:ext cx="576263" cy="576262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CA466-03A9-493C-B945-A8F18E09C443}" type="slidenum">
              <a:rPr lang="zh-TW" altLang="en-US"/>
              <a:pPr>
                <a:defRPr/>
              </a:pPr>
              <a:t>10</a:t>
            </a:fld>
            <a:endParaRPr lang="zh-TW" altLang="en-US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變數之</a:t>
            </a:r>
            <a:r>
              <a:rPr lang="en-US" altLang="zh-TW"/>
              <a:t>MASM</a:t>
            </a:r>
            <a:r>
              <a:rPr lang="zh-TW" altLang="en-US"/>
              <a:t>範例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5000"/>
              </a:lnSpc>
              <a:spcBef>
                <a:spcPct val="0"/>
              </a:spcBef>
            </a:pPr>
            <a:r>
              <a:rPr lang="zh-TW" altLang="en-US" b="1"/>
              <a:t>位元組定義：</a:t>
            </a:r>
          </a:p>
          <a:p>
            <a:pPr lvl="1">
              <a:lnSpc>
                <a:spcPct val="95000"/>
              </a:lnSpc>
              <a:spcBef>
                <a:spcPct val="0"/>
              </a:spcBef>
            </a:pPr>
            <a:r>
              <a:rPr lang="en-US" altLang="zh-TW" b="1">
                <a:hlinkClick r:id="rId2" action="ppaction://hlinksldjump"/>
              </a:rPr>
              <a:t>BYTE</a:t>
            </a:r>
            <a:r>
              <a:rPr lang="zh-TW" altLang="en-US" b="1">
                <a:latin typeface="標楷體" pitchFamily="65" charset="-120"/>
                <a:hlinkClick r:id="rId2" action="ppaction://hlinksldjump"/>
              </a:rPr>
              <a:t>及</a:t>
            </a:r>
            <a:r>
              <a:rPr lang="en-US" altLang="zh-TW" b="1">
                <a:hlinkClick r:id="rId2" action="ppaction://hlinksldjump"/>
              </a:rPr>
              <a:t>SBYTE</a:t>
            </a:r>
            <a:r>
              <a:rPr lang="zh-TW" altLang="en-US" b="1"/>
              <a:t>、</a:t>
            </a:r>
            <a:r>
              <a:rPr lang="en-US" altLang="zh-TW" b="1">
                <a:hlinkClick r:id="rId3" action="ppaction://hlinksldjump"/>
              </a:rPr>
              <a:t>DB</a:t>
            </a:r>
            <a:r>
              <a:rPr lang="zh-TW" altLang="en-US" b="1"/>
              <a:t>、</a:t>
            </a:r>
            <a:r>
              <a:rPr lang="zh-TW" altLang="en-US" b="1">
                <a:hlinkClick r:id="rId4" action="ppaction://hlinksldjump"/>
              </a:rPr>
              <a:t>字串</a:t>
            </a:r>
            <a:r>
              <a:rPr lang="zh-TW" altLang="en-US" b="1"/>
              <a:t>。</a:t>
            </a:r>
            <a:endParaRPr lang="en-US" altLang="zh-TW" b="1"/>
          </a:p>
          <a:p>
            <a:pPr>
              <a:lnSpc>
                <a:spcPct val="95000"/>
              </a:lnSpc>
              <a:spcBef>
                <a:spcPct val="0"/>
              </a:spcBef>
            </a:pPr>
            <a:r>
              <a:rPr lang="zh-TW" altLang="en-US" b="1"/>
              <a:t>字組定義：</a:t>
            </a:r>
          </a:p>
          <a:p>
            <a:pPr lvl="1">
              <a:lnSpc>
                <a:spcPct val="95000"/>
              </a:lnSpc>
              <a:spcBef>
                <a:spcPct val="0"/>
              </a:spcBef>
            </a:pPr>
            <a:r>
              <a:rPr lang="en-US" altLang="zh-TW" b="1">
                <a:hlinkClick r:id="rId5" action="ppaction://hlinksldjump"/>
              </a:rPr>
              <a:t>WORD</a:t>
            </a:r>
            <a:r>
              <a:rPr lang="zh-TW" altLang="en-US" b="1">
                <a:hlinkClick r:id="rId5" action="ppaction://hlinksldjump"/>
              </a:rPr>
              <a:t>及</a:t>
            </a:r>
            <a:r>
              <a:rPr lang="en-US" altLang="zh-TW" b="1">
                <a:hlinkClick r:id="rId5" action="ppaction://hlinksldjump"/>
              </a:rPr>
              <a:t>SWORD</a:t>
            </a:r>
            <a:r>
              <a:rPr lang="zh-TW" altLang="en-US" b="1"/>
              <a:t>、</a:t>
            </a:r>
            <a:r>
              <a:rPr lang="en-US" altLang="zh-TW" b="1">
                <a:hlinkClick r:id="rId6" action="ppaction://hlinksldjump"/>
              </a:rPr>
              <a:t>DW</a:t>
            </a:r>
            <a:r>
              <a:rPr lang="zh-TW" altLang="en-US" b="1"/>
              <a:t>、</a:t>
            </a:r>
            <a:r>
              <a:rPr lang="zh-TW" altLang="en-US" b="1">
                <a:hlinkClick r:id="rId7" action="ppaction://hlinksldjump"/>
              </a:rPr>
              <a:t>字組陣列</a:t>
            </a:r>
            <a:endParaRPr lang="en-US" altLang="zh-TW" b="1"/>
          </a:p>
          <a:p>
            <a:pPr>
              <a:lnSpc>
                <a:spcPct val="95000"/>
              </a:lnSpc>
              <a:spcBef>
                <a:spcPct val="0"/>
              </a:spcBef>
            </a:pPr>
            <a:r>
              <a:rPr lang="zh-TW" altLang="en-US" b="1">
                <a:latin typeface="標楷體" pitchFamily="65" charset="-120"/>
              </a:rPr>
              <a:t>初值宣告</a:t>
            </a:r>
            <a:r>
              <a:rPr lang="zh-TW" altLang="en-US" b="1"/>
              <a:t>：</a:t>
            </a:r>
            <a:r>
              <a:rPr lang="zh-TW" altLang="en-US" b="1">
                <a:hlinkClick r:id="rId8" action="ppaction://hlinksldjump"/>
              </a:rPr>
              <a:t>多重初值</a:t>
            </a:r>
            <a:r>
              <a:rPr lang="zh-TW" altLang="en-US" b="1"/>
              <a:t>、</a:t>
            </a:r>
            <a:r>
              <a:rPr lang="zh-TW" altLang="en-US" b="1">
                <a:latin typeface="標楷體" pitchFamily="65" charset="-120"/>
                <a:hlinkClick r:id="rId9" action="ppaction://hlinksldjump"/>
              </a:rPr>
              <a:t>未初始資料</a:t>
            </a:r>
            <a:r>
              <a:rPr lang="zh-TW" altLang="en-US" b="1"/>
              <a:t>、</a:t>
            </a:r>
            <a:r>
              <a:rPr lang="en-US" altLang="zh-TW" b="1">
                <a:hlinkClick r:id="rId10" action="ppaction://hlinksldjump"/>
              </a:rPr>
              <a:t>data&amp;data?</a:t>
            </a:r>
            <a:r>
              <a:rPr lang="zh-TW" altLang="en-US" b="1">
                <a:hlinkClick r:id="rId10" action="ppaction://hlinksldjump"/>
              </a:rPr>
              <a:t>比較</a:t>
            </a:r>
            <a:endParaRPr lang="zh-TW" altLang="en-US" b="1"/>
          </a:p>
          <a:p>
            <a:pPr>
              <a:lnSpc>
                <a:spcPct val="90000"/>
              </a:lnSpc>
            </a:pPr>
            <a:endParaRPr lang="zh-TW" altLang="en-US" sz="3200"/>
          </a:p>
        </p:txBody>
      </p:sp>
      <p:sp>
        <p:nvSpPr>
          <p:cNvPr id="159748" name="AutoShape 4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5250" y="5440363"/>
            <a:ext cx="647700" cy="6477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FA0443-BE9F-435E-B27F-DE4F03006269}" type="slidenum">
              <a:rPr lang="zh-TW" altLang="en-US"/>
              <a:pPr>
                <a:defRPr/>
              </a:pPr>
              <a:t>11</a:t>
            </a:fld>
            <a:endParaRPr lang="zh-TW" altLang="en-US"/>
          </a:p>
        </p:txBody>
      </p:sp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常數符號之</a:t>
            </a:r>
            <a:r>
              <a:rPr lang="en-US" altLang="zh-TW"/>
              <a:t>MASM</a:t>
            </a:r>
            <a:r>
              <a:rPr lang="zh-TW" altLang="en-US"/>
              <a:t>範例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latin typeface="標楷體" pitchFamily="65" charset="-120"/>
                <a:hlinkClick r:id="rId2" action="ppaction://hlinksldjump"/>
              </a:rPr>
              <a:t>=</a:t>
            </a:r>
            <a:r>
              <a:rPr lang="zh-TW" altLang="en-US">
                <a:latin typeface="標楷體" pitchFamily="65" charset="-120"/>
                <a:hlinkClick r:id="rId2" action="ppaction://hlinksldjump"/>
              </a:rPr>
              <a:t>指引</a:t>
            </a:r>
            <a:r>
              <a:rPr lang="en-US" altLang="zh-TW">
                <a:latin typeface="標楷體" pitchFamily="65" charset="-120"/>
              </a:rPr>
              <a:t>(</a:t>
            </a:r>
            <a:r>
              <a:rPr lang="zh-TW" altLang="en-US">
                <a:latin typeface="標楷體" pitchFamily="65" charset="-120"/>
              </a:rPr>
              <a:t>等號</a:t>
            </a:r>
            <a:r>
              <a:rPr lang="en-US" altLang="zh-TW">
                <a:latin typeface="標楷體" pitchFamily="65" charset="-120"/>
              </a:rPr>
              <a:t>)</a:t>
            </a:r>
            <a:endParaRPr lang="zh-TW" altLang="en-US"/>
          </a:p>
          <a:p>
            <a:pPr lvl="1"/>
            <a:r>
              <a:rPr lang="en-US" altLang="zh-TW"/>
              <a:t>(</a:t>
            </a:r>
            <a:r>
              <a:rPr lang="zh-TW" altLang="en-US">
                <a:hlinkClick r:id="rId3" action="ppaction://hlinksldjump"/>
              </a:rPr>
              <a:t>範例</a:t>
            </a:r>
            <a:r>
              <a:rPr lang="en-US" altLang="zh-TW"/>
              <a:t>)</a:t>
            </a:r>
            <a:endParaRPr lang="en-US" altLang="zh-TW">
              <a:latin typeface="標楷體" pitchFamily="65" charset="-120"/>
            </a:endParaRPr>
          </a:p>
          <a:p>
            <a:r>
              <a:rPr lang="en-US" altLang="zh-TW">
                <a:latin typeface="新細明體" pitchFamily="18" charset="-120"/>
                <a:hlinkClick r:id="rId4" action="ppaction://hlinksldjump"/>
              </a:rPr>
              <a:t>EQU</a:t>
            </a:r>
            <a:r>
              <a:rPr lang="zh-TW" altLang="en-US">
                <a:latin typeface="標楷體" pitchFamily="65" charset="-120"/>
                <a:hlinkClick r:id="rId4" action="ppaction://hlinksldjump"/>
              </a:rPr>
              <a:t>指引</a:t>
            </a:r>
            <a:r>
              <a:rPr lang="zh-TW" altLang="en-US"/>
              <a:t> </a:t>
            </a:r>
          </a:p>
          <a:p>
            <a:pPr lvl="1"/>
            <a:r>
              <a:rPr lang="en-US" altLang="zh-TW"/>
              <a:t>(</a:t>
            </a:r>
            <a:r>
              <a:rPr lang="zh-TW" altLang="en-US">
                <a:hlinkClick r:id="rId5" action="ppaction://hlinksldjump"/>
              </a:rPr>
              <a:t>範例</a:t>
            </a:r>
            <a:r>
              <a:rPr lang="en-US" altLang="zh-TW"/>
              <a:t>)</a:t>
            </a:r>
            <a:endParaRPr lang="zh-TW" altLang="en-US">
              <a:latin typeface="標楷體" pitchFamily="65" charset="-120"/>
            </a:endParaRPr>
          </a:p>
          <a:p>
            <a:r>
              <a:rPr lang="en-US" altLang="zh-TW">
                <a:latin typeface="新細明體" pitchFamily="18" charset="-120"/>
                <a:hlinkClick r:id="rId6" action="ppaction://hlinksldjump"/>
              </a:rPr>
              <a:t>TEXTEQU</a:t>
            </a:r>
            <a:endParaRPr lang="en-US" altLang="zh-TW">
              <a:latin typeface="新細明體" pitchFamily="18" charset="-120"/>
            </a:endParaRPr>
          </a:p>
          <a:p>
            <a:r>
              <a:rPr lang="zh-TW" altLang="en-US">
                <a:latin typeface="新細明體" pitchFamily="18" charset="-120"/>
                <a:hlinkClick r:id="rId7" action="ppaction://hlinksldjump"/>
              </a:rPr>
              <a:t>=與</a:t>
            </a:r>
            <a:r>
              <a:rPr lang="en-US" altLang="zh-TW">
                <a:latin typeface="新細明體" pitchFamily="18" charset="-120"/>
                <a:hlinkClick r:id="rId7" action="ppaction://hlinksldjump"/>
              </a:rPr>
              <a:t>EQU</a:t>
            </a:r>
            <a:r>
              <a:rPr lang="zh-TW" altLang="en-US">
                <a:latin typeface="標楷體" pitchFamily="65" charset="-120"/>
                <a:hlinkClick r:id="rId7" action="ppaction://hlinksldjump"/>
              </a:rPr>
              <a:t>比較</a:t>
            </a:r>
            <a:endParaRPr lang="zh-TW" altLang="en-US"/>
          </a:p>
        </p:txBody>
      </p:sp>
      <p:sp>
        <p:nvSpPr>
          <p:cNvPr id="160772" name="AutoShape 4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5250" y="5440363"/>
            <a:ext cx="647700" cy="6477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560D16-5D98-4B21-9149-7EB1635AEC93}" type="slidenum">
              <a:rPr lang="zh-TW" altLang="en-US"/>
              <a:pPr>
                <a:defRPr/>
              </a:pPr>
              <a:t>12</a:t>
            </a:fld>
            <a:endParaRPr lang="zh-TW" altLang="en-US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zh-TW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註解</a:t>
            </a:r>
            <a:endParaRPr lang="en-US" altLang="zh-TW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zh-TW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註解（</a:t>
            </a:r>
            <a:r>
              <a:rPr lang="en-US" altLang="zh-TW">
                <a:effectLst>
                  <a:outerShdw blurRad="38100" dist="38100" dir="2700000" algn="tl">
                    <a:srgbClr val="000000"/>
                  </a:outerShdw>
                </a:effectLst>
              </a:rPr>
              <a:t>comments）</a:t>
            </a:r>
            <a:r>
              <a:rPr lang="zh-TW" altLang="zh-TW">
                <a:effectLst>
                  <a:outerShdw blurRad="38100" dist="38100" dir="2700000" algn="tl">
                    <a:srgbClr val="000000"/>
                  </a:outerShdw>
                </a:effectLst>
              </a:rPr>
              <a:t>：</a:t>
            </a:r>
            <a:r>
              <a:rPr lang="zh-TW" altLang="en-US"/>
              <a:t>用於說明程式, 不會執行單列註解，各種組合語言有不同之規定</a:t>
            </a:r>
            <a:r>
              <a:rPr lang="en-US" altLang="zh-TW"/>
              <a:t>, </a:t>
            </a:r>
          </a:p>
          <a:p>
            <a:pPr>
              <a:spcBef>
                <a:spcPts val="600"/>
              </a:spcBef>
            </a:pPr>
            <a:r>
              <a:rPr lang="zh-TW" altLang="en-US">
                <a:hlinkClick r:id="rId2" action="ppaction://hlinksldjump"/>
              </a:rPr>
              <a:t>以</a:t>
            </a:r>
            <a:r>
              <a:rPr lang="en-US" altLang="zh-TW">
                <a:hlinkClick r:id="rId2" action="ppaction://hlinksldjump"/>
              </a:rPr>
              <a:t>MASM</a:t>
            </a:r>
            <a:r>
              <a:rPr lang="zh-TW" altLang="en-US">
                <a:hlinkClick r:id="rId2" action="ppaction://hlinksldjump"/>
              </a:rPr>
              <a:t>為例</a:t>
            </a:r>
            <a:endParaRPr lang="en-US" altLang="zh-TW"/>
          </a:p>
          <a:p>
            <a:pPr lvl="1">
              <a:spcBef>
                <a:spcPts val="600"/>
              </a:spcBef>
            </a:pPr>
            <a:endParaRPr lang="en-US" altLang="zh-TW"/>
          </a:p>
        </p:txBody>
      </p:sp>
      <p:sp>
        <p:nvSpPr>
          <p:cNvPr id="6" name="投影片編號版面配置區 5"/>
          <p:cNvSpPr txBox="1">
            <a:spLocks noGrp="1"/>
          </p:cNvSpPr>
          <p:nvPr/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063F05D9-B8C3-465B-9BA8-851D7F2490B4}" type="slidenum">
              <a:rPr kumimoji="0" lang="zh-TW" altLang="en-US" sz="1400">
                <a:ea typeface="+mn-ea"/>
              </a:rPr>
              <a:pPr algn="r">
                <a:defRPr/>
              </a:pPr>
              <a:t>12</a:t>
            </a:fld>
            <a:endParaRPr kumimoji="0" lang="zh-TW" altLang="en-US" sz="1400">
              <a:ea typeface="+mn-ea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4959350" y="901700"/>
            <a:ext cx="1155700" cy="3048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1800" b="1">
                <a:ea typeface="標楷體" pitchFamily="65" charset="-120"/>
              </a:rPr>
              <a:t>運算子欄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6165850" y="901700"/>
            <a:ext cx="11557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1800" b="1">
                <a:ea typeface="標楷體" pitchFamily="65" charset="-120"/>
              </a:rPr>
              <a:t>運算元欄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3754438" y="901700"/>
            <a:ext cx="1155700" cy="3048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1800" b="1">
                <a:ea typeface="標楷體" pitchFamily="65" charset="-120"/>
              </a:rPr>
              <a:t>標籤欄</a:t>
            </a:r>
            <a:r>
              <a:rPr lang="zh-TW" altLang="en-US" sz="1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:</a:t>
            </a:r>
          </a:p>
        </p:txBody>
      </p:sp>
      <p:sp>
        <p:nvSpPr>
          <p:cNvPr id="134155" name="AutoShape 11" descr="指令行格式">
            <a:hlinkClick r:id="rId3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84150" y="5348288"/>
            <a:ext cx="576263" cy="576262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7370763" y="901700"/>
            <a:ext cx="1155700" cy="304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TW" alt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;</a:t>
            </a:r>
            <a:r>
              <a:rPr lang="zh-TW" altLang="en-US" sz="1800" b="1">
                <a:ea typeface="標楷體" pitchFamily="65" charset="-120"/>
              </a:rPr>
              <a:t>註解欄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E1CD59-FEAB-428E-84DE-7D3695988CEB}" type="slidenum">
              <a:rPr lang="zh-TW" altLang="en-US"/>
              <a:pPr>
                <a:defRPr/>
              </a:pPr>
              <a:t>13</a:t>
            </a:fld>
            <a:endParaRPr lang="zh-TW" altLang="en-US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/>
              <a:t>MASM</a:t>
            </a:r>
            <a:r>
              <a:rPr lang="zh-TW" altLang="en-US"/>
              <a:t>之</a:t>
            </a:r>
            <a:r>
              <a:rPr lang="zh-TW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註解</a:t>
            </a:r>
            <a:endParaRPr lang="en-US" altLang="zh-TW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5171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TW" altLang="en-US" sz="3600"/>
              <a:t>由分號（；）起始。或區段註解，由</a:t>
            </a:r>
            <a:r>
              <a:rPr lang="en-US" altLang="zh-TW" sz="3600"/>
              <a:t>COMMENT  xx </a:t>
            </a:r>
            <a:r>
              <a:rPr lang="zh-TW" altLang="en-US" sz="3600"/>
              <a:t>設定符號 </a:t>
            </a:r>
            <a:r>
              <a:rPr lang="en-US" altLang="zh-TW" sz="3600"/>
              <a:t>xx </a:t>
            </a:r>
            <a:r>
              <a:rPr lang="zh-TW" altLang="en-US" sz="3600"/>
              <a:t>開始, 至 </a:t>
            </a:r>
            <a:r>
              <a:rPr lang="en-US" altLang="zh-TW" sz="3600"/>
              <a:t>xx</a:t>
            </a:r>
            <a:r>
              <a:rPr lang="zh-TW" altLang="en-US" sz="3600"/>
              <a:t> 結束</a:t>
            </a:r>
            <a:r>
              <a:rPr lang="en-US" altLang="zh-TW" sz="3600"/>
              <a:t> </a:t>
            </a:r>
            <a:r>
              <a:rPr lang="zh-TW" altLang="en-US" sz="3600"/>
              <a:t>。如: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3600"/>
              <a:t>	     </a:t>
            </a:r>
            <a:r>
              <a:rPr lang="en-US" altLang="zh-TW" sz="3600"/>
              <a:t>inc    EAX	</a:t>
            </a:r>
            <a:r>
              <a:rPr lang="en-US" altLang="zh-TW" sz="3600">
                <a:solidFill>
                  <a:srgbClr val="FF0000"/>
                </a:solidFill>
              </a:rPr>
              <a:t>;</a:t>
            </a:r>
            <a:r>
              <a:rPr lang="en-US" altLang="zh-TW" sz="3600"/>
              <a:t> </a:t>
            </a:r>
            <a:r>
              <a:rPr lang="en-US" altLang="zh-TW" sz="3600">
                <a:solidFill>
                  <a:srgbClr val="0070C0"/>
                </a:solidFill>
              </a:rPr>
              <a:t>EAX=EAX+1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3600">
                <a:solidFill>
                  <a:srgbClr val="FF0000"/>
                </a:solidFill>
              </a:rPr>
              <a:t>COMMENT  $               (</a:t>
            </a:r>
            <a:r>
              <a:rPr lang="zh-TW" altLang="en-US" sz="3600">
                <a:solidFill>
                  <a:srgbClr val="FF0000"/>
                </a:solidFill>
              </a:rPr>
              <a:t>此例</a:t>
            </a:r>
            <a:r>
              <a:rPr lang="en-US" altLang="zh-TW" sz="3600">
                <a:solidFill>
                  <a:srgbClr val="FF0000"/>
                </a:solidFill>
              </a:rPr>
              <a:t>xx</a:t>
            </a:r>
            <a:r>
              <a:rPr lang="zh-TW" altLang="en-US" sz="3600">
                <a:solidFill>
                  <a:srgbClr val="FF0000"/>
                </a:solidFill>
              </a:rPr>
              <a:t>為</a:t>
            </a:r>
            <a:r>
              <a:rPr lang="en-US" altLang="zh-TW" sz="3600">
                <a:solidFill>
                  <a:srgbClr val="FF0000"/>
                </a:solidFill>
              </a:rPr>
              <a:t>$)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3600">
                <a:solidFill>
                  <a:srgbClr val="0070C0"/>
                </a:solidFill>
              </a:rPr>
              <a:t>	this line is a comment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3600">
                <a:solidFill>
                  <a:srgbClr val="0070C0"/>
                </a:solidFill>
              </a:rPr>
              <a:t>	this line also is a comment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3600">
                <a:solidFill>
                  <a:srgbClr val="FF0000"/>
                </a:solidFill>
              </a:rPr>
              <a:t>$</a:t>
            </a:r>
          </a:p>
        </p:txBody>
      </p:sp>
      <p:sp>
        <p:nvSpPr>
          <p:cNvPr id="6" name="投影片編號版面配置區 5"/>
          <p:cNvSpPr txBox="1">
            <a:spLocks noGrp="1"/>
          </p:cNvSpPr>
          <p:nvPr/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B4054A0F-3A01-4153-A859-AFFEBEFCC99B}" type="slidenum">
              <a:rPr kumimoji="0" lang="zh-TW" altLang="en-US" sz="1400">
                <a:ea typeface="+mn-ea"/>
              </a:rPr>
              <a:pPr algn="r">
                <a:defRPr/>
              </a:pPr>
              <a:t>13</a:t>
            </a:fld>
            <a:endParaRPr kumimoji="0" lang="zh-TW" altLang="en-US" sz="1400">
              <a:ea typeface="+mn-ea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9DD519-E782-4D5A-8FF7-628348F038FC}" type="slidenum">
              <a:rPr lang="zh-TW" altLang="en-US"/>
              <a:pPr>
                <a:defRPr/>
              </a:pPr>
              <a:t>14</a:t>
            </a:fld>
            <a:endParaRPr lang="zh-TW" altLang="en-US"/>
          </a:p>
        </p:txBody>
      </p:sp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常數與記憶體變數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zh-TW" altLang="en-US"/>
              <a:t>基本定義語法</a:t>
            </a:r>
          </a:p>
          <a:p>
            <a:r>
              <a:rPr lang="zh-TW" altLang="en-US">
                <a:hlinkClick r:id="rId2" action="ppaction://hlinksldjump"/>
              </a:rPr>
              <a:t>記憶體</a:t>
            </a:r>
            <a:r>
              <a:rPr lang="zh-TW" altLang="en-US">
                <a:latin typeface="標楷體" pitchFamily="65" charset="-120"/>
                <a:hlinkClick r:id="rId2" action="ppaction://hlinksldjump"/>
              </a:rPr>
              <a:t>資料變數定義語法</a:t>
            </a:r>
            <a:r>
              <a:rPr lang="en-US" altLang="zh-TW">
                <a:latin typeface="標楷體" pitchFamily="65" charset="-120"/>
                <a:sym typeface="Wingdings" pitchFamily="2" charset="2"/>
              </a:rPr>
              <a:t></a:t>
            </a:r>
            <a:r>
              <a:rPr lang="zh-TW" altLang="en-US">
                <a:latin typeface="標楷體" pitchFamily="65" charset="-120"/>
                <a:sym typeface="Wingdings" pitchFamily="2" charset="2"/>
              </a:rPr>
              <a:t>定義</a:t>
            </a:r>
            <a:r>
              <a:rPr lang="zh-TW" altLang="en-US">
                <a:solidFill>
                  <a:srgbClr val="FF0000"/>
                </a:solidFill>
              </a:rPr>
              <a:t>記憶體變數</a:t>
            </a:r>
            <a:r>
              <a:rPr lang="zh-TW" altLang="en-US"/>
              <a:t>。</a:t>
            </a:r>
          </a:p>
          <a:p>
            <a:r>
              <a:rPr lang="zh-TW" altLang="en-US">
                <a:hlinkClick r:id="rId3" action="ppaction://hlinksldjump"/>
              </a:rPr>
              <a:t>常數符號之定義</a:t>
            </a:r>
            <a:r>
              <a:rPr lang="zh-TW" altLang="en-US">
                <a:latin typeface="標楷體" pitchFamily="65" charset="-120"/>
                <a:hlinkClick r:id="rId3" action="ppaction://hlinksldjump"/>
              </a:rPr>
              <a:t>語法</a:t>
            </a:r>
            <a:r>
              <a:rPr lang="en-US" altLang="zh-TW">
                <a:latin typeface="標楷體" pitchFamily="65" charset="-120"/>
                <a:sym typeface="Wingdings" pitchFamily="2" charset="2"/>
              </a:rPr>
              <a:t></a:t>
            </a:r>
            <a:r>
              <a:rPr lang="zh-TW" altLang="en-US">
                <a:latin typeface="標楷體" pitchFamily="65" charset="-120"/>
                <a:sym typeface="Wingdings" pitchFamily="2" charset="2"/>
              </a:rPr>
              <a:t>定義</a:t>
            </a:r>
            <a:r>
              <a:rPr lang="zh-TW" altLang="en-US">
                <a:solidFill>
                  <a:srgbClr val="FF0000"/>
                </a:solidFill>
              </a:rPr>
              <a:t>常數符號</a:t>
            </a:r>
            <a:r>
              <a:rPr lang="zh-TW" altLang="en-US"/>
              <a:t>。</a:t>
            </a:r>
          </a:p>
        </p:txBody>
      </p:sp>
      <p:sp>
        <p:nvSpPr>
          <p:cNvPr id="133124" name="AutoShape 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11125" y="5273675"/>
            <a:ext cx="685800" cy="65563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TW" altLang="en-US" b="1">
                <a:ea typeface="標楷體" pitchFamily="65" charset="-120"/>
              </a:rPr>
              <a:t>繼續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7722A5-2C2E-4E2E-BF5E-98162EEE1BC7}" type="slidenum">
              <a:rPr lang="zh-TW" altLang="en-US"/>
              <a:pPr>
                <a:defRPr/>
              </a:pPr>
              <a:t>15</a:t>
            </a:fld>
            <a:endParaRPr lang="zh-TW" altLang="en-US"/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 pitchFamily="65" charset="-120"/>
              </a:rPr>
              <a:t>資料變數定義語法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zh-TW" altLang="en-US" sz="3600">
              <a:latin typeface="標楷體" pitchFamily="65" charset="-120"/>
            </a:endParaRPr>
          </a:p>
          <a:p>
            <a:pPr>
              <a:lnSpc>
                <a:spcPct val="90000"/>
              </a:lnSpc>
            </a:pPr>
            <a:r>
              <a:rPr lang="zh-TW" altLang="en-US" sz="3600">
                <a:latin typeface="標楷體" pitchFamily="65" charset="-120"/>
              </a:rPr>
              <a:t>資料定義敘述</a:t>
            </a:r>
            <a:r>
              <a:rPr lang="en-US" altLang="zh-TW" sz="3600">
                <a:latin typeface="標楷體" pitchFamily="65" charset="-120"/>
              </a:rPr>
              <a:t>(</a:t>
            </a:r>
            <a:r>
              <a:rPr lang="en-US" altLang="zh-TW" sz="3600"/>
              <a:t>data definition statement</a:t>
            </a:r>
            <a:r>
              <a:rPr lang="zh-TW" altLang="en-US" sz="3600">
                <a:latin typeface="標楷體" pitchFamily="65" charset="-120"/>
              </a:rPr>
              <a:t> </a:t>
            </a:r>
            <a:r>
              <a:rPr lang="en-US" altLang="zh-TW" sz="3600">
                <a:latin typeface="標楷體" pitchFamily="65" charset="-120"/>
              </a:rPr>
              <a:t>)</a:t>
            </a:r>
            <a:r>
              <a:rPr lang="zh-TW" altLang="en-US" sz="3600">
                <a:latin typeface="標楷體" pitchFamily="65" charset="-120"/>
              </a:rPr>
              <a:t>：以組譯器內建資料型態，建立變數。</a:t>
            </a:r>
          </a:p>
          <a:p>
            <a:pPr>
              <a:lnSpc>
                <a:spcPct val="90000"/>
              </a:lnSpc>
            </a:pPr>
            <a:r>
              <a:rPr lang="zh-TW" altLang="en-US" sz="3600">
                <a:latin typeface="標楷體" pitchFamily="65" charset="-120"/>
              </a:rPr>
              <a:t>語法</a:t>
            </a:r>
            <a:r>
              <a:rPr lang="en-US" altLang="zh-TW" sz="3600">
                <a:latin typeface="標楷體" pitchFamily="65" charset="-120"/>
              </a:rPr>
              <a:t>(</a:t>
            </a:r>
            <a:r>
              <a:rPr lang="en-US" altLang="zh-TW" sz="3600"/>
              <a:t>MASM</a:t>
            </a:r>
            <a:r>
              <a:rPr lang="en-US" altLang="zh-TW" sz="3600">
                <a:latin typeface="標楷體" pitchFamily="65" charset="-120"/>
              </a:rPr>
              <a:t>)</a:t>
            </a:r>
            <a:r>
              <a:rPr lang="zh-TW" altLang="en-US" sz="3600">
                <a:latin typeface="標楷體" pitchFamily="65" charset="-120"/>
              </a:rPr>
              <a:t>：</a:t>
            </a:r>
          </a:p>
          <a:p>
            <a:pPr lvl="1">
              <a:lnSpc>
                <a:spcPct val="90000"/>
              </a:lnSpc>
            </a:pPr>
            <a:r>
              <a:rPr lang="zh-TW" altLang="en-US" sz="3200">
                <a:latin typeface="標楷體" pitchFamily="65" charset="-120"/>
              </a:rPr>
              <a:t>初始設定式</a:t>
            </a:r>
            <a:r>
              <a:rPr lang="en-US" altLang="zh-TW" sz="3200">
                <a:latin typeface="標楷體" pitchFamily="65" charset="-120"/>
              </a:rPr>
              <a:t>: </a:t>
            </a:r>
            <a:r>
              <a:rPr lang="zh-TW" altLang="en-US" sz="3200">
                <a:latin typeface="標楷體" pitchFamily="65" charset="-120"/>
              </a:rPr>
              <a:t>給定該變數初值, 使用?代表不定初值(可能為任意數值)</a:t>
            </a:r>
          </a:p>
          <a:p>
            <a:pPr lvl="1">
              <a:lnSpc>
                <a:spcPct val="90000"/>
              </a:lnSpc>
            </a:pPr>
            <a:r>
              <a:rPr kumimoji="0" lang="zh-TW" altLang="en-US" sz="3200">
                <a:hlinkClick r:id="rId2" action="ppaction://hlinksldjump"/>
              </a:rPr>
              <a:t>變數在記憶體之格式</a:t>
            </a:r>
            <a:r>
              <a:rPr kumimoji="0" lang="en-US" altLang="zh-TW" sz="3200">
                <a:hlinkClick r:id="rId2" action="ppaction://hlinksldjump"/>
              </a:rPr>
              <a:t>(MASM</a:t>
            </a:r>
            <a:r>
              <a:rPr kumimoji="0" lang="zh-TW" altLang="en-US" sz="3200">
                <a:hlinkClick r:id="rId2" action="ppaction://hlinksldjump"/>
              </a:rPr>
              <a:t>範例</a:t>
            </a:r>
            <a:r>
              <a:rPr kumimoji="0" lang="en-US" altLang="zh-TW" sz="3200">
                <a:hlinkClick r:id="rId2" action="ppaction://hlinksldjump"/>
              </a:rPr>
              <a:t>)</a:t>
            </a:r>
            <a:r>
              <a:rPr kumimoji="0" lang="zh-TW" altLang="en-US" sz="3200"/>
              <a:t>。</a:t>
            </a:r>
            <a:endParaRPr kumimoji="0" lang="en-US" altLang="zh-TW" sz="3200"/>
          </a:p>
        </p:txBody>
      </p:sp>
      <p:grpSp>
        <p:nvGrpSpPr>
          <p:cNvPr id="87044" name="Group 4"/>
          <p:cNvGrpSpPr>
            <a:grpSpLocks/>
          </p:cNvGrpSpPr>
          <p:nvPr/>
        </p:nvGrpSpPr>
        <p:grpSpPr bwMode="auto">
          <a:xfrm>
            <a:off x="882650" y="1493838"/>
            <a:ext cx="7862888" cy="547687"/>
            <a:chOff x="912" y="1296"/>
            <a:chExt cx="4560" cy="288"/>
          </a:xfrm>
        </p:grpSpPr>
        <p:sp>
          <p:nvSpPr>
            <p:cNvPr id="87045" name="Rectangle 5"/>
            <p:cNvSpPr>
              <a:spLocks noChangeArrowheads="1"/>
            </p:cNvSpPr>
            <p:nvPr/>
          </p:nvSpPr>
          <p:spPr bwMode="auto">
            <a:xfrm>
              <a:off x="912" y="1296"/>
              <a:ext cx="1104" cy="28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r>
                <a:rPr lang="zh-TW" altLang="en-US" sz="2800" b="1">
                  <a:ea typeface="標楷體" pitchFamily="65" charset="-120"/>
                </a:rPr>
                <a:t>資料籤欄</a:t>
              </a:r>
              <a:endParaRPr lang="zh-TW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endParaRPr>
            </a:p>
          </p:txBody>
        </p:sp>
        <p:sp>
          <p:nvSpPr>
            <p:cNvPr id="87046" name="Rectangle 6"/>
            <p:cNvSpPr>
              <a:spLocks noChangeArrowheads="1"/>
            </p:cNvSpPr>
            <p:nvPr/>
          </p:nvSpPr>
          <p:spPr bwMode="auto">
            <a:xfrm>
              <a:off x="2064" y="1296"/>
              <a:ext cx="1104" cy="2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r>
                <a:rPr lang="zh-TW" altLang="en-US" sz="3200">
                  <a:solidFill>
                    <a:srgbClr val="33CC33"/>
                  </a:solidFill>
                  <a:latin typeface="標楷體" pitchFamily="65" charset="-120"/>
                  <a:ea typeface="標楷體" pitchFamily="65" charset="-120"/>
                </a:rPr>
                <a:t>指引</a:t>
              </a:r>
            </a:p>
          </p:txBody>
        </p:sp>
        <p:sp>
          <p:nvSpPr>
            <p:cNvPr id="87047" name="Rectangle 7"/>
            <p:cNvSpPr>
              <a:spLocks noChangeArrowheads="1"/>
            </p:cNvSpPr>
            <p:nvPr/>
          </p:nvSpPr>
          <p:spPr bwMode="auto">
            <a:xfrm>
              <a:off x="3216" y="1296"/>
              <a:ext cx="1104" cy="28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r>
                <a:rPr lang="zh-TW" altLang="en-US" sz="3200">
                  <a:solidFill>
                    <a:srgbClr val="33CC33"/>
                  </a:solidFill>
                  <a:latin typeface="標楷體" pitchFamily="65" charset="-120"/>
                  <a:ea typeface="標楷體" pitchFamily="65" charset="-120"/>
                </a:rPr>
                <a:t>初始設定式</a:t>
              </a:r>
            </a:p>
          </p:txBody>
        </p:sp>
        <p:sp>
          <p:nvSpPr>
            <p:cNvPr id="87048" name="Rectangle 8"/>
            <p:cNvSpPr>
              <a:spLocks noChangeArrowheads="1"/>
            </p:cNvSpPr>
            <p:nvPr/>
          </p:nvSpPr>
          <p:spPr bwMode="auto">
            <a:xfrm>
              <a:off x="4368" y="1296"/>
              <a:ext cx="1104" cy="288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r>
                <a:rPr lang="zh-TW" altLang="en-US" sz="28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標楷體" pitchFamily="65" charset="-120"/>
                </a:rPr>
                <a:t>;</a:t>
              </a:r>
              <a:r>
                <a:rPr lang="zh-TW" altLang="en-US" sz="2800" b="1">
                  <a:ea typeface="標楷體" pitchFamily="65" charset="-120"/>
                </a:rPr>
                <a:t>註解欄</a:t>
              </a:r>
            </a:p>
          </p:txBody>
        </p:sp>
      </p:grpSp>
      <p:sp>
        <p:nvSpPr>
          <p:cNvPr id="87049" name="AutoShape 9" descr="指令行格式">
            <a:hlinkClick r:id="rId3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84150" y="5348288"/>
            <a:ext cx="576263" cy="576262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CCA504-6DAF-4014-9F49-D0F02F5E5794}" type="slidenum">
              <a:rPr lang="zh-TW" altLang="en-US"/>
              <a:pPr>
                <a:defRPr/>
              </a:pPr>
              <a:t>16</a:t>
            </a:fld>
            <a:endParaRPr lang="zh-TW" altLang="en-US"/>
          </a:p>
        </p:txBody>
      </p:sp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kumimoji="0" lang="zh-TW" altLang="en-US" sz="3600"/>
              <a:t>資料變數在記憶體之格式</a:t>
            </a:r>
            <a:br>
              <a:rPr kumimoji="0" lang="zh-TW" altLang="en-US" sz="3600"/>
            </a:br>
            <a:r>
              <a:rPr kumimoji="0" lang="en-US" altLang="zh-TW" sz="3600"/>
              <a:t>(</a:t>
            </a:r>
            <a:r>
              <a:rPr kumimoji="0" lang="zh-TW" altLang="en-US" sz="3600"/>
              <a:t>以</a:t>
            </a:r>
            <a:r>
              <a:rPr kumimoji="0" lang="en-US" altLang="zh-TW" sz="3600"/>
              <a:t>MASM</a:t>
            </a:r>
            <a:r>
              <a:rPr kumimoji="0" lang="zh-TW" altLang="en-US" sz="3600"/>
              <a:t>為例</a:t>
            </a:r>
            <a:r>
              <a:rPr kumimoji="0" lang="en-US" altLang="zh-TW" sz="3600"/>
              <a:t>)</a:t>
            </a:r>
            <a:endParaRPr kumimoji="0" lang="zh-TW" altLang="en-US" sz="3600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5000"/>
              </a:lnSpc>
              <a:spcBef>
                <a:spcPct val="0"/>
              </a:spcBef>
            </a:pPr>
            <a:r>
              <a:rPr lang="zh-TW" altLang="en-US" sz="3600" b="1"/>
              <a:t>位元組定義：</a:t>
            </a:r>
          </a:p>
          <a:p>
            <a:pPr lvl="1">
              <a:lnSpc>
                <a:spcPct val="95000"/>
              </a:lnSpc>
              <a:spcBef>
                <a:spcPct val="0"/>
              </a:spcBef>
            </a:pPr>
            <a:r>
              <a:rPr lang="en-US" altLang="zh-TW" sz="3200" b="1">
                <a:hlinkClick r:id="rId2" action="ppaction://hlinksldjump"/>
              </a:rPr>
              <a:t>BYTE</a:t>
            </a:r>
            <a:r>
              <a:rPr lang="zh-TW" altLang="en-US" sz="3200" b="1">
                <a:latin typeface="標楷體" pitchFamily="65" charset="-120"/>
                <a:hlinkClick r:id="rId2" action="ppaction://hlinksldjump"/>
              </a:rPr>
              <a:t>及</a:t>
            </a:r>
            <a:r>
              <a:rPr lang="en-US" altLang="zh-TW" sz="3200" b="1">
                <a:hlinkClick r:id="rId2" action="ppaction://hlinksldjump"/>
              </a:rPr>
              <a:t>SBYTE</a:t>
            </a:r>
            <a:r>
              <a:rPr lang="zh-TW" altLang="en-US" sz="3200" b="1"/>
              <a:t>、</a:t>
            </a:r>
            <a:r>
              <a:rPr lang="en-US" altLang="zh-TW" sz="3200" b="1">
                <a:hlinkClick r:id="rId3" action="ppaction://hlinksldjump"/>
              </a:rPr>
              <a:t>DB</a:t>
            </a:r>
            <a:r>
              <a:rPr lang="zh-TW" altLang="en-US" sz="3200" b="1"/>
              <a:t>、</a:t>
            </a:r>
            <a:r>
              <a:rPr lang="zh-TW" altLang="en-US" sz="3200" b="1">
                <a:hlinkClick r:id="rId4" action="ppaction://hlinksldjump"/>
              </a:rPr>
              <a:t>字串</a:t>
            </a:r>
            <a:r>
              <a:rPr lang="zh-TW" altLang="en-US" sz="3200" b="1"/>
              <a:t>。</a:t>
            </a:r>
            <a:endParaRPr lang="en-US" altLang="zh-TW" sz="3200" b="1"/>
          </a:p>
          <a:p>
            <a:pPr>
              <a:lnSpc>
                <a:spcPct val="95000"/>
              </a:lnSpc>
              <a:spcBef>
                <a:spcPct val="0"/>
              </a:spcBef>
            </a:pPr>
            <a:r>
              <a:rPr lang="zh-TW" altLang="en-US" sz="3600" b="1"/>
              <a:t>字組定義：</a:t>
            </a:r>
          </a:p>
          <a:p>
            <a:pPr lvl="1">
              <a:lnSpc>
                <a:spcPct val="95000"/>
              </a:lnSpc>
              <a:spcBef>
                <a:spcPct val="0"/>
              </a:spcBef>
            </a:pPr>
            <a:r>
              <a:rPr lang="en-US" altLang="zh-TW" sz="3200" b="1">
                <a:hlinkClick r:id="rId5" action="ppaction://hlinksldjump"/>
              </a:rPr>
              <a:t>WORD</a:t>
            </a:r>
            <a:r>
              <a:rPr lang="zh-TW" altLang="en-US" sz="3200" b="1">
                <a:hlinkClick r:id="rId5" action="ppaction://hlinksldjump"/>
              </a:rPr>
              <a:t>及</a:t>
            </a:r>
            <a:r>
              <a:rPr lang="en-US" altLang="zh-TW" sz="3200" b="1">
                <a:hlinkClick r:id="rId5" action="ppaction://hlinksldjump"/>
              </a:rPr>
              <a:t>SWORD</a:t>
            </a:r>
            <a:r>
              <a:rPr lang="zh-TW" altLang="en-US" sz="3200" b="1"/>
              <a:t>、</a:t>
            </a:r>
            <a:r>
              <a:rPr lang="en-US" altLang="zh-TW" sz="3200" b="1">
                <a:hlinkClick r:id="rId6" action="ppaction://hlinksldjump"/>
              </a:rPr>
              <a:t>DW</a:t>
            </a:r>
            <a:r>
              <a:rPr lang="zh-TW" altLang="en-US" sz="3200" b="1"/>
              <a:t>、</a:t>
            </a:r>
            <a:r>
              <a:rPr lang="zh-TW" altLang="en-US" sz="3200" b="1">
                <a:hlinkClick r:id="rId7" action="ppaction://hlinksldjump"/>
              </a:rPr>
              <a:t>字組陣列</a:t>
            </a:r>
            <a:endParaRPr lang="en-US" altLang="zh-TW" sz="3200" b="1"/>
          </a:p>
          <a:p>
            <a:pPr>
              <a:lnSpc>
                <a:spcPct val="95000"/>
              </a:lnSpc>
              <a:spcBef>
                <a:spcPct val="0"/>
              </a:spcBef>
            </a:pPr>
            <a:r>
              <a:rPr lang="zh-TW" altLang="en-US" sz="3600" b="1">
                <a:latin typeface="標楷體" pitchFamily="65" charset="-120"/>
              </a:rPr>
              <a:t>資料在記憶體中之排列順序</a:t>
            </a:r>
            <a:r>
              <a:rPr lang="zh-TW" altLang="en-US" sz="3600" b="1"/>
              <a:t>：</a:t>
            </a:r>
          </a:p>
          <a:p>
            <a:pPr lvl="1">
              <a:lnSpc>
                <a:spcPct val="95000"/>
              </a:lnSpc>
              <a:spcBef>
                <a:spcPct val="0"/>
              </a:spcBef>
            </a:pPr>
            <a:r>
              <a:rPr lang="zh-TW" altLang="en-US" sz="3200" b="1">
                <a:latin typeface="標楷體" pitchFamily="65" charset="-120"/>
                <a:hlinkClick r:id="rId8" action="ppaction://hlinksldjump"/>
              </a:rPr>
              <a:t>小印地安排序</a:t>
            </a:r>
            <a:r>
              <a:rPr lang="en-US" altLang="zh-TW" sz="3200" b="1">
                <a:latin typeface="標楷體" pitchFamily="65" charset="-120"/>
                <a:hlinkClick r:id="rId8" action="ppaction://hlinksldjump"/>
              </a:rPr>
              <a:t>(</a:t>
            </a:r>
            <a:r>
              <a:rPr lang="en-US" altLang="zh-TW" sz="3200" b="1">
                <a:hlinkClick r:id="rId8" action="ppaction://hlinksldjump"/>
              </a:rPr>
              <a:t>MASM</a:t>
            </a:r>
            <a:r>
              <a:rPr lang="zh-TW" altLang="en-US" sz="3200" b="1">
                <a:latin typeface="標楷體" pitchFamily="65" charset="-120"/>
                <a:hlinkClick r:id="rId8" action="ppaction://hlinksldjump"/>
              </a:rPr>
              <a:t>使用</a:t>
            </a:r>
            <a:r>
              <a:rPr lang="en-US" altLang="zh-TW" sz="3200" b="1">
                <a:latin typeface="標楷體" pitchFamily="65" charset="-120"/>
                <a:hlinkClick r:id="rId8" action="ppaction://hlinksldjump"/>
              </a:rPr>
              <a:t>)</a:t>
            </a:r>
            <a:r>
              <a:rPr lang="en-US" altLang="zh-TW" sz="3200" b="1">
                <a:latin typeface="標楷體" pitchFamily="65" charset="-120"/>
              </a:rPr>
              <a:t> :(</a:t>
            </a:r>
            <a:r>
              <a:rPr lang="zh-TW" altLang="en-US" sz="3200" b="1">
                <a:latin typeface="標楷體" pitchFamily="65" charset="-120"/>
                <a:hlinkClick r:id="rId9" action="ppaction://hlinksldjump"/>
              </a:rPr>
              <a:t>範例</a:t>
            </a:r>
            <a:r>
              <a:rPr lang="en-US" altLang="zh-TW" sz="3200" b="1">
                <a:latin typeface="標楷體" pitchFamily="65" charset="-120"/>
              </a:rPr>
              <a:t>)</a:t>
            </a:r>
            <a:endParaRPr lang="en-US" altLang="zh-TW" sz="3200" b="1"/>
          </a:p>
          <a:p>
            <a:pPr lvl="1">
              <a:lnSpc>
                <a:spcPct val="95000"/>
              </a:lnSpc>
              <a:spcBef>
                <a:spcPct val="0"/>
              </a:spcBef>
            </a:pPr>
            <a:r>
              <a:rPr lang="zh-TW" altLang="en-US" sz="3200" b="1">
                <a:latin typeface="標楷體" pitchFamily="65" charset="-120"/>
                <a:hlinkClick r:id="rId10" action="ppaction://hlinksldjump"/>
              </a:rPr>
              <a:t>大印地安排序</a:t>
            </a:r>
            <a:r>
              <a:rPr lang="en-US" altLang="zh-TW" sz="3200" b="1">
                <a:latin typeface="標楷體" pitchFamily="65" charset="-120"/>
              </a:rPr>
              <a:t>:(</a:t>
            </a:r>
            <a:r>
              <a:rPr lang="zh-TW" altLang="en-US" sz="3200" b="1">
                <a:latin typeface="標楷體" pitchFamily="65" charset="-120"/>
                <a:hlinkClick r:id="rId11" action="ppaction://hlinksldjump"/>
              </a:rPr>
              <a:t>範例</a:t>
            </a:r>
            <a:r>
              <a:rPr lang="en-US" altLang="zh-TW" sz="3200" b="1">
                <a:latin typeface="標楷體" pitchFamily="65" charset="-120"/>
              </a:rPr>
              <a:t>)</a:t>
            </a:r>
            <a:endParaRPr lang="zh-TW" altLang="en-US" sz="3200" b="1">
              <a:latin typeface="標楷體" pitchFamily="65" charset="-120"/>
            </a:endParaRPr>
          </a:p>
          <a:p>
            <a:pPr lvl="1">
              <a:lnSpc>
                <a:spcPct val="95000"/>
              </a:lnSpc>
              <a:spcBef>
                <a:spcPct val="0"/>
              </a:spcBef>
            </a:pPr>
            <a:r>
              <a:rPr lang="zh-TW" altLang="en-US" sz="3200" b="1">
                <a:latin typeface="標楷體" pitchFamily="65" charset="-120"/>
              </a:rPr>
              <a:t>初值宣告</a:t>
            </a:r>
            <a:r>
              <a:rPr lang="zh-TW" altLang="en-US" sz="3200" b="1"/>
              <a:t>：</a:t>
            </a:r>
            <a:r>
              <a:rPr lang="zh-TW" altLang="en-US" sz="3200" b="1">
                <a:hlinkClick r:id="rId12" action="ppaction://hlinksldjump"/>
              </a:rPr>
              <a:t>多重初值</a:t>
            </a:r>
            <a:r>
              <a:rPr lang="zh-TW" altLang="en-US" sz="3200" b="1"/>
              <a:t>、</a:t>
            </a:r>
            <a:r>
              <a:rPr lang="zh-TW" altLang="en-US" sz="3200" b="1">
                <a:latin typeface="標楷體" pitchFamily="65" charset="-120"/>
                <a:hlinkClick r:id="rId13" action="ppaction://hlinksldjump"/>
              </a:rPr>
              <a:t>未初始資料</a:t>
            </a:r>
            <a:r>
              <a:rPr lang="zh-TW" altLang="en-US" sz="3200" b="1"/>
              <a:t>、</a:t>
            </a:r>
            <a:r>
              <a:rPr lang="en-US" altLang="zh-TW" sz="3200" b="1">
                <a:hlinkClick r:id="rId14" action="ppaction://hlinksldjump"/>
              </a:rPr>
              <a:t>data&amp;data?</a:t>
            </a:r>
            <a:r>
              <a:rPr lang="zh-TW" altLang="en-US" sz="3200" b="1">
                <a:hlinkClick r:id="rId14" action="ppaction://hlinksldjump"/>
              </a:rPr>
              <a:t>比較</a:t>
            </a:r>
            <a:endParaRPr lang="zh-TW" altLang="en-US" sz="3200" b="1"/>
          </a:p>
        </p:txBody>
      </p:sp>
      <p:sp>
        <p:nvSpPr>
          <p:cNvPr id="141316" name="AutoShape 4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5250" y="5440363"/>
            <a:ext cx="647700" cy="6477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312DFC-2AF6-4110-9108-AFFD76EBF278}" type="slidenum">
              <a:rPr lang="zh-TW" altLang="en-US"/>
              <a:pPr>
                <a:defRPr/>
              </a:pPr>
              <a:t>17</a:t>
            </a:fld>
            <a:endParaRPr lang="zh-TW" altLang="en-US"/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/>
              <a:t>BYTE</a:t>
            </a:r>
            <a:r>
              <a:rPr lang="zh-TW" altLang="en-US">
                <a:latin typeface="標楷體" pitchFamily="65" charset="-120"/>
              </a:rPr>
              <a:t>及</a:t>
            </a:r>
            <a:r>
              <a:rPr lang="en-US" altLang="zh-TW"/>
              <a:t>SBYTE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600"/>
              <a:t>BYTE</a:t>
            </a:r>
            <a:r>
              <a:rPr lang="en-US" altLang="zh-TW" sz="3600">
                <a:latin typeface="標楷體" pitchFamily="65" charset="-120"/>
              </a:rPr>
              <a:t>（</a:t>
            </a:r>
            <a:r>
              <a:rPr lang="zh-TW" altLang="en-US" sz="3600">
                <a:latin typeface="標楷體" pitchFamily="65" charset="-120"/>
              </a:rPr>
              <a:t>定義位元組）及</a:t>
            </a:r>
            <a:r>
              <a:rPr lang="en-US" altLang="zh-TW" sz="3600"/>
              <a:t>SBYTE</a:t>
            </a:r>
            <a:r>
              <a:rPr lang="en-US" altLang="zh-TW" sz="3600">
                <a:latin typeface="標楷體" pitchFamily="65" charset="-120"/>
              </a:rPr>
              <a:t>（</a:t>
            </a:r>
            <a:r>
              <a:rPr lang="zh-TW" altLang="en-US" sz="3600">
                <a:latin typeface="標楷體" pitchFamily="65" charset="-120"/>
              </a:rPr>
              <a:t>定義有號位元組） 如: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sz="3600"/>
              <a:t>Value1	BYTE	10h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sz="3600"/>
              <a:t>Value2	SBYTE	-100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zh-TW" altLang="en-US" sz="3200">
                <a:latin typeface="標楷體" pitchFamily="65" charset="-120"/>
              </a:rPr>
              <a:t>變數名稱: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zh-TW" altLang="en-US" sz="3200">
                <a:latin typeface="標楷體" pitchFamily="65" charset="-120"/>
              </a:rPr>
              <a:t>上例之</a:t>
            </a:r>
            <a:r>
              <a:rPr lang="en-US" altLang="zh-TW" sz="3200">
                <a:latin typeface="標楷體" pitchFamily="65" charset="-120"/>
              </a:rPr>
              <a:t>Value1, Value2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zh-TW" altLang="en-US" sz="3200">
                <a:latin typeface="標楷體" pitchFamily="65" charset="-120"/>
              </a:rPr>
              <a:t>資料 </a:t>
            </a:r>
            <a:r>
              <a:rPr lang="en-US" altLang="zh-TW" sz="3200">
                <a:latin typeface="標楷體" pitchFamily="65" charset="-120"/>
              </a:rPr>
              <a:t>10h(16</a:t>
            </a:r>
            <a:r>
              <a:rPr lang="zh-TW" altLang="en-US" sz="3200">
                <a:latin typeface="標楷體" pitchFamily="65" charset="-120"/>
              </a:rPr>
              <a:t>進位</a:t>
            </a:r>
            <a:r>
              <a:rPr lang="en-US" altLang="zh-TW" sz="3200">
                <a:latin typeface="標楷體" pitchFamily="65" charset="-120"/>
              </a:rPr>
              <a:t>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zh-TW" altLang="en-US" sz="3200">
                <a:latin typeface="標楷體" pitchFamily="65" charset="-120"/>
              </a:rPr>
              <a:t>資料</a:t>
            </a:r>
            <a:r>
              <a:rPr lang="en-US" altLang="zh-TW" sz="3200">
                <a:latin typeface="標楷體" pitchFamily="65" charset="-120"/>
              </a:rPr>
              <a:t> 100(</a:t>
            </a:r>
            <a:r>
              <a:rPr lang="zh-TW" altLang="en-US" sz="3200">
                <a:latin typeface="標楷體" pitchFamily="65" charset="-120"/>
              </a:rPr>
              <a:t>十進位</a:t>
            </a:r>
            <a:r>
              <a:rPr lang="en-US" altLang="zh-TW" sz="3200">
                <a:latin typeface="標楷體" pitchFamily="65" charset="-120"/>
              </a:rPr>
              <a:t>)</a:t>
            </a:r>
            <a:endParaRPr lang="en-US" altLang="zh-TW" sz="320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E4062-B5FA-4C3F-8952-6F256201A421}" type="slidenum">
              <a:rPr lang="zh-TW" altLang="en-US"/>
              <a:pPr>
                <a:defRPr/>
              </a:pPr>
              <a:t>18</a:t>
            </a:fld>
            <a:endParaRPr lang="zh-TW" altLang="en-US"/>
          </a:p>
        </p:txBody>
      </p:sp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/>
              <a:t>BYTE</a:t>
            </a:r>
            <a:r>
              <a:rPr lang="zh-TW" altLang="en-US">
                <a:latin typeface="標楷體" pitchFamily="65" charset="-120"/>
              </a:rPr>
              <a:t>及</a:t>
            </a:r>
            <a:r>
              <a:rPr lang="en-US" altLang="zh-TW"/>
              <a:t>SBYTE</a:t>
            </a:r>
            <a:r>
              <a:rPr lang="zh-TW" altLang="en-US">
                <a:latin typeface="標楷體" pitchFamily="65" charset="-120"/>
              </a:rPr>
              <a:t>早期為</a:t>
            </a:r>
            <a:r>
              <a:rPr lang="en-US" altLang="zh-TW">
                <a:latin typeface="標楷體" pitchFamily="65" charset="-120"/>
              </a:rPr>
              <a:t>DB</a:t>
            </a:r>
            <a:r>
              <a:rPr lang="zh-TW" altLang="en-US">
                <a:latin typeface="標楷體" pitchFamily="65" charset="-120"/>
              </a:rPr>
              <a:t>	</a:t>
            </a:r>
            <a:endParaRPr lang="en-US" altLang="zh-TW">
              <a:latin typeface="標楷體" pitchFamily="65" charset="-120"/>
            </a:endParaRP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600"/>
              <a:t>DB</a:t>
            </a:r>
            <a:r>
              <a:rPr lang="zh-TW" altLang="en-US" sz="3600">
                <a:latin typeface="標楷體" pitchFamily="65" charset="-120"/>
              </a:rPr>
              <a:t>指引: </a:t>
            </a:r>
            <a:r>
              <a:rPr lang="en-US" altLang="zh-TW" sz="3600">
                <a:latin typeface="標楷體" pitchFamily="65" charset="-120"/>
              </a:rPr>
              <a:t>BYTE, SBYTE</a:t>
            </a:r>
            <a:r>
              <a:rPr lang="zh-TW" altLang="en-US" sz="3600">
                <a:latin typeface="標楷體" pitchFamily="65" charset="-120"/>
              </a:rPr>
              <a:t>早期可以</a:t>
            </a:r>
            <a:r>
              <a:rPr lang="en-US" altLang="zh-TW" sz="3600">
                <a:latin typeface="標楷體" pitchFamily="65" charset="-120"/>
              </a:rPr>
              <a:t>DB</a:t>
            </a:r>
            <a:r>
              <a:rPr lang="zh-TW" altLang="en-US" sz="3600">
                <a:latin typeface="標楷體" pitchFamily="65" charset="-120"/>
              </a:rPr>
              <a:t>取代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sz="3600"/>
              <a:t>Value1		DB	10h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sz="3600"/>
              <a:t>Value2		DB	-100</a:t>
            </a:r>
          </a:p>
          <a:p>
            <a:pPr>
              <a:lnSpc>
                <a:spcPct val="90000"/>
              </a:lnSpc>
              <a:buFontTx/>
              <a:buNone/>
            </a:pPr>
            <a:endParaRPr lang="zh-TW" altLang="en-US" sz="360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7939B1-6C16-4409-BE2E-6EB1C3674430}" type="slidenum">
              <a:rPr lang="zh-TW" altLang="en-US"/>
              <a:pPr>
                <a:defRPr/>
              </a:pPr>
              <a:t>19</a:t>
            </a:fld>
            <a:endParaRPr lang="zh-TW" altLang="en-US"/>
          </a:p>
        </p:txBody>
      </p:sp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 pitchFamily="65" charset="-120"/>
              </a:rPr>
              <a:t>多重初始值</a:t>
            </a:r>
            <a:endParaRPr lang="en-US" altLang="zh-TW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3600">
                <a:latin typeface="標楷體" pitchFamily="65" charset="-120"/>
              </a:rPr>
              <a:t>一個變數也可同時給與一段位址(陣列型態), 如: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zh-TW" sz="3200">
                <a:latin typeface="標楷體" pitchFamily="65" charset="-120"/>
              </a:rPr>
              <a:t>List	BYTE  10,20,30,40</a:t>
            </a:r>
          </a:p>
          <a:p>
            <a:pPr>
              <a:lnSpc>
                <a:spcPct val="90000"/>
              </a:lnSpc>
            </a:pPr>
            <a:endParaRPr lang="zh-TW" altLang="en-US" sz="3600"/>
          </a:p>
        </p:txBody>
      </p:sp>
      <p:grpSp>
        <p:nvGrpSpPr>
          <p:cNvPr id="140292" name="Group 4"/>
          <p:cNvGrpSpPr>
            <a:grpSpLocks/>
          </p:cNvGrpSpPr>
          <p:nvPr/>
        </p:nvGrpSpPr>
        <p:grpSpPr bwMode="auto">
          <a:xfrm>
            <a:off x="3165475" y="3438525"/>
            <a:ext cx="2447925" cy="2101850"/>
            <a:chOff x="3930" y="1997"/>
            <a:chExt cx="1542" cy="1324"/>
          </a:xfrm>
        </p:grpSpPr>
        <p:sp>
          <p:nvSpPr>
            <p:cNvPr id="140293" name="Text Box 5"/>
            <p:cNvSpPr txBox="1">
              <a:spLocks noChangeArrowheads="1"/>
            </p:cNvSpPr>
            <p:nvPr/>
          </p:nvSpPr>
          <p:spPr bwMode="auto">
            <a:xfrm>
              <a:off x="3930" y="1997"/>
              <a:ext cx="1542" cy="1324"/>
            </a:xfrm>
            <a:prstGeom prst="rect">
              <a:avLst/>
            </a:prstGeom>
            <a:solidFill>
              <a:srgbClr val="CCFF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>
                <a:spcBef>
                  <a:spcPct val="10000"/>
                </a:spcBef>
              </a:pPr>
              <a:r>
                <a:rPr lang="zh-TW" altLang="en-US"/>
                <a:t>位移值  數值</a:t>
              </a:r>
            </a:p>
            <a:p>
              <a:pPr algn="l">
                <a:spcBef>
                  <a:spcPct val="10000"/>
                </a:spcBef>
              </a:pPr>
              <a:r>
                <a:rPr lang="en-US" altLang="zh-TW"/>
                <a:t>List+00</a:t>
              </a:r>
            </a:p>
            <a:p>
              <a:pPr algn="l">
                <a:spcBef>
                  <a:spcPct val="10000"/>
                </a:spcBef>
              </a:pPr>
              <a:r>
                <a:rPr lang="en-US" altLang="zh-TW"/>
                <a:t>List+1</a:t>
              </a:r>
            </a:p>
            <a:p>
              <a:pPr algn="l">
                <a:spcBef>
                  <a:spcPct val="10000"/>
                </a:spcBef>
              </a:pPr>
              <a:r>
                <a:rPr lang="en-US" altLang="zh-TW"/>
                <a:t>List+2</a:t>
              </a:r>
            </a:p>
            <a:p>
              <a:pPr algn="l">
                <a:spcBef>
                  <a:spcPct val="10000"/>
                </a:spcBef>
              </a:pPr>
              <a:r>
                <a:rPr lang="en-US" altLang="zh-TW"/>
                <a:t>List+3</a:t>
              </a:r>
            </a:p>
          </p:txBody>
        </p:sp>
        <p:sp>
          <p:nvSpPr>
            <p:cNvPr id="140294" name="Rectangle 6"/>
            <p:cNvSpPr>
              <a:spLocks noChangeArrowheads="1"/>
            </p:cNvSpPr>
            <p:nvPr/>
          </p:nvSpPr>
          <p:spPr bwMode="auto">
            <a:xfrm>
              <a:off x="4841" y="2285"/>
              <a:ext cx="567" cy="225"/>
            </a:xfrm>
            <a:prstGeom prst="rect">
              <a:avLst/>
            </a:prstGeom>
            <a:solidFill>
              <a:srgbClr val="339966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zh-TW" altLang="en-US"/>
                <a:t>10</a:t>
              </a:r>
            </a:p>
          </p:txBody>
        </p:sp>
        <p:sp>
          <p:nvSpPr>
            <p:cNvPr id="140295" name="Rectangle 7"/>
            <p:cNvSpPr>
              <a:spLocks noChangeArrowheads="1"/>
            </p:cNvSpPr>
            <p:nvPr/>
          </p:nvSpPr>
          <p:spPr bwMode="auto">
            <a:xfrm>
              <a:off x="4838" y="2528"/>
              <a:ext cx="567" cy="225"/>
            </a:xfrm>
            <a:prstGeom prst="rect">
              <a:avLst/>
            </a:prstGeom>
            <a:solidFill>
              <a:srgbClr val="339966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zh-TW" altLang="en-US"/>
                <a:t>20</a:t>
              </a:r>
            </a:p>
          </p:txBody>
        </p:sp>
        <p:sp>
          <p:nvSpPr>
            <p:cNvPr id="140296" name="Rectangle 8"/>
            <p:cNvSpPr>
              <a:spLocks noChangeArrowheads="1"/>
            </p:cNvSpPr>
            <p:nvPr/>
          </p:nvSpPr>
          <p:spPr bwMode="auto">
            <a:xfrm>
              <a:off x="4835" y="2771"/>
              <a:ext cx="567" cy="225"/>
            </a:xfrm>
            <a:prstGeom prst="rect">
              <a:avLst/>
            </a:prstGeom>
            <a:solidFill>
              <a:srgbClr val="339966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zh-TW" altLang="en-US"/>
                <a:t>30</a:t>
              </a:r>
            </a:p>
          </p:txBody>
        </p:sp>
        <p:sp>
          <p:nvSpPr>
            <p:cNvPr id="140297" name="Rectangle 9"/>
            <p:cNvSpPr>
              <a:spLocks noChangeArrowheads="1"/>
            </p:cNvSpPr>
            <p:nvPr/>
          </p:nvSpPr>
          <p:spPr bwMode="auto">
            <a:xfrm>
              <a:off x="4841" y="3023"/>
              <a:ext cx="567" cy="225"/>
            </a:xfrm>
            <a:prstGeom prst="rect">
              <a:avLst/>
            </a:prstGeom>
            <a:solidFill>
              <a:srgbClr val="339966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zh-TW" altLang="en-US"/>
                <a:t>40</a:t>
              </a: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40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5480D-537D-4C73-AC62-DF04DAB367FB}" type="slidenum">
              <a:rPr lang="zh-TW" altLang="en-US"/>
              <a:pPr>
                <a:defRPr/>
              </a:pPr>
              <a:t>20</a:t>
            </a:fld>
            <a:endParaRPr lang="zh-TW" altLang="en-US"/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 pitchFamily="65" charset="-120"/>
              </a:rPr>
              <a:t>以</a:t>
            </a:r>
            <a:r>
              <a:rPr lang="en-US" altLang="zh-TW">
                <a:latin typeface="標楷體" pitchFamily="65" charset="-120"/>
              </a:rPr>
              <a:t>BYTE</a:t>
            </a:r>
            <a:r>
              <a:rPr lang="zh-TW" altLang="en-US">
                <a:latin typeface="標楷體" pitchFamily="65" charset="-120"/>
              </a:rPr>
              <a:t>定義字串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TW" altLang="en-US" sz="3200">
                <a:latin typeface="標楷體" pitchFamily="65" charset="-120"/>
              </a:rPr>
              <a:t>建立字串資料定義，以引號包住一串字元，最常見的字串以空白位元結尾，也就是位元組值為</a:t>
            </a:r>
            <a:r>
              <a:rPr lang="zh-TW" altLang="en-US" sz="3200">
                <a:latin typeface="新細明體" pitchFamily="18" charset="-120"/>
              </a:rPr>
              <a:t>0</a:t>
            </a:r>
            <a:r>
              <a:rPr lang="zh-TW" altLang="en-US" sz="3600"/>
              <a:t>，</a:t>
            </a:r>
            <a:r>
              <a:rPr lang="zh-TW" altLang="en-US" sz="3200">
                <a:latin typeface="新細明體" pitchFamily="18" charset="-120"/>
              </a:rPr>
              <a:t>如: </a:t>
            </a:r>
            <a:endParaRPr lang="zh-TW" altLang="en-US" sz="3200" b="1">
              <a:effectLst>
                <a:outerShdw blurRad="38100" dist="38100" dir="2700000" algn="tl">
                  <a:srgbClr val="000000"/>
                </a:outerShdw>
              </a:effectLst>
              <a:latin typeface="新細明體" pitchFamily="18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Greeting1	 BYTE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/>
              </a:rPr>
              <a:t>“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Good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/>
              </a:rPr>
              <a:t>”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, 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800"/>
              <a:t>等於</a:t>
            </a:r>
            <a:endParaRPr lang="zh-TW" altLang="en-US" sz="2800" b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Greeting1	 BYTE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/>
              </a:rPr>
              <a:t>‘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G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/>
              </a:rPr>
              <a:t>’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,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/>
              </a:rPr>
              <a:t>‘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o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/>
              </a:rPr>
              <a:t>’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,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/>
              </a:rPr>
              <a:t>‘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o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/>
              </a:rPr>
              <a:t>’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,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/>
              </a:rPr>
              <a:t>‘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d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/>
              </a:rPr>
              <a:t>’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, 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3600"/>
              <a:t>若太長可以以 \ 將兩行連接為一行</a:t>
            </a:r>
            <a:endParaRPr lang="en-US" altLang="zh-TW" sz="3600" b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Greeting1	\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	 BYTE	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/>
              </a:rPr>
              <a:t>“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Good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/>
              </a:rPr>
              <a:t>”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, 0</a:t>
            </a:r>
            <a:endParaRPr lang="zh-TW" altLang="en-US" sz="28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046D63-F3D5-4A7E-BB25-D4B97565FD1E}" type="slidenum">
              <a:rPr lang="zh-TW" altLang="en-US"/>
              <a:pPr>
                <a:defRPr/>
              </a:pPr>
              <a:t>21</a:t>
            </a:fld>
            <a:endParaRPr lang="zh-TW" altLang="en-US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>
                <a:latin typeface="新細明體" pitchFamily="18" charset="-120"/>
              </a:rPr>
              <a:t>WORD</a:t>
            </a:r>
            <a:r>
              <a:rPr lang="zh-TW" altLang="en-US">
                <a:latin typeface="標楷體" pitchFamily="65" charset="-120"/>
              </a:rPr>
              <a:t>及</a:t>
            </a:r>
            <a:r>
              <a:rPr lang="en-US" altLang="zh-TW">
                <a:latin typeface="新細明體" pitchFamily="18" charset="-120"/>
              </a:rPr>
              <a:t>SWORD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>
                <a:latin typeface="新細明體" pitchFamily="18" charset="-120"/>
              </a:rPr>
              <a:t>WORD</a:t>
            </a:r>
            <a:r>
              <a:rPr lang="en-US" altLang="zh-TW">
                <a:latin typeface="標楷體" pitchFamily="65" charset="-120"/>
              </a:rPr>
              <a:t>（</a:t>
            </a:r>
            <a:r>
              <a:rPr lang="zh-TW" altLang="en-US">
                <a:latin typeface="標楷體" pitchFamily="65" charset="-120"/>
              </a:rPr>
              <a:t>定義字組）及</a:t>
            </a:r>
            <a:r>
              <a:rPr lang="en-US" altLang="zh-TW">
                <a:latin typeface="新細明體" pitchFamily="18" charset="-120"/>
              </a:rPr>
              <a:t>SWORD</a:t>
            </a:r>
            <a:r>
              <a:rPr lang="en-US" altLang="zh-TW">
                <a:latin typeface="標楷體" pitchFamily="65" charset="-120"/>
              </a:rPr>
              <a:t>（</a:t>
            </a:r>
            <a:r>
              <a:rPr lang="zh-TW" altLang="en-US">
                <a:latin typeface="標楷體" pitchFamily="65" charset="-120"/>
              </a:rPr>
              <a:t>定義有號字組）指引建立一個或多個十六位元的整數。</a:t>
            </a:r>
            <a:endParaRPr lang="zh-TW" altLang="en-US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>
                <a:latin typeface="標楷體" pitchFamily="65" charset="-120"/>
              </a:rPr>
              <a:t>Word1	WORD	 65535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>
                <a:latin typeface="標楷體" pitchFamily="65" charset="-120"/>
              </a:rPr>
              <a:t>Word2 	SWORD </a:t>
            </a:r>
            <a:r>
              <a:rPr lang="en-US" altLang="zh-TW">
                <a:latin typeface="新細明體"/>
              </a:rPr>
              <a:t>–</a:t>
            </a:r>
            <a:r>
              <a:rPr lang="en-US" altLang="zh-TW">
                <a:latin typeface="標楷體" pitchFamily="65" charset="-120"/>
              </a:rPr>
              <a:t>32768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803B88-670B-469F-9E46-864B74FAECC6}" type="slidenum">
              <a:rPr lang="zh-TW" altLang="en-US"/>
              <a:pPr>
                <a:defRPr/>
              </a:pPr>
              <a:t>22</a:t>
            </a:fld>
            <a:endParaRPr lang="zh-TW" altLang="en-US"/>
          </a:p>
        </p:txBody>
      </p:sp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>
                <a:latin typeface="新細明體" pitchFamily="18" charset="-120"/>
              </a:rPr>
              <a:t>WORD</a:t>
            </a:r>
            <a:r>
              <a:rPr lang="zh-TW" altLang="en-US">
                <a:latin typeface="標楷體" pitchFamily="65" charset="-120"/>
              </a:rPr>
              <a:t>及</a:t>
            </a:r>
            <a:r>
              <a:rPr lang="en-US" altLang="zh-TW">
                <a:latin typeface="新細明體" pitchFamily="18" charset="-120"/>
              </a:rPr>
              <a:t>SWORD</a:t>
            </a:r>
            <a:r>
              <a:rPr lang="zh-TW" altLang="en-US">
                <a:latin typeface="標楷體" pitchFamily="65" charset="-120"/>
              </a:rPr>
              <a:t>早期版本 </a:t>
            </a:r>
            <a:r>
              <a:rPr lang="en-US" altLang="zh-TW">
                <a:latin typeface="標楷體" pitchFamily="65" charset="-120"/>
              </a:rPr>
              <a:t>DW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TW">
                <a:latin typeface="標楷體" pitchFamily="65" charset="-120"/>
              </a:rPr>
              <a:t>Word1	WORD	 65535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>
                <a:latin typeface="標楷體" pitchFamily="65" charset="-120"/>
              </a:rPr>
              <a:t>Word2 	SWORD </a:t>
            </a:r>
            <a:r>
              <a:rPr lang="en-US" altLang="zh-TW">
                <a:latin typeface="新細明體"/>
              </a:rPr>
              <a:t>–</a:t>
            </a:r>
            <a:r>
              <a:rPr lang="en-US" altLang="zh-TW">
                <a:latin typeface="標楷體" pitchFamily="65" charset="-120"/>
              </a:rPr>
              <a:t>32768</a:t>
            </a:r>
          </a:p>
          <a:p>
            <a:pPr>
              <a:lnSpc>
                <a:spcPct val="90000"/>
              </a:lnSpc>
            </a:pPr>
            <a:r>
              <a:rPr lang="zh-TW" altLang="en-US">
                <a:latin typeface="標楷體" pitchFamily="65" charset="-120"/>
              </a:rPr>
              <a:t>早期版本 </a:t>
            </a:r>
            <a:r>
              <a:rPr lang="en-US" altLang="zh-TW">
                <a:latin typeface="標楷體" pitchFamily="65" charset="-120"/>
              </a:rPr>
              <a:t>DW</a:t>
            </a:r>
            <a:endParaRPr lang="zh-TW" altLang="en-US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>
                <a:latin typeface="標楷體" pitchFamily="65" charset="-120"/>
              </a:rPr>
              <a:t>Word1	DW	 65535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>
                <a:latin typeface="標楷體" pitchFamily="65" charset="-120"/>
              </a:rPr>
              <a:t>Word2 	DW </a:t>
            </a:r>
            <a:r>
              <a:rPr lang="en-US" altLang="zh-TW">
                <a:latin typeface="新細明體"/>
              </a:rPr>
              <a:t>–</a:t>
            </a:r>
            <a:r>
              <a:rPr lang="en-US" altLang="zh-TW">
                <a:latin typeface="標楷體" pitchFamily="65" charset="-120"/>
              </a:rPr>
              <a:t>32768</a:t>
            </a:r>
            <a:endParaRPr lang="zh-TW" altLang="en-US">
              <a:latin typeface="標楷體" pitchFamily="65" charset="-12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68AF5A-7B65-4DE0-A517-BACDB7A0D004}" type="slidenum">
              <a:rPr lang="zh-TW" altLang="en-US"/>
              <a:pPr>
                <a:defRPr/>
              </a:pPr>
              <a:t>23</a:t>
            </a:fld>
            <a:endParaRPr lang="zh-TW" altLang="en-US"/>
          </a:p>
        </p:txBody>
      </p:sp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 pitchFamily="65" charset="-120"/>
              </a:rPr>
              <a:t>字組陳列</a:t>
            </a:r>
            <a:endParaRPr lang="en-US" altLang="zh-TW">
              <a:latin typeface="標楷體" pitchFamily="65" charset="-120"/>
            </a:endParaRP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>
                <a:latin typeface="標楷體" pitchFamily="65" charset="-120"/>
              </a:rPr>
              <a:t>字組陳列（</a:t>
            </a:r>
            <a:r>
              <a:rPr lang="en-US" altLang="zh-TW">
                <a:latin typeface="新細明體" pitchFamily="18" charset="-120"/>
              </a:rPr>
              <a:t>Array of Words</a:t>
            </a:r>
            <a:r>
              <a:rPr lang="en-US" altLang="zh-TW">
                <a:latin typeface="標楷體" pitchFamily="65" charset="-120"/>
              </a:rPr>
              <a:t>）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/>
              <a:t>myList   WORD   1,2,3,4,5</a:t>
            </a:r>
          </a:p>
        </p:txBody>
      </p:sp>
      <p:grpSp>
        <p:nvGrpSpPr>
          <p:cNvPr id="143364" name="Group 4"/>
          <p:cNvGrpSpPr>
            <a:grpSpLocks/>
          </p:cNvGrpSpPr>
          <p:nvPr/>
        </p:nvGrpSpPr>
        <p:grpSpPr bwMode="auto">
          <a:xfrm>
            <a:off x="2960688" y="3478213"/>
            <a:ext cx="2728912" cy="2101850"/>
            <a:chOff x="3930" y="1997"/>
            <a:chExt cx="1542" cy="1324"/>
          </a:xfrm>
        </p:grpSpPr>
        <p:sp>
          <p:nvSpPr>
            <p:cNvPr id="143365" name="Text Box 5"/>
            <p:cNvSpPr txBox="1">
              <a:spLocks noChangeArrowheads="1"/>
            </p:cNvSpPr>
            <p:nvPr/>
          </p:nvSpPr>
          <p:spPr bwMode="auto">
            <a:xfrm>
              <a:off x="3930" y="1997"/>
              <a:ext cx="1542" cy="1324"/>
            </a:xfrm>
            <a:prstGeom prst="rect">
              <a:avLst/>
            </a:prstGeom>
            <a:solidFill>
              <a:srgbClr val="CCFF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>
                <a:spcBef>
                  <a:spcPct val="10000"/>
                </a:spcBef>
              </a:pPr>
              <a:r>
                <a:rPr lang="zh-TW" altLang="en-US"/>
                <a:t>位移值  數值</a:t>
              </a:r>
            </a:p>
            <a:p>
              <a:pPr algn="l">
                <a:spcBef>
                  <a:spcPct val="10000"/>
                </a:spcBef>
              </a:pPr>
              <a:r>
                <a:rPr lang="en-US" altLang="zh-TW"/>
                <a:t>myList+00</a:t>
              </a:r>
            </a:p>
            <a:p>
              <a:pPr algn="l">
                <a:spcBef>
                  <a:spcPct val="10000"/>
                </a:spcBef>
              </a:pPr>
              <a:r>
                <a:rPr lang="en-US" altLang="zh-TW"/>
                <a:t>myList+02</a:t>
              </a:r>
            </a:p>
            <a:p>
              <a:pPr algn="l">
                <a:spcBef>
                  <a:spcPct val="10000"/>
                </a:spcBef>
              </a:pPr>
              <a:r>
                <a:rPr lang="en-US" altLang="zh-TW"/>
                <a:t>myList+04</a:t>
              </a:r>
            </a:p>
            <a:p>
              <a:pPr algn="l">
                <a:spcBef>
                  <a:spcPct val="10000"/>
                </a:spcBef>
              </a:pPr>
              <a:r>
                <a:rPr lang="en-US" altLang="zh-TW"/>
                <a:t>myList+06</a:t>
              </a:r>
            </a:p>
          </p:txBody>
        </p:sp>
        <p:sp>
          <p:nvSpPr>
            <p:cNvPr id="143366" name="Rectangle 6"/>
            <p:cNvSpPr>
              <a:spLocks noChangeArrowheads="1"/>
            </p:cNvSpPr>
            <p:nvPr/>
          </p:nvSpPr>
          <p:spPr bwMode="auto">
            <a:xfrm>
              <a:off x="4841" y="2285"/>
              <a:ext cx="567" cy="225"/>
            </a:xfrm>
            <a:prstGeom prst="rect">
              <a:avLst/>
            </a:prstGeom>
            <a:solidFill>
              <a:srgbClr val="339966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zh-TW" altLang="en-US"/>
                <a:t>1</a:t>
              </a:r>
            </a:p>
          </p:txBody>
        </p:sp>
        <p:sp>
          <p:nvSpPr>
            <p:cNvPr id="143367" name="Rectangle 7"/>
            <p:cNvSpPr>
              <a:spLocks noChangeArrowheads="1"/>
            </p:cNvSpPr>
            <p:nvPr/>
          </p:nvSpPr>
          <p:spPr bwMode="auto">
            <a:xfrm>
              <a:off x="4838" y="2528"/>
              <a:ext cx="567" cy="225"/>
            </a:xfrm>
            <a:prstGeom prst="rect">
              <a:avLst/>
            </a:prstGeom>
            <a:solidFill>
              <a:srgbClr val="339966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zh-TW" altLang="en-US"/>
                <a:t>2</a:t>
              </a:r>
            </a:p>
          </p:txBody>
        </p:sp>
        <p:sp>
          <p:nvSpPr>
            <p:cNvPr id="143368" name="Rectangle 8"/>
            <p:cNvSpPr>
              <a:spLocks noChangeArrowheads="1"/>
            </p:cNvSpPr>
            <p:nvPr/>
          </p:nvSpPr>
          <p:spPr bwMode="auto">
            <a:xfrm>
              <a:off x="4835" y="2771"/>
              <a:ext cx="567" cy="225"/>
            </a:xfrm>
            <a:prstGeom prst="rect">
              <a:avLst/>
            </a:prstGeom>
            <a:solidFill>
              <a:srgbClr val="339966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zh-TW" altLang="en-US"/>
                <a:t>3</a:t>
              </a:r>
            </a:p>
          </p:txBody>
        </p:sp>
        <p:sp>
          <p:nvSpPr>
            <p:cNvPr id="143369" name="Rectangle 9"/>
            <p:cNvSpPr>
              <a:spLocks noChangeArrowheads="1"/>
            </p:cNvSpPr>
            <p:nvPr/>
          </p:nvSpPr>
          <p:spPr bwMode="auto">
            <a:xfrm>
              <a:off x="4841" y="3023"/>
              <a:ext cx="567" cy="225"/>
            </a:xfrm>
            <a:prstGeom prst="rect">
              <a:avLst/>
            </a:prstGeom>
            <a:solidFill>
              <a:srgbClr val="339966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zh-TW" altLang="en-US"/>
                <a:t>4</a:t>
              </a: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433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97D13C-A73F-43FE-A120-FA29216247E0}" type="slidenum">
              <a:rPr lang="zh-TW" altLang="en-US"/>
              <a:pPr>
                <a:defRPr/>
              </a:pPr>
              <a:t>24</a:t>
            </a:fld>
            <a:endParaRPr lang="zh-TW" altLang="en-US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 pitchFamily="65" charset="-120"/>
              </a:rPr>
              <a:t>小印地安排序</a:t>
            </a:r>
            <a:endParaRPr lang="zh-TW" altLang="en-US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latin typeface="新細明體" pitchFamily="18" charset="-120"/>
              </a:rPr>
              <a:t>Intel</a:t>
            </a:r>
            <a:r>
              <a:rPr lang="zh-TW" altLang="en-US">
                <a:latin typeface="標楷體" pitchFamily="65" charset="-120"/>
              </a:rPr>
              <a:t>處理器從記憶體存取資料使用稱為小印地安排序（</a:t>
            </a:r>
            <a:r>
              <a:rPr lang="en-US" altLang="zh-TW">
                <a:latin typeface="新細明體" pitchFamily="18" charset="-120"/>
              </a:rPr>
              <a:t>little endian order</a:t>
            </a:r>
            <a:r>
              <a:rPr lang="en-US" altLang="zh-TW">
                <a:latin typeface="標楷體" pitchFamily="65" charset="-120"/>
              </a:rPr>
              <a:t>）</a:t>
            </a:r>
            <a:r>
              <a:rPr lang="zh-TW" altLang="en-US">
                <a:latin typeface="標楷體" pitchFamily="65" charset="-120"/>
              </a:rPr>
              <a:t>的方式，</a:t>
            </a:r>
          </a:p>
          <a:p>
            <a:r>
              <a:rPr lang="zh-TW" altLang="en-US">
                <a:latin typeface="標楷體" pitchFamily="65" charset="-120"/>
              </a:rPr>
              <a:t>表示最小有意義的位元組</a:t>
            </a:r>
            <a:r>
              <a:rPr lang="en-US" altLang="zh-TW">
                <a:latin typeface="標楷體" pitchFamily="65" charset="-120"/>
              </a:rPr>
              <a:t>(LSB)</a:t>
            </a:r>
            <a:r>
              <a:rPr lang="zh-TW" altLang="en-US">
                <a:latin typeface="標楷體" pitchFamily="65" charset="-120"/>
              </a:rPr>
              <a:t>資料存在最低的位址，其餘的位元組</a:t>
            </a:r>
            <a:r>
              <a:rPr lang="en-US" altLang="zh-TW">
                <a:latin typeface="標楷體" pitchFamily="65" charset="-120"/>
              </a:rPr>
              <a:t>(MSB)</a:t>
            </a:r>
            <a:r>
              <a:rPr lang="zh-TW" altLang="en-US">
                <a:latin typeface="標楷體" pitchFamily="65" charset="-120"/>
              </a:rPr>
              <a:t>就接著存放在相鄰的位置。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2A946-E387-4632-A3D2-B967FD36F02B}" type="slidenum">
              <a:rPr lang="zh-TW" altLang="en-US"/>
              <a:pPr>
                <a:defRPr/>
              </a:pPr>
              <a:t>25</a:t>
            </a:fld>
            <a:endParaRPr lang="zh-TW" altLang="en-US"/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 pitchFamily="65" charset="-120"/>
              </a:rPr>
              <a:t>小印地安排序</a:t>
            </a:r>
            <a:r>
              <a:rPr lang="en-US" altLang="zh-TW">
                <a:latin typeface="標楷體" pitchFamily="65" charset="-120"/>
              </a:rPr>
              <a:t>(</a:t>
            </a:r>
            <a:r>
              <a:rPr lang="zh-TW" altLang="en-US">
                <a:latin typeface="標楷體" pitchFamily="65" charset="-120"/>
              </a:rPr>
              <a:t>例</a:t>
            </a:r>
            <a:r>
              <a:rPr lang="en-US" altLang="zh-TW">
                <a:latin typeface="標楷體" pitchFamily="65" charset="-120"/>
              </a:rPr>
              <a:t>)</a:t>
            </a:r>
            <a:endParaRPr lang="en-US" altLang="zh-TW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zh-TW" altLang="en-US"/>
              <a:t>如</a:t>
            </a:r>
            <a:r>
              <a:rPr lang="en-US" altLang="zh-TW"/>
              <a:t>:</a:t>
            </a:r>
          </a:p>
          <a:p>
            <a:pPr>
              <a:buFontTx/>
              <a:buNone/>
            </a:pPr>
            <a:r>
              <a:rPr lang="en-US" altLang="zh-TW"/>
              <a:t>d1	 DWORD </a:t>
            </a:r>
            <a:r>
              <a:rPr lang="en-US" altLang="zh-TW">
                <a:solidFill>
                  <a:srgbClr val="FF0000"/>
                </a:solidFill>
              </a:rPr>
              <a:t>12</a:t>
            </a:r>
            <a:r>
              <a:rPr lang="en-US" altLang="zh-TW">
                <a:solidFill>
                  <a:schemeClr val="bg2"/>
                </a:solidFill>
              </a:rPr>
              <a:t>34</a:t>
            </a:r>
            <a:r>
              <a:rPr lang="en-US" altLang="zh-TW">
                <a:solidFill>
                  <a:srgbClr val="0000FF"/>
                </a:solidFill>
              </a:rPr>
              <a:t>56</a:t>
            </a:r>
            <a:r>
              <a:rPr lang="en-US" altLang="zh-TW">
                <a:solidFill>
                  <a:schemeClr val="accent2"/>
                </a:solidFill>
              </a:rPr>
              <a:t>78</a:t>
            </a:r>
            <a:r>
              <a:rPr lang="en-US" altLang="zh-TW"/>
              <a:t>h</a:t>
            </a:r>
          </a:p>
        </p:txBody>
      </p:sp>
      <p:grpSp>
        <p:nvGrpSpPr>
          <p:cNvPr id="98315" name="Group 11"/>
          <p:cNvGrpSpPr>
            <a:grpSpLocks/>
          </p:cNvGrpSpPr>
          <p:nvPr/>
        </p:nvGrpSpPr>
        <p:grpSpPr bwMode="auto">
          <a:xfrm>
            <a:off x="1627188" y="3656013"/>
            <a:ext cx="2447925" cy="2101850"/>
            <a:chOff x="3818" y="2360"/>
            <a:chExt cx="1542" cy="1324"/>
          </a:xfrm>
        </p:grpSpPr>
        <p:sp>
          <p:nvSpPr>
            <p:cNvPr id="98309" name="Text Box 5"/>
            <p:cNvSpPr txBox="1">
              <a:spLocks noChangeArrowheads="1"/>
            </p:cNvSpPr>
            <p:nvPr/>
          </p:nvSpPr>
          <p:spPr bwMode="auto">
            <a:xfrm>
              <a:off x="3818" y="2360"/>
              <a:ext cx="1542" cy="1324"/>
            </a:xfrm>
            <a:prstGeom prst="rect">
              <a:avLst/>
            </a:prstGeom>
            <a:solidFill>
              <a:srgbClr val="CCFF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>
                <a:spcBef>
                  <a:spcPct val="10000"/>
                </a:spcBef>
              </a:pPr>
              <a:r>
                <a:rPr lang="zh-TW" altLang="en-US"/>
                <a:t>位移值  數值</a:t>
              </a:r>
            </a:p>
            <a:p>
              <a:pPr algn="l">
                <a:spcBef>
                  <a:spcPct val="10000"/>
                </a:spcBef>
              </a:pPr>
              <a:r>
                <a:rPr lang="en-US" altLang="zh-TW"/>
                <a:t>d1+01</a:t>
              </a:r>
            </a:p>
            <a:p>
              <a:pPr algn="l">
                <a:spcBef>
                  <a:spcPct val="10000"/>
                </a:spcBef>
              </a:pPr>
              <a:r>
                <a:rPr lang="en-US" altLang="zh-TW"/>
                <a:t>d1+02</a:t>
              </a:r>
            </a:p>
            <a:p>
              <a:pPr algn="l">
                <a:spcBef>
                  <a:spcPct val="10000"/>
                </a:spcBef>
              </a:pPr>
              <a:r>
                <a:rPr lang="en-US" altLang="zh-TW"/>
                <a:t>d1+03</a:t>
              </a:r>
            </a:p>
            <a:p>
              <a:pPr algn="l">
                <a:spcBef>
                  <a:spcPct val="10000"/>
                </a:spcBef>
              </a:pPr>
              <a:r>
                <a:rPr lang="en-US" altLang="zh-TW"/>
                <a:t>d1+04</a:t>
              </a:r>
            </a:p>
          </p:txBody>
        </p:sp>
        <p:grpSp>
          <p:nvGrpSpPr>
            <p:cNvPr id="98314" name="Group 10"/>
            <p:cNvGrpSpPr>
              <a:grpSpLocks/>
            </p:cNvGrpSpPr>
            <p:nvPr/>
          </p:nvGrpSpPr>
          <p:grpSpPr bwMode="auto">
            <a:xfrm>
              <a:off x="4723" y="2648"/>
              <a:ext cx="573" cy="963"/>
              <a:chOff x="4723" y="2648"/>
              <a:chExt cx="573" cy="963"/>
            </a:xfrm>
          </p:grpSpPr>
          <p:sp>
            <p:nvSpPr>
              <p:cNvPr id="98310" name="Rectangle 6"/>
              <p:cNvSpPr>
                <a:spLocks noChangeArrowheads="1"/>
              </p:cNvSpPr>
              <p:nvPr/>
            </p:nvSpPr>
            <p:spPr bwMode="auto">
              <a:xfrm>
                <a:off x="4729" y="2648"/>
                <a:ext cx="567" cy="225"/>
              </a:xfrm>
              <a:prstGeom prst="rect">
                <a:avLst/>
              </a:prstGeom>
              <a:solidFill>
                <a:srgbClr val="339966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zh-TW" altLang="en-US"/>
                  <a:t>78</a:t>
                </a:r>
                <a:r>
                  <a:rPr lang="en-US" altLang="zh-TW"/>
                  <a:t>h</a:t>
                </a:r>
              </a:p>
            </p:txBody>
          </p:sp>
          <p:sp>
            <p:nvSpPr>
              <p:cNvPr id="98311" name="Rectangle 7"/>
              <p:cNvSpPr>
                <a:spLocks noChangeArrowheads="1"/>
              </p:cNvSpPr>
              <p:nvPr/>
            </p:nvSpPr>
            <p:spPr bwMode="auto">
              <a:xfrm>
                <a:off x="4726" y="2891"/>
                <a:ext cx="567" cy="225"/>
              </a:xfrm>
              <a:prstGeom prst="rect">
                <a:avLst/>
              </a:prstGeom>
              <a:solidFill>
                <a:srgbClr val="339966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zh-TW" altLang="en-US"/>
                  <a:t>56</a:t>
                </a:r>
                <a:r>
                  <a:rPr lang="en-US" altLang="zh-TW"/>
                  <a:t>h</a:t>
                </a:r>
              </a:p>
            </p:txBody>
          </p:sp>
          <p:sp>
            <p:nvSpPr>
              <p:cNvPr id="98312" name="Rectangle 8"/>
              <p:cNvSpPr>
                <a:spLocks noChangeArrowheads="1"/>
              </p:cNvSpPr>
              <p:nvPr/>
            </p:nvSpPr>
            <p:spPr bwMode="auto">
              <a:xfrm>
                <a:off x="4723" y="3134"/>
                <a:ext cx="567" cy="225"/>
              </a:xfrm>
              <a:prstGeom prst="rect">
                <a:avLst/>
              </a:prstGeom>
              <a:solidFill>
                <a:srgbClr val="339966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zh-TW" altLang="en-US"/>
                  <a:t>34</a:t>
                </a:r>
                <a:r>
                  <a:rPr lang="en-US" altLang="zh-TW"/>
                  <a:t>h</a:t>
                </a:r>
              </a:p>
            </p:txBody>
          </p:sp>
          <p:sp>
            <p:nvSpPr>
              <p:cNvPr id="98313" name="Rectangle 9"/>
              <p:cNvSpPr>
                <a:spLocks noChangeArrowheads="1"/>
              </p:cNvSpPr>
              <p:nvPr/>
            </p:nvSpPr>
            <p:spPr bwMode="auto">
              <a:xfrm>
                <a:off x="4729" y="3386"/>
                <a:ext cx="567" cy="225"/>
              </a:xfrm>
              <a:prstGeom prst="rect">
                <a:avLst/>
              </a:prstGeom>
              <a:solidFill>
                <a:srgbClr val="339966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zh-TW" altLang="en-US"/>
                  <a:t>12</a:t>
                </a:r>
                <a:r>
                  <a:rPr lang="en-US" altLang="zh-TW"/>
                  <a:t>h</a:t>
                </a:r>
              </a:p>
            </p:txBody>
          </p:sp>
        </p:grpSp>
      </p:grpSp>
      <p:grpSp>
        <p:nvGrpSpPr>
          <p:cNvPr id="98319" name="Group 15"/>
          <p:cNvGrpSpPr>
            <a:grpSpLocks/>
          </p:cNvGrpSpPr>
          <p:nvPr/>
        </p:nvGrpSpPr>
        <p:grpSpPr bwMode="auto">
          <a:xfrm>
            <a:off x="4102100" y="1127125"/>
            <a:ext cx="3068638" cy="2286000"/>
            <a:chOff x="2053" y="1682"/>
            <a:chExt cx="1933" cy="1440"/>
          </a:xfrm>
        </p:grpSpPr>
        <p:sp>
          <p:nvSpPr>
            <p:cNvPr id="98316" name="Text Box 12"/>
            <p:cNvSpPr txBox="1">
              <a:spLocks noChangeArrowheads="1"/>
            </p:cNvSpPr>
            <p:nvPr/>
          </p:nvSpPr>
          <p:spPr bwMode="auto">
            <a:xfrm>
              <a:off x="2053" y="2741"/>
              <a:ext cx="150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/>
                <a:t>MSB            LSB</a:t>
              </a:r>
            </a:p>
          </p:txBody>
        </p:sp>
        <p:sp>
          <p:nvSpPr>
            <p:cNvPr id="98317" name="Oval 13"/>
            <p:cNvSpPr>
              <a:spLocks noChangeArrowheads="1"/>
            </p:cNvSpPr>
            <p:nvPr/>
          </p:nvSpPr>
          <p:spPr bwMode="auto">
            <a:xfrm>
              <a:off x="2973" y="2035"/>
              <a:ext cx="567" cy="108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8318" name="Line 14"/>
            <p:cNvSpPr>
              <a:spLocks noChangeShapeType="1"/>
            </p:cNvSpPr>
            <p:nvPr/>
          </p:nvSpPr>
          <p:spPr bwMode="auto">
            <a:xfrm flipH="1">
              <a:off x="3400" y="1682"/>
              <a:ext cx="586" cy="603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8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8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8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8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8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983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B35DF6-B7D5-4A9A-894F-BB835C0B0C96}" type="slidenum">
              <a:rPr lang="zh-TW" altLang="en-US"/>
              <a:pPr>
                <a:defRPr/>
              </a:pPr>
              <a:t>26</a:t>
            </a:fld>
            <a:endParaRPr lang="zh-TW" altLang="en-US"/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 pitchFamily="65" charset="-120"/>
              </a:rPr>
              <a:t>大印地安排序</a:t>
            </a:r>
            <a:endParaRPr lang="en-US" altLang="zh-TW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>
                <a:latin typeface="標楷體" pitchFamily="65" charset="-120"/>
              </a:rPr>
              <a:t>有些其他的電腦系統使用大印地安排序（</a:t>
            </a:r>
            <a:r>
              <a:rPr lang="en-US" altLang="zh-TW">
                <a:latin typeface="新細明體" pitchFamily="18" charset="-120"/>
              </a:rPr>
              <a:t>big endian order</a:t>
            </a:r>
            <a:r>
              <a:rPr lang="en-US" altLang="zh-TW">
                <a:latin typeface="標楷體" pitchFamily="65" charset="-120"/>
              </a:rPr>
              <a:t>）（</a:t>
            </a:r>
            <a:r>
              <a:rPr lang="zh-TW" altLang="en-US">
                <a:latin typeface="標楷體" pitchFamily="65" charset="-120"/>
              </a:rPr>
              <a:t>高到低）</a:t>
            </a:r>
          </a:p>
          <a:p>
            <a:pPr>
              <a:lnSpc>
                <a:spcPct val="90000"/>
              </a:lnSpc>
            </a:pPr>
            <a:r>
              <a:rPr lang="zh-TW" altLang="en-US">
                <a:latin typeface="標楷體" pitchFamily="65" charset="-120"/>
              </a:rPr>
              <a:t>表示最大有意義的位元組</a:t>
            </a:r>
            <a:r>
              <a:rPr lang="en-US" altLang="zh-TW">
                <a:latin typeface="標楷體" pitchFamily="65" charset="-120"/>
              </a:rPr>
              <a:t>(MSB)</a:t>
            </a:r>
            <a:r>
              <a:rPr lang="zh-TW" altLang="en-US">
                <a:latin typeface="標楷體" pitchFamily="65" charset="-120"/>
              </a:rPr>
              <a:t>資料存在最低的位址，其餘的位元組</a:t>
            </a:r>
            <a:r>
              <a:rPr lang="en-US" altLang="zh-TW">
                <a:latin typeface="標楷體" pitchFamily="65" charset="-120"/>
              </a:rPr>
              <a:t>(LSB)</a:t>
            </a:r>
            <a:r>
              <a:rPr lang="zh-TW" altLang="en-US">
                <a:latin typeface="標楷體" pitchFamily="65" charset="-120"/>
              </a:rPr>
              <a:t>就接著存放在相鄰的位置。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795D8A-902A-41F1-82D0-BADC83102593}" type="slidenum">
              <a:rPr lang="zh-TW" altLang="en-US"/>
              <a:pPr>
                <a:defRPr/>
              </a:pPr>
              <a:t>27</a:t>
            </a:fld>
            <a:endParaRPr lang="zh-TW" altLang="en-US"/>
          </a:p>
        </p:txBody>
      </p:sp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 pitchFamily="65" charset="-120"/>
              </a:rPr>
              <a:t>大印地安排序</a:t>
            </a:r>
            <a:r>
              <a:rPr lang="en-US" altLang="zh-TW">
                <a:latin typeface="標楷體" pitchFamily="65" charset="-120"/>
              </a:rPr>
              <a:t>(</a:t>
            </a:r>
            <a:r>
              <a:rPr lang="zh-TW" altLang="en-US">
                <a:latin typeface="標楷體" pitchFamily="65" charset="-120"/>
              </a:rPr>
              <a:t>例</a:t>
            </a:r>
            <a:r>
              <a:rPr lang="en-US" altLang="zh-TW">
                <a:latin typeface="標楷體" pitchFamily="65" charset="-120"/>
              </a:rPr>
              <a:t>)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/>
              <a:t>如：</a:t>
            </a:r>
          </a:p>
          <a:p>
            <a:pPr>
              <a:buFontTx/>
              <a:buNone/>
            </a:pPr>
            <a:r>
              <a:rPr lang="en-US" altLang="zh-TW"/>
              <a:t>d1	 DWORD </a:t>
            </a:r>
            <a:r>
              <a:rPr lang="en-US" altLang="zh-TW">
                <a:solidFill>
                  <a:srgbClr val="FF0000"/>
                </a:solidFill>
              </a:rPr>
              <a:t>12</a:t>
            </a:r>
            <a:r>
              <a:rPr lang="en-US" altLang="zh-TW">
                <a:solidFill>
                  <a:schemeClr val="bg2"/>
                </a:solidFill>
              </a:rPr>
              <a:t>34</a:t>
            </a:r>
            <a:r>
              <a:rPr lang="en-US" altLang="zh-TW">
                <a:solidFill>
                  <a:srgbClr val="0000FF"/>
                </a:solidFill>
              </a:rPr>
              <a:t>56</a:t>
            </a:r>
            <a:r>
              <a:rPr lang="en-US" altLang="zh-TW">
                <a:solidFill>
                  <a:schemeClr val="accent2"/>
                </a:solidFill>
              </a:rPr>
              <a:t>78</a:t>
            </a:r>
            <a:r>
              <a:rPr lang="en-US" altLang="zh-TW"/>
              <a:t>h</a:t>
            </a:r>
          </a:p>
          <a:p>
            <a:endParaRPr lang="zh-TW" altLang="en-US">
              <a:latin typeface="標楷體" pitchFamily="65" charset="-120"/>
            </a:endParaRPr>
          </a:p>
        </p:txBody>
      </p:sp>
      <p:grpSp>
        <p:nvGrpSpPr>
          <p:cNvPr id="145412" name="Group 4"/>
          <p:cNvGrpSpPr>
            <a:grpSpLocks/>
          </p:cNvGrpSpPr>
          <p:nvPr/>
        </p:nvGrpSpPr>
        <p:grpSpPr bwMode="auto">
          <a:xfrm>
            <a:off x="1533525" y="3562350"/>
            <a:ext cx="2447925" cy="2101850"/>
            <a:chOff x="3818" y="2360"/>
            <a:chExt cx="1542" cy="1324"/>
          </a:xfrm>
        </p:grpSpPr>
        <p:sp>
          <p:nvSpPr>
            <p:cNvPr id="145413" name="Text Box 5"/>
            <p:cNvSpPr txBox="1">
              <a:spLocks noChangeArrowheads="1"/>
            </p:cNvSpPr>
            <p:nvPr/>
          </p:nvSpPr>
          <p:spPr bwMode="auto">
            <a:xfrm>
              <a:off x="3818" y="2360"/>
              <a:ext cx="1542" cy="1324"/>
            </a:xfrm>
            <a:prstGeom prst="rect">
              <a:avLst/>
            </a:prstGeom>
            <a:solidFill>
              <a:srgbClr val="CCFF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>
                <a:spcBef>
                  <a:spcPct val="10000"/>
                </a:spcBef>
              </a:pPr>
              <a:r>
                <a:rPr lang="zh-TW" altLang="en-US"/>
                <a:t>位移值  數值</a:t>
              </a:r>
            </a:p>
            <a:p>
              <a:pPr algn="l">
                <a:spcBef>
                  <a:spcPct val="10000"/>
                </a:spcBef>
              </a:pPr>
              <a:r>
                <a:rPr lang="en-US" altLang="zh-TW"/>
                <a:t>d1+01</a:t>
              </a:r>
            </a:p>
            <a:p>
              <a:pPr algn="l">
                <a:spcBef>
                  <a:spcPct val="10000"/>
                </a:spcBef>
              </a:pPr>
              <a:r>
                <a:rPr lang="en-US" altLang="zh-TW"/>
                <a:t>d1+02</a:t>
              </a:r>
            </a:p>
            <a:p>
              <a:pPr algn="l">
                <a:spcBef>
                  <a:spcPct val="10000"/>
                </a:spcBef>
              </a:pPr>
              <a:r>
                <a:rPr lang="en-US" altLang="zh-TW"/>
                <a:t>d1+03</a:t>
              </a:r>
            </a:p>
            <a:p>
              <a:pPr algn="l">
                <a:spcBef>
                  <a:spcPct val="10000"/>
                </a:spcBef>
              </a:pPr>
              <a:r>
                <a:rPr lang="en-US" altLang="zh-TW"/>
                <a:t>d1+04</a:t>
              </a:r>
            </a:p>
          </p:txBody>
        </p:sp>
        <p:grpSp>
          <p:nvGrpSpPr>
            <p:cNvPr id="145414" name="Group 6"/>
            <p:cNvGrpSpPr>
              <a:grpSpLocks/>
            </p:cNvGrpSpPr>
            <p:nvPr/>
          </p:nvGrpSpPr>
          <p:grpSpPr bwMode="auto">
            <a:xfrm>
              <a:off x="4723" y="2648"/>
              <a:ext cx="573" cy="963"/>
              <a:chOff x="4723" y="2648"/>
              <a:chExt cx="573" cy="963"/>
            </a:xfrm>
          </p:grpSpPr>
          <p:sp>
            <p:nvSpPr>
              <p:cNvPr id="145415" name="Rectangle 7"/>
              <p:cNvSpPr>
                <a:spLocks noChangeArrowheads="1"/>
              </p:cNvSpPr>
              <p:nvPr/>
            </p:nvSpPr>
            <p:spPr bwMode="auto">
              <a:xfrm>
                <a:off x="4729" y="2648"/>
                <a:ext cx="567" cy="225"/>
              </a:xfrm>
              <a:prstGeom prst="rect">
                <a:avLst/>
              </a:prstGeom>
              <a:solidFill>
                <a:srgbClr val="339966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zh-TW" altLang="en-US"/>
                  <a:t>12</a:t>
                </a:r>
                <a:r>
                  <a:rPr lang="en-US" altLang="zh-TW"/>
                  <a:t>h</a:t>
                </a:r>
              </a:p>
            </p:txBody>
          </p:sp>
          <p:sp>
            <p:nvSpPr>
              <p:cNvPr id="145416" name="Rectangle 8"/>
              <p:cNvSpPr>
                <a:spLocks noChangeArrowheads="1"/>
              </p:cNvSpPr>
              <p:nvPr/>
            </p:nvSpPr>
            <p:spPr bwMode="auto">
              <a:xfrm>
                <a:off x="4726" y="2891"/>
                <a:ext cx="567" cy="225"/>
              </a:xfrm>
              <a:prstGeom prst="rect">
                <a:avLst/>
              </a:prstGeom>
              <a:solidFill>
                <a:srgbClr val="339966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zh-TW" altLang="en-US"/>
                  <a:t>34</a:t>
                </a:r>
                <a:r>
                  <a:rPr lang="en-US" altLang="zh-TW"/>
                  <a:t>h</a:t>
                </a:r>
              </a:p>
            </p:txBody>
          </p:sp>
          <p:sp>
            <p:nvSpPr>
              <p:cNvPr id="145417" name="Rectangle 9"/>
              <p:cNvSpPr>
                <a:spLocks noChangeArrowheads="1"/>
              </p:cNvSpPr>
              <p:nvPr/>
            </p:nvSpPr>
            <p:spPr bwMode="auto">
              <a:xfrm>
                <a:off x="4723" y="3134"/>
                <a:ext cx="567" cy="225"/>
              </a:xfrm>
              <a:prstGeom prst="rect">
                <a:avLst/>
              </a:prstGeom>
              <a:solidFill>
                <a:srgbClr val="339966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zh-TW" altLang="en-US"/>
                  <a:t>56</a:t>
                </a:r>
                <a:r>
                  <a:rPr lang="en-US" altLang="zh-TW"/>
                  <a:t>h</a:t>
                </a:r>
              </a:p>
            </p:txBody>
          </p:sp>
          <p:sp>
            <p:nvSpPr>
              <p:cNvPr id="145418" name="Rectangle 10"/>
              <p:cNvSpPr>
                <a:spLocks noChangeArrowheads="1"/>
              </p:cNvSpPr>
              <p:nvPr/>
            </p:nvSpPr>
            <p:spPr bwMode="auto">
              <a:xfrm>
                <a:off x="4729" y="3386"/>
                <a:ext cx="567" cy="225"/>
              </a:xfrm>
              <a:prstGeom prst="rect">
                <a:avLst/>
              </a:prstGeom>
              <a:solidFill>
                <a:srgbClr val="339966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 altLang="zh-TW"/>
                  <a:t>78h</a:t>
                </a:r>
              </a:p>
            </p:txBody>
          </p:sp>
        </p:grpSp>
      </p:grpSp>
      <p:sp>
        <p:nvSpPr>
          <p:cNvPr id="145420" name="Text Box 12"/>
          <p:cNvSpPr txBox="1">
            <a:spLocks noChangeArrowheads="1"/>
          </p:cNvSpPr>
          <p:nvPr/>
        </p:nvSpPr>
        <p:spPr bwMode="auto">
          <a:xfrm>
            <a:off x="4102100" y="2808288"/>
            <a:ext cx="2389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MSB            LSB</a:t>
            </a:r>
          </a:p>
        </p:txBody>
      </p:sp>
      <p:grpSp>
        <p:nvGrpSpPr>
          <p:cNvPr id="145423" name="Group 15"/>
          <p:cNvGrpSpPr>
            <a:grpSpLocks/>
          </p:cNvGrpSpPr>
          <p:nvPr/>
        </p:nvGrpSpPr>
        <p:grpSpPr bwMode="auto">
          <a:xfrm>
            <a:off x="3978275" y="1127125"/>
            <a:ext cx="1608138" cy="2286000"/>
            <a:chOff x="2506" y="710"/>
            <a:chExt cx="1013" cy="1440"/>
          </a:xfrm>
        </p:grpSpPr>
        <p:sp>
          <p:nvSpPr>
            <p:cNvPr id="145421" name="Oval 13"/>
            <p:cNvSpPr>
              <a:spLocks noChangeArrowheads="1"/>
            </p:cNvSpPr>
            <p:nvPr/>
          </p:nvSpPr>
          <p:spPr bwMode="auto">
            <a:xfrm>
              <a:off x="2506" y="1063"/>
              <a:ext cx="567" cy="108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5422" name="Line 14"/>
            <p:cNvSpPr>
              <a:spLocks noChangeShapeType="1"/>
            </p:cNvSpPr>
            <p:nvPr/>
          </p:nvSpPr>
          <p:spPr bwMode="auto">
            <a:xfrm flipH="1">
              <a:off x="2933" y="710"/>
              <a:ext cx="586" cy="603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5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5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454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3D0024-2C11-491C-865B-734FFBD704AB}" type="slidenum">
              <a:rPr lang="zh-TW" altLang="en-US"/>
              <a:pPr>
                <a:defRPr/>
              </a:pPr>
              <a:t>28</a:t>
            </a:fld>
            <a:endParaRPr lang="zh-TW" altLang="en-US"/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 pitchFamily="65" charset="-120"/>
              </a:rPr>
              <a:t>宣告未初始資料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600">
                <a:latin typeface="新細明體" pitchFamily="18" charset="-120"/>
              </a:rPr>
              <a:t>DATA</a:t>
            </a:r>
            <a:r>
              <a:rPr lang="en-US" altLang="zh-TW" sz="3600">
                <a:latin typeface="標楷體" pitchFamily="65" charset="-120"/>
              </a:rPr>
              <a:t>？</a:t>
            </a:r>
            <a:r>
              <a:rPr lang="zh-TW" altLang="en-US" sz="3600">
                <a:latin typeface="標楷體" pitchFamily="65" charset="-120"/>
              </a:rPr>
              <a:t>指引可以用來宣告未初始資料，特別是在宣告大區塊的未初始資料特別好用。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zh-TW" alt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.</a:t>
            </a:r>
            <a:r>
              <a:rPr lang="en-US" altLang="zh-TW" sz="36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data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sz="36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Smallarray 	DWORD		10 DUP(0)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sz="36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</a:rPr>
              <a:t>.data ?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sz="36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Bigarray	DWORD		5000 DUP(?)</a:t>
            </a:r>
            <a:endParaRPr lang="zh-TW" altLang="en-US" sz="36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C2D62B-8751-4996-BF60-56A52F261F80}" type="slidenum">
              <a:rPr lang="zh-TW" altLang="en-US"/>
              <a:pPr>
                <a:defRPr/>
              </a:pPr>
              <a:t>29</a:t>
            </a:fld>
            <a:endParaRPr lang="zh-TW" altLang="en-US"/>
          </a:p>
        </p:txBody>
      </p:sp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 pitchFamily="65" charset="-120"/>
              </a:rPr>
              <a:t>宣告未初始資料</a:t>
            </a:r>
            <a:r>
              <a:rPr lang="en-US" altLang="zh-TW">
                <a:latin typeface="標楷體" pitchFamily="65" charset="-120"/>
              </a:rPr>
              <a:t>(</a:t>
            </a:r>
            <a:r>
              <a:rPr lang="zh-TW" altLang="en-US">
                <a:latin typeface="標楷體" pitchFamily="65" charset="-120"/>
              </a:rPr>
              <a:t>比較</a:t>
            </a:r>
            <a:r>
              <a:rPr lang="en-US" altLang="zh-TW">
                <a:latin typeface="標楷體" pitchFamily="65" charset="-120"/>
              </a:rPr>
              <a:t>)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5000"/>
              </a:spcBef>
              <a:buFontTx/>
              <a:buNone/>
            </a:pPr>
            <a:r>
              <a:rPr lang="zh-TW" alt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.</a:t>
            </a:r>
            <a:r>
              <a:rPr lang="en-US" altLang="zh-TW" sz="32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data</a:t>
            </a:r>
          </a:p>
          <a:p>
            <a:pPr>
              <a:lnSpc>
                <a:spcPct val="90000"/>
              </a:lnSpc>
              <a:spcBef>
                <a:spcPct val="5000"/>
              </a:spcBef>
              <a:buFontTx/>
              <a:buNone/>
            </a:pPr>
            <a:r>
              <a:rPr lang="en-US" altLang="zh-TW" sz="32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Smallarray 	DWORD	10 DUP(0)</a:t>
            </a:r>
          </a:p>
          <a:p>
            <a:pPr>
              <a:lnSpc>
                <a:spcPct val="90000"/>
              </a:lnSpc>
              <a:spcBef>
                <a:spcPct val="5000"/>
              </a:spcBef>
              <a:buFontTx/>
              <a:buNone/>
            </a:pPr>
            <a:r>
              <a:rPr lang="en-US" altLang="zh-TW" sz="32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</a:rPr>
              <a:t>.data ?</a:t>
            </a:r>
          </a:p>
          <a:p>
            <a:pPr>
              <a:lnSpc>
                <a:spcPct val="90000"/>
              </a:lnSpc>
              <a:spcBef>
                <a:spcPct val="5000"/>
              </a:spcBef>
              <a:buFontTx/>
              <a:buNone/>
            </a:pPr>
            <a:r>
              <a:rPr lang="en-US" altLang="zh-TW" sz="32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Bigarray		DWORD	5000 DUP(?)</a:t>
            </a:r>
            <a:endParaRPr lang="zh-TW" altLang="en-US" sz="3200" b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ct val="5000"/>
              </a:spcBef>
            </a:pPr>
            <a:r>
              <a:rPr lang="zh-TW" altLang="en-US" sz="3600">
                <a:latin typeface="標楷體" pitchFamily="65" charset="-120"/>
              </a:rPr>
              <a:t>下面的程式碼產生的編譯後程式會比上的程式多</a:t>
            </a:r>
            <a:r>
              <a:rPr lang="en-US" altLang="zh-TW" sz="3600">
                <a:latin typeface="新細明體" pitchFamily="18" charset="-120"/>
              </a:rPr>
              <a:t>20000</a:t>
            </a:r>
            <a:r>
              <a:rPr lang="zh-TW" altLang="en-US" sz="3600">
                <a:latin typeface="標楷體" pitchFamily="65" charset="-120"/>
              </a:rPr>
              <a:t>位元組</a:t>
            </a:r>
          </a:p>
          <a:p>
            <a:pPr>
              <a:lnSpc>
                <a:spcPct val="90000"/>
              </a:lnSpc>
              <a:spcBef>
                <a:spcPct val="5000"/>
              </a:spcBef>
              <a:buFontTx/>
              <a:buNone/>
            </a:pPr>
            <a:r>
              <a:rPr lang="zh-TW" alt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.</a:t>
            </a:r>
            <a:r>
              <a:rPr lang="en-US" altLang="zh-TW" sz="32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data</a:t>
            </a:r>
          </a:p>
          <a:p>
            <a:pPr>
              <a:lnSpc>
                <a:spcPct val="90000"/>
              </a:lnSpc>
              <a:spcBef>
                <a:spcPct val="5000"/>
              </a:spcBef>
              <a:buFontTx/>
              <a:buNone/>
            </a:pPr>
            <a:r>
              <a:rPr lang="en-US" altLang="zh-TW" sz="32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Smallarray 	DWORD	10 DUP(0)</a:t>
            </a:r>
          </a:p>
          <a:p>
            <a:pPr>
              <a:lnSpc>
                <a:spcPct val="90000"/>
              </a:lnSpc>
              <a:spcBef>
                <a:spcPct val="5000"/>
              </a:spcBef>
              <a:buFontTx/>
              <a:buNone/>
            </a:pPr>
            <a:r>
              <a:rPr lang="en-US" altLang="zh-TW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Bigarray		DWORD	5000 DUP(?)</a:t>
            </a:r>
            <a:endParaRPr lang="zh-TW" altLang="en-US" sz="32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DD021D-F622-471F-9A56-09177434D7D4}" type="slidenum">
              <a:rPr lang="zh-TW" altLang="en-US"/>
              <a:pPr>
                <a:defRPr/>
              </a:pPr>
              <a:t>30</a:t>
            </a:fld>
            <a:endParaRPr lang="zh-TW" altLang="en-US"/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/>
              </a:rPr>
              <a:t> </a:t>
            </a:r>
            <a:r>
              <a:rPr lang="zh-TW" altLang="en-US">
                <a:latin typeface="標楷體" pitchFamily="65" charset="-120"/>
              </a:rPr>
              <a:t>符號常數</a:t>
            </a:r>
            <a:endParaRPr lang="zh-TW" altLang="en-US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zh-TW" altLang="en-US">
                <a:latin typeface="標楷體" pitchFamily="65" charset="-120"/>
              </a:rPr>
              <a:t>符號常數</a:t>
            </a:r>
            <a:r>
              <a:rPr lang="en-US" altLang="zh-TW">
                <a:latin typeface="標楷體" pitchFamily="65" charset="-120"/>
              </a:rPr>
              <a:t>(</a:t>
            </a:r>
            <a:r>
              <a:rPr lang="en-US" altLang="zh-TW">
                <a:latin typeface="新細明體" pitchFamily="18" charset="-120"/>
              </a:rPr>
              <a:t>symbolic constant)</a:t>
            </a:r>
            <a:r>
              <a:rPr lang="zh-TW" altLang="en-US"/>
              <a:t>、</a:t>
            </a:r>
            <a:r>
              <a:rPr lang="zh-TW" altLang="en-US">
                <a:latin typeface="標楷體" pitchFamily="65" charset="-120"/>
              </a:rPr>
              <a:t>符號定義</a:t>
            </a:r>
            <a:r>
              <a:rPr lang="en-US" altLang="zh-TW">
                <a:latin typeface="標楷體" pitchFamily="65" charset="-120"/>
              </a:rPr>
              <a:t>(</a:t>
            </a:r>
            <a:r>
              <a:rPr lang="en-US" altLang="zh-TW">
                <a:latin typeface="新細明體" pitchFamily="18" charset="-120"/>
              </a:rPr>
              <a:t>symbol definition)</a:t>
            </a:r>
            <a:endParaRPr lang="en-US" altLang="zh-TW">
              <a:latin typeface="標楷體" pitchFamily="65" charset="-120"/>
            </a:endParaRP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zh-TW" altLang="en-US">
                <a:latin typeface="標楷體" pitchFamily="65" charset="-120"/>
              </a:rPr>
              <a:t>一個符號</a:t>
            </a:r>
            <a:r>
              <a:rPr lang="en-US" altLang="zh-TW">
                <a:latin typeface="標楷體" pitchFamily="65" charset="-120"/>
              </a:rPr>
              <a:t>(</a:t>
            </a:r>
            <a:r>
              <a:rPr lang="zh-TW" altLang="en-US">
                <a:latin typeface="標楷體" pitchFamily="65" charset="-120"/>
              </a:rPr>
              <a:t>識別碼</a:t>
            </a:r>
            <a:r>
              <a:rPr lang="en-US" altLang="zh-TW">
                <a:latin typeface="標楷體" pitchFamily="65" charset="-120"/>
              </a:rPr>
              <a:t>)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zh-TW" altLang="en-US">
                <a:latin typeface="標楷體" pitchFamily="65" charset="-120"/>
              </a:rPr>
              <a:t>或是一個整數運算式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zh-TW" altLang="en-US">
                <a:latin typeface="標楷體" pitchFamily="65" charset="-120"/>
              </a:rPr>
              <a:t>或一些文字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zh-TW" altLang="en-US">
                <a:latin typeface="標楷體" pitchFamily="65" charset="-120"/>
              </a:rPr>
              <a:t>符號常數不使用任何儲存空間</a:t>
            </a:r>
            <a:r>
              <a:rPr lang="zh-TW" altLang="en-US"/>
              <a:t>，</a:t>
            </a:r>
            <a:r>
              <a:rPr lang="zh-TW" altLang="en-US">
                <a:latin typeface="標楷體" pitchFamily="65" charset="-120"/>
              </a:rPr>
              <a:t>不像變數定義，會保留儲存體空間。</a:t>
            </a:r>
          </a:p>
        </p:txBody>
      </p:sp>
      <p:sp>
        <p:nvSpPr>
          <p:cNvPr id="102405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5250" y="5440363"/>
            <a:ext cx="647700" cy="6477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2D0421-390D-4774-BEA4-D19993DED264}" type="slidenum">
              <a:rPr lang="zh-TW" altLang="en-US"/>
              <a:pPr>
                <a:defRPr/>
              </a:pPr>
              <a:t>31</a:t>
            </a:fld>
            <a:endParaRPr lang="zh-TW" altLang="en-US"/>
          </a:p>
        </p:txBody>
      </p:sp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/>
              </a:rPr>
              <a:t> </a:t>
            </a:r>
            <a:r>
              <a:rPr lang="zh-TW" altLang="en-US">
                <a:latin typeface="標楷體" pitchFamily="65" charset="-120"/>
              </a:rPr>
              <a:t>符號常數與變數比較</a:t>
            </a:r>
            <a:endParaRPr lang="en-US" altLang="zh-TW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TW" altLang="en-US">
                <a:latin typeface="標楷體" pitchFamily="65" charset="-120"/>
              </a:rPr>
              <a:t>所有運算之數值計算方式</a:t>
            </a:r>
            <a:r>
              <a:rPr lang="zh-TW" altLang="en-US"/>
              <a:t>：</a:t>
            </a:r>
            <a:endParaRPr lang="zh-TW" altLang="en-US">
              <a:latin typeface="標楷體" pitchFamily="65" charset="-120"/>
            </a:endParaRPr>
          </a:p>
          <a:p>
            <a:pPr lvl="1">
              <a:spcBef>
                <a:spcPct val="0"/>
              </a:spcBef>
            </a:pPr>
            <a:r>
              <a:rPr lang="zh-TW" altLang="en-US">
                <a:latin typeface="標楷體" pitchFamily="65" charset="-120"/>
              </a:rPr>
              <a:t>符號常數</a:t>
            </a:r>
            <a:r>
              <a:rPr lang="zh-TW" altLang="en-US"/>
              <a:t>：</a:t>
            </a:r>
            <a:r>
              <a:rPr lang="zh-TW" altLang="en-US">
                <a:latin typeface="標楷體" pitchFamily="65" charset="-120"/>
              </a:rPr>
              <a:t>在組譯時完成</a:t>
            </a:r>
            <a:r>
              <a:rPr lang="zh-TW" altLang="en-US"/>
              <a:t>。</a:t>
            </a:r>
          </a:p>
          <a:p>
            <a:pPr lvl="1">
              <a:spcBef>
                <a:spcPct val="0"/>
              </a:spcBef>
            </a:pPr>
            <a:r>
              <a:rPr lang="zh-TW" altLang="en-US"/>
              <a:t>變數：</a:t>
            </a:r>
            <a:r>
              <a:rPr lang="zh-TW" altLang="en-US">
                <a:latin typeface="標楷體" pitchFamily="65" charset="-120"/>
              </a:rPr>
              <a:t>在</a:t>
            </a:r>
            <a:r>
              <a:rPr lang="zh-TW" altLang="en-US"/>
              <a:t>執行階段由程式完成，且記得給初始值。</a:t>
            </a:r>
          </a:p>
        </p:txBody>
      </p:sp>
      <p:graphicFrame>
        <p:nvGraphicFramePr>
          <p:cNvPr id="149508" name="Object 4"/>
          <p:cNvGraphicFramePr>
            <a:graphicFrameLocks noChangeAspect="1"/>
          </p:cNvGraphicFramePr>
          <p:nvPr/>
        </p:nvGraphicFramePr>
        <p:xfrm>
          <a:off x="1055688" y="3848100"/>
          <a:ext cx="7475537" cy="2057400"/>
        </p:xfrm>
        <a:graphic>
          <a:graphicData uri="http://schemas.openxmlformats.org/presentationml/2006/ole">
            <p:oleObj spid="_x0000_s149508" name="方程式" r:id="rId3" imgW="2552400" imgH="749160" progId="Equation.3">
              <p:embed/>
            </p:oleObj>
          </a:graphicData>
        </a:graphic>
      </p:graphicFrame>
      <p:sp>
        <p:nvSpPr>
          <p:cNvPr id="149509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5250" y="5440363"/>
            <a:ext cx="647700" cy="6477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9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" dur="2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2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8A68E-F068-46D0-AB89-D9D618C9E743}" type="slidenum">
              <a:rPr lang="zh-TW" altLang="en-US"/>
              <a:pPr>
                <a:defRPr/>
              </a:pPr>
              <a:t>32</a:t>
            </a:fld>
            <a:endParaRPr lang="zh-TW" altLang="en-US"/>
          </a:p>
        </p:txBody>
      </p:sp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常數之定義方式</a:t>
            </a:r>
            <a:r>
              <a:rPr lang="en-US" altLang="zh-TW"/>
              <a:t>(MASM</a:t>
            </a:r>
            <a:r>
              <a:rPr lang="zh-TW" altLang="en-US"/>
              <a:t>語法</a:t>
            </a:r>
            <a:r>
              <a:rPr lang="en-US" altLang="zh-TW"/>
              <a:t>)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latin typeface="標楷體" pitchFamily="65" charset="-120"/>
                <a:hlinkClick r:id="rId2" action="ppaction://hlinksldjump"/>
              </a:rPr>
              <a:t>=</a:t>
            </a:r>
            <a:r>
              <a:rPr lang="zh-TW" altLang="en-US">
                <a:latin typeface="標楷體" pitchFamily="65" charset="-120"/>
                <a:hlinkClick r:id="rId2" action="ppaction://hlinksldjump"/>
              </a:rPr>
              <a:t>指引</a:t>
            </a:r>
            <a:r>
              <a:rPr lang="en-US" altLang="zh-TW">
                <a:latin typeface="標楷體" pitchFamily="65" charset="-120"/>
              </a:rPr>
              <a:t>(</a:t>
            </a:r>
            <a:r>
              <a:rPr lang="zh-TW" altLang="en-US">
                <a:latin typeface="標楷體" pitchFamily="65" charset="-120"/>
              </a:rPr>
              <a:t>等號</a:t>
            </a:r>
            <a:r>
              <a:rPr lang="en-US" altLang="zh-TW">
                <a:latin typeface="標楷體" pitchFamily="65" charset="-120"/>
              </a:rPr>
              <a:t>)</a:t>
            </a:r>
            <a:endParaRPr lang="zh-TW" altLang="en-US"/>
          </a:p>
          <a:p>
            <a:pPr lvl="1"/>
            <a:r>
              <a:rPr lang="en-US" altLang="zh-TW"/>
              <a:t>(</a:t>
            </a:r>
            <a:r>
              <a:rPr lang="zh-TW" altLang="en-US">
                <a:hlinkClick r:id="rId3" action="ppaction://hlinksldjump"/>
              </a:rPr>
              <a:t>範例</a:t>
            </a:r>
            <a:r>
              <a:rPr lang="en-US" altLang="zh-TW"/>
              <a:t>)</a:t>
            </a:r>
            <a:endParaRPr lang="en-US" altLang="zh-TW">
              <a:latin typeface="標楷體" pitchFamily="65" charset="-120"/>
            </a:endParaRPr>
          </a:p>
          <a:p>
            <a:r>
              <a:rPr lang="en-US" altLang="zh-TW">
                <a:latin typeface="新細明體" pitchFamily="18" charset="-120"/>
                <a:hlinkClick r:id="rId4" action="ppaction://hlinksldjump"/>
              </a:rPr>
              <a:t>EQU</a:t>
            </a:r>
            <a:r>
              <a:rPr lang="zh-TW" altLang="en-US">
                <a:latin typeface="標楷體" pitchFamily="65" charset="-120"/>
                <a:hlinkClick r:id="rId4" action="ppaction://hlinksldjump"/>
              </a:rPr>
              <a:t>指引</a:t>
            </a:r>
            <a:r>
              <a:rPr lang="zh-TW" altLang="en-US"/>
              <a:t> </a:t>
            </a:r>
          </a:p>
          <a:p>
            <a:pPr lvl="1"/>
            <a:r>
              <a:rPr lang="en-US" altLang="zh-TW"/>
              <a:t>(</a:t>
            </a:r>
            <a:r>
              <a:rPr lang="zh-TW" altLang="en-US">
                <a:hlinkClick r:id="rId5" action="ppaction://hlinksldjump"/>
              </a:rPr>
              <a:t>範例</a:t>
            </a:r>
            <a:r>
              <a:rPr lang="en-US" altLang="zh-TW"/>
              <a:t>)</a:t>
            </a:r>
            <a:endParaRPr lang="zh-TW" altLang="en-US">
              <a:latin typeface="標楷體" pitchFamily="65" charset="-120"/>
            </a:endParaRPr>
          </a:p>
          <a:p>
            <a:r>
              <a:rPr lang="en-US" altLang="zh-TW">
                <a:latin typeface="新細明體" pitchFamily="18" charset="-120"/>
                <a:hlinkClick r:id="rId6" action="ppaction://hlinksldjump"/>
              </a:rPr>
              <a:t>TEXTEQU</a:t>
            </a:r>
            <a:endParaRPr lang="en-US" altLang="zh-TW">
              <a:latin typeface="新細明體" pitchFamily="18" charset="-120"/>
            </a:endParaRPr>
          </a:p>
          <a:p>
            <a:r>
              <a:rPr lang="zh-TW" altLang="en-US">
                <a:latin typeface="新細明體" pitchFamily="18" charset="-120"/>
                <a:hlinkClick r:id="rId7" action="ppaction://hlinksldjump"/>
              </a:rPr>
              <a:t>=與</a:t>
            </a:r>
            <a:r>
              <a:rPr lang="en-US" altLang="zh-TW">
                <a:latin typeface="新細明體" pitchFamily="18" charset="-120"/>
                <a:hlinkClick r:id="rId7" action="ppaction://hlinksldjump"/>
              </a:rPr>
              <a:t>EQU</a:t>
            </a:r>
            <a:r>
              <a:rPr lang="zh-TW" altLang="en-US">
                <a:latin typeface="標楷體" pitchFamily="65" charset="-120"/>
                <a:hlinkClick r:id="rId7" action="ppaction://hlinksldjump"/>
              </a:rPr>
              <a:t>比較</a:t>
            </a:r>
            <a:endParaRPr lang="zh-TW" altLang="en-US"/>
          </a:p>
        </p:txBody>
      </p:sp>
      <p:sp>
        <p:nvSpPr>
          <p:cNvPr id="150534" name="AutoShape 6" descr="指令行格式">
            <a:hlinkClick r:id="rId8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84150" y="5348288"/>
            <a:ext cx="576263" cy="576262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8CB074-BF74-42B5-B26A-B3BCA79D5D48}" type="slidenum">
              <a:rPr lang="zh-TW" altLang="en-US"/>
              <a:pPr>
                <a:defRPr/>
              </a:pPr>
              <a:t>33</a:t>
            </a:fld>
            <a:endParaRPr lang="zh-TW" altLang="en-US"/>
          </a:p>
        </p:txBody>
      </p:sp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程式風格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>
                <a:hlinkClick r:id="rId2" action="ppaction://hlinksldjump"/>
              </a:rPr>
              <a:t>程式區</a:t>
            </a:r>
            <a:endParaRPr lang="zh-TW" altLang="en-US"/>
          </a:p>
          <a:p>
            <a:r>
              <a:rPr lang="zh-TW" altLang="en-US">
                <a:hlinkClick r:id="rId3" action="ppaction://hlinksldjump"/>
              </a:rPr>
              <a:t>資料區</a:t>
            </a:r>
            <a:endParaRPr lang="zh-TW" altLang="en-US"/>
          </a:p>
          <a:p>
            <a:r>
              <a:rPr lang="zh-TW" altLang="en-US">
                <a:hlinkClick r:id="rId4" action="ppaction://hlinksldjump"/>
              </a:rPr>
              <a:t>程式架構</a:t>
            </a:r>
            <a:endParaRPr lang="zh-TW" altLang="en-US"/>
          </a:p>
          <a:p>
            <a:pPr lvl="1"/>
            <a:r>
              <a:rPr lang="zh-TW" altLang="en-US">
                <a:hlinkClick r:id="rId5" action="ppaction://hlinksldjump"/>
              </a:rPr>
              <a:t>基本架構</a:t>
            </a:r>
            <a:endParaRPr lang="zh-TW" altLang="en-US"/>
          </a:p>
          <a:p>
            <a:pPr lvl="1"/>
            <a:r>
              <a:rPr lang="zh-TW" altLang="en-US">
                <a:hlinkClick r:id="rId6" action="ppaction://hlinksldjump"/>
              </a:rPr>
              <a:t>混合式</a:t>
            </a:r>
            <a:endParaRPr lang="zh-TW" altLang="en-US"/>
          </a:p>
          <a:p>
            <a:pPr lvl="1"/>
            <a:r>
              <a:rPr lang="zh-TW" altLang="en-US">
                <a:hlinkClick r:id="rId7" action="ppaction://hlinksldjump"/>
              </a:rPr>
              <a:t>簡易程式架構經驗</a:t>
            </a:r>
            <a:endParaRPr lang="zh-TW" altLang="en-US"/>
          </a:p>
        </p:txBody>
      </p:sp>
      <p:sp>
        <p:nvSpPr>
          <p:cNvPr id="131076" name="AutoShape 4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11125" y="5273675"/>
            <a:ext cx="685800" cy="65563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TW" altLang="en-US" b="1">
                <a:ea typeface="標楷體" pitchFamily="65" charset="-120"/>
              </a:rPr>
              <a:t>繼續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CF0427-BB1D-4180-97AF-6CAEEFD7557A}" type="slidenum">
              <a:rPr lang="zh-TW" altLang="en-US"/>
              <a:pPr>
                <a:defRPr/>
              </a:pPr>
              <a:t>34</a:t>
            </a:fld>
            <a:endParaRPr lang="zh-TW" altLang="en-US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程式區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/>
              <a:t>組合與言一行一指令，且相鄰指令會組譯在相鄰之記憶體</a:t>
            </a:r>
            <a:r>
              <a:rPr lang="en-US" altLang="zh-TW"/>
              <a:t>(</a:t>
            </a:r>
            <a:r>
              <a:rPr lang="zh-TW" altLang="en-US"/>
              <a:t>指令或變數皆是如此</a:t>
            </a:r>
            <a:r>
              <a:rPr lang="en-US" altLang="zh-TW"/>
              <a:t>) </a:t>
            </a:r>
            <a:r>
              <a:rPr lang="zh-TW" altLang="en-US"/>
              <a:t>。</a:t>
            </a:r>
          </a:p>
          <a:p>
            <a:pPr>
              <a:lnSpc>
                <a:spcPct val="90000"/>
              </a:lnSpc>
            </a:pPr>
            <a:r>
              <a:rPr lang="zh-TW" altLang="en-US"/>
              <a:t>因此指令最好有一專屬之區塊。編輯可執行之指令。</a:t>
            </a:r>
          </a:p>
          <a:p>
            <a:pPr>
              <a:lnSpc>
                <a:spcPct val="90000"/>
              </a:lnSpc>
            </a:pPr>
            <a:r>
              <a:rPr lang="en-US" altLang="zh-TW"/>
              <a:t>MASM</a:t>
            </a:r>
            <a:r>
              <a:rPr lang="zh-TW" altLang="en-US"/>
              <a:t>範例：</a:t>
            </a:r>
          </a:p>
          <a:p>
            <a:pPr lvl="1">
              <a:lnSpc>
                <a:spcPct val="90000"/>
              </a:lnSpc>
            </a:pPr>
            <a:r>
              <a:rPr lang="en-US" altLang="zh-TW" b="1">
                <a:hlinkClick r:id="rId2" action="ppaction://hlinksldjump"/>
              </a:rPr>
              <a:t>.CODE</a:t>
            </a:r>
            <a:r>
              <a:rPr lang="zh-TW" altLang="en-US"/>
              <a:t>、</a:t>
            </a:r>
            <a:r>
              <a:rPr lang="en-US" altLang="zh-TW" b="1">
                <a:hlinkClick r:id="rId3" action="ppaction://hlinksldjump"/>
              </a:rPr>
              <a:t>SEGMENT</a:t>
            </a:r>
            <a:r>
              <a:rPr lang="zh-TW" altLang="en-US"/>
              <a:t>。</a:t>
            </a:r>
            <a:endParaRPr lang="en-US" altLang="zh-TW"/>
          </a:p>
        </p:txBody>
      </p:sp>
      <p:sp>
        <p:nvSpPr>
          <p:cNvPr id="161796" name="AutoShape 4" descr="指令行格式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84150" y="5348288"/>
            <a:ext cx="576263" cy="576262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3B4071-DE00-4125-A50C-396F29332188}" type="slidenum">
              <a:rPr lang="zh-TW" altLang="en-US"/>
              <a:pPr>
                <a:defRPr/>
              </a:pPr>
              <a:t>35</a:t>
            </a:fld>
            <a:endParaRPr lang="zh-TW" altLang="en-US"/>
          </a:p>
        </p:txBody>
      </p:sp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資料區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/>
              <a:t>組合語言之資料最好依使用特性設定不同之資料區。編輯相關之資料變數定義。</a:t>
            </a:r>
          </a:p>
          <a:p>
            <a:pPr lvl="1"/>
            <a:r>
              <a:rPr lang="zh-TW" altLang="en-US"/>
              <a:t>如：堆疊</a:t>
            </a:r>
            <a:r>
              <a:rPr lang="en-US" altLang="zh-TW"/>
              <a:t>(STACK) </a:t>
            </a:r>
            <a:r>
              <a:rPr lang="zh-TW" altLang="en-US"/>
              <a:t>、一般資料。</a:t>
            </a:r>
            <a:endParaRPr lang="en-US" altLang="zh-TW"/>
          </a:p>
          <a:p>
            <a:r>
              <a:rPr lang="en-US" altLang="zh-TW"/>
              <a:t>MASM</a:t>
            </a:r>
            <a:r>
              <a:rPr lang="zh-TW" altLang="en-US"/>
              <a:t>範例：</a:t>
            </a:r>
          </a:p>
          <a:p>
            <a:pPr lvl="1"/>
            <a:r>
              <a:rPr lang="en-US" altLang="zh-TW" sz="3200" b="1">
                <a:hlinkClick r:id="rId2" action="ppaction://hlinksldjump"/>
              </a:rPr>
              <a:t>.DATA</a:t>
            </a:r>
            <a:r>
              <a:rPr lang="en-US" altLang="en-US" sz="3200" b="1"/>
              <a:t>、</a:t>
            </a:r>
            <a:r>
              <a:rPr lang="en-US" altLang="zh-TW" sz="3200" b="1"/>
              <a:t>.</a:t>
            </a:r>
            <a:r>
              <a:rPr lang="en-US" altLang="zh-TW" sz="3200" b="1">
                <a:hlinkClick r:id="rId3" action="ppaction://hlinksldjump"/>
              </a:rPr>
              <a:t>STACK</a:t>
            </a:r>
            <a:r>
              <a:rPr lang="zh-TW" altLang="en-US" sz="3200"/>
              <a:t>、</a:t>
            </a:r>
            <a:r>
              <a:rPr lang="en-US" altLang="zh-TW" sz="3200" b="1">
                <a:hlinkClick r:id="rId4" action="ppaction://hlinksldjump"/>
              </a:rPr>
              <a:t>SEGMENT</a:t>
            </a:r>
            <a:r>
              <a:rPr lang="zh-TW" altLang="en-US" sz="3200"/>
              <a:t>。</a:t>
            </a:r>
          </a:p>
        </p:txBody>
      </p:sp>
      <p:sp>
        <p:nvSpPr>
          <p:cNvPr id="162820" name="AutoShape 4" descr="指令行格式">
            <a:hlinkClick r:id="rId5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84150" y="5348288"/>
            <a:ext cx="576263" cy="576262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3A2B78-147B-4121-AF01-52E73B6609CC}" type="slidenum">
              <a:rPr lang="zh-TW" altLang="en-US"/>
              <a:pPr>
                <a:defRPr/>
              </a:pPr>
              <a:t>36</a:t>
            </a:fld>
            <a:endParaRPr lang="zh-TW" altLang="en-US"/>
          </a:p>
        </p:txBody>
      </p:sp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程式架構</a:t>
            </a:r>
          </a:p>
        </p:txBody>
      </p:sp>
      <p:sp>
        <p:nvSpPr>
          <p:cNvPr id="16384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/>
              <a:t>需包含</a:t>
            </a:r>
          </a:p>
          <a:p>
            <a:pPr lvl="1">
              <a:lnSpc>
                <a:spcPct val="90000"/>
              </a:lnSpc>
            </a:pPr>
            <a:r>
              <a:rPr lang="zh-TW" altLang="en-US"/>
              <a:t>程式說明、</a:t>
            </a:r>
          </a:p>
          <a:p>
            <a:pPr lvl="1">
              <a:lnSpc>
                <a:spcPct val="90000"/>
              </a:lnSpc>
            </a:pPr>
            <a:r>
              <a:rPr lang="zh-TW" altLang="en-US"/>
              <a:t>常數定義、</a:t>
            </a:r>
          </a:p>
          <a:p>
            <a:pPr lvl="1">
              <a:lnSpc>
                <a:spcPct val="90000"/>
              </a:lnSpc>
            </a:pPr>
            <a:r>
              <a:rPr lang="zh-TW" altLang="en-US"/>
              <a:t>變數定義</a:t>
            </a:r>
            <a:r>
              <a:rPr lang="en-US" altLang="zh-TW"/>
              <a:t>(</a:t>
            </a:r>
            <a:r>
              <a:rPr lang="zh-TW" altLang="en-US"/>
              <a:t>資料區</a:t>
            </a:r>
            <a:r>
              <a:rPr lang="en-US" altLang="zh-TW"/>
              <a:t>) </a:t>
            </a:r>
            <a:r>
              <a:rPr lang="zh-TW" altLang="en-US"/>
              <a:t>、</a:t>
            </a:r>
          </a:p>
          <a:p>
            <a:pPr lvl="1">
              <a:lnSpc>
                <a:spcPct val="90000"/>
              </a:lnSpc>
            </a:pPr>
            <a:r>
              <a:rPr lang="zh-TW" altLang="en-US"/>
              <a:t>堆疊定義</a:t>
            </a:r>
            <a:r>
              <a:rPr lang="en-US" altLang="zh-TW"/>
              <a:t>(</a:t>
            </a:r>
            <a:r>
              <a:rPr lang="zh-TW" altLang="en-US"/>
              <a:t>資料區</a:t>
            </a:r>
            <a:r>
              <a:rPr lang="en-US" altLang="zh-TW"/>
              <a:t>) </a:t>
            </a:r>
            <a:r>
              <a:rPr lang="zh-TW" altLang="en-US"/>
              <a:t>、</a:t>
            </a:r>
          </a:p>
          <a:p>
            <a:pPr lvl="1">
              <a:lnSpc>
                <a:spcPct val="90000"/>
              </a:lnSpc>
            </a:pPr>
            <a:r>
              <a:rPr lang="zh-TW" altLang="en-US"/>
              <a:t>程式指令與副程式</a:t>
            </a:r>
            <a:r>
              <a:rPr lang="en-US" altLang="zh-TW"/>
              <a:t>(</a:t>
            </a:r>
            <a:r>
              <a:rPr lang="zh-TW" altLang="en-US"/>
              <a:t>程式區</a:t>
            </a:r>
            <a:r>
              <a:rPr lang="en-US" altLang="zh-TW"/>
              <a:t>)</a:t>
            </a:r>
            <a:r>
              <a:rPr lang="zh-TW" altLang="en-US"/>
              <a:t>及</a:t>
            </a:r>
          </a:p>
          <a:p>
            <a:pPr lvl="1">
              <a:lnSpc>
                <a:spcPct val="90000"/>
              </a:lnSpc>
            </a:pPr>
            <a:r>
              <a:rPr lang="zh-TW" altLang="en-US"/>
              <a:t>其他相關定義。</a:t>
            </a:r>
          </a:p>
        </p:txBody>
      </p:sp>
      <p:sp>
        <p:nvSpPr>
          <p:cNvPr id="163844" name="AutoShape 4" descr="指令行格式">
            <a:hlinkClick r:id="rId2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84150" y="5348288"/>
            <a:ext cx="576263" cy="576262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F20D48-C9C5-4F34-8483-4DE3FBAD08E9}" type="slidenum">
              <a:rPr lang="zh-TW" altLang="en-US"/>
              <a:pPr>
                <a:defRPr/>
              </a:pPr>
              <a:t>37</a:t>
            </a:fld>
            <a:endParaRPr lang="zh-TW" altLang="en-US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基本架構</a:t>
            </a:r>
          </a:p>
        </p:txBody>
      </p:sp>
      <p:sp>
        <p:nvSpPr>
          <p:cNvPr id="164873" name="Rectangle 9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3200"/>
              <a:t>至少需有下列定義程式才能執行：</a:t>
            </a:r>
          </a:p>
          <a:p>
            <a:pPr lvl="1">
              <a:lnSpc>
                <a:spcPct val="90000"/>
              </a:lnSpc>
            </a:pPr>
            <a:r>
              <a:rPr lang="zh-TW" altLang="en-US" sz="2800"/>
              <a:t>變數</a:t>
            </a:r>
            <a:r>
              <a:rPr lang="en-US" altLang="zh-TW" sz="2800"/>
              <a:t>(</a:t>
            </a:r>
            <a:r>
              <a:rPr lang="zh-TW" altLang="en-US" sz="2800"/>
              <a:t>資料區</a:t>
            </a:r>
            <a:r>
              <a:rPr lang="en-US" altLang="zh-TW" sz="2800"/>
              <a:t>) </a:t>
            </a:r>
            <a:r>
              <a:rPr lang="zh-TW" altLang="en-US" sz="2800"/>
              <a:t>。</a:t>
            </a:r>
          </a:p>
          <a:p>
            <a:pPr lvl="1">
              <a:lnSpc>
                <a:spcPct val="90000"/>
              </a:lnSpc>
            </a:pPr>
            <a:r>
              <a:rPr lang="zh-TW" altLang="en-US" sz="2800"/>
              <a:t>堆疊</a:t>
            </a:r>
            <a:r>
              <a:rPr lang="en-US" altLang="zh-TW" sz="2800"/>
              <a:t>(</a:t>
            </a:r>
            <a:r>
              <a:rPr lang="zh-TW" altLang="en-US" sz="2800"/>
              <a:t>資料區</a:t>
            </a:r>
            <a:r>
              <a:rPr lang="en-US" altLang="zh-TW" sz="2800"/>
              <a:t>) </a:t>
            </a:r>
            <a:r>
              <a:rPr lang="zh-TW" altLang="en-US" sz="2800"/>
              <a:t>。</a:t>
            </a:r>
          </a:p>
          <a:p>
            <a:pPr lvl="1">
              <a:lnSpc>
                <a:spcPct val="90000"/>
              </a:lnSpc>
            </a:pPr>
            <a:r>
              <a:rPr lang="zh-TW" altLang="en-US" sz="2800"/>
              <a:t>程式指令與副程式</a:t>
            </a:r>
            <a:r>
              <a:rPr lang="en-US" altLang="zh-TW" sz="2800"/>
              <a:t>(</a:t>
            </a:r>
            <a:r>
              <a:rPr lang="zh-TW" altLang="en-US" sz="2800"/>
              <a:t>程式區</a:t>
            </a:r>
            <a:r>
              <a:rPr lang="en-US" altLang="zh-TW" sz="2800"/>
              <a:t>)</a:t>
            </a:r>
          </a:p>
          <a:p>
            <a:pPr>
              <a:lnSpc>
                <a:spcPct val="90000"/>
              </a:lnSpc>
            </a:pPr>
            <a:r>
              <a:rPr lang="zh-TW" altLang="en-US" sz="3200"/>
              <a:t>右圖為</a:t>
            </a:r>
            <a:r>
              <a:rPr lang="en-US" altLang="zh-TW" sz="3200"/>
              <a:t>MASM</a:t>
            </a:r>
            <a:r>
              <a:rPr lang="zh-TW" altLang="en-US" sz="3200"/>
              <a:t>範例。</a:t>
            </a:r>
          </a:p>
        </p:txBody>
      </p:sp>
      <p:sp>
        <p:nvSpPr>
          <p:cNvPr id="164868" name="AutoShape 4" descr="指令行格式">
            <a:hlinkClick r:id="rId2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84150" y="5348288"/>
            <a:ext cx="576263" cy="576262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875" name="Text Box 11"/>
          <p:cNvSpPr txBox="1">
            <a:spLocks noChangeArrowheads="1"/>
          </p:cNvSpPr>
          <p:nvPr/>
        </p:nvSpPr>
        <p:spPr bwMode="auto">
          <a:xfrm>
            <a:off x="4976813" y="1498600"/>
            <a:ext cx="3794125" cy="42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/>
              <a:t>.STACK</a:t>
            </a:r>
          </a:p>
          <a:p>
            <a:pPr algn="l">
              <a:spcBef>
                <a:spcPct val="50000"/>
              </a:spcBef>
            </a:pPr>
            <a:r>
              <a:rPr lang="en-US" altLang="zh-TW"/>
              <a:t>	DB 	100 DUP(?)</a:t>
            </a:r>
          </a:p>
          <a:p>
            <a:pPr algn="l">
              <a:spcBef>
                <a:spcPct val="50000"/>
              </a:spcBef>
            </a:pPr>
            <a:r>
              <a:rPr lang="en-US" altLang="zh-TW"/>
              <a:t>.DATA</a:t>
            </a:r>
          </a:p>
          <a:p>
            <a:pPr algn="l">
              <a:spcBef>
                <a:spcPct val="50000"/>
              </a:spcBef>
            </a:pPr>
            <a:r>
              <a:rPr lang="en-US" altLang="zh-TW"/>
              <a:t>A	DB	12, 44, 55</a:t>
            </a:r>
          </a:p>
          <a:p>
            <a:pPr algn="l">
              <a:spcBef>
                <a:spcPct val="50000"/>
              </a:spcBef>
            </a:pPr>
            <a:r>
              <a:rPr lang="en-US" altLang="zh-TW"/>
              <a:t>NUM	DB	3</a:t>
            </a:r>
          </a:p>
          <a:p>
            <a:pPr algn="l">
              <a:spcBef>
                <a:spcPct val="50000"/>
              </a:spcBef>
            </a:pPr>
            <a:r>
              <a:rPr lang="en-US" altLang="zh-TW"/>
              <a:t>.CDOE</a:t>
            </a:r>
          </a:p>
          <a:p>
            <a:pPr algn="l">
              <a:spcBef>
                <a:spcPct val="50000"/>
              </a:spcBef>
            </a:pPr>
            <a:r>
              <a:rPr lang="en-US" altLang="zh-TW"/>
              <a:t>	MOV	AX, @DATA</a:t>
            </a:r>
          </a:p>
          <a:p>
            <a:pPr algn="l">
              <a:spcBef>
                <a:spcPct val="50000"/>
              </a:spcBef>
            </a:pPr>
            <a:r>
              <a:rPr lang="en-US" altLang="zh-TW"/>
              <a:t>	…..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4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13735-F426-4AAE-97D6-AC83858E548C}" type="slidenum">
              <a:rPr lang="zh-TW" altLang="en-US"/>
              <a:pPr>
                <a:defRPr/>
              </a:pPr>
              <a:t>38</a:t>
            </a:fld>
            <a:endParaRPr lang="zh-TW" altLang="en-US"/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1031875" y="4003675"/>
            <a:ext cx="5800725" cy="97313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混合程式碼與資料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TW" altLang="en-US" sz="3600">
                <a:latin typeface="標楷體" pitchFamily="65" charset="-120"/>
              </a:rPr>
              <a:t>一些組譯器</a:t>
            </a:r>
            <a:r>
              <a:rPr lang="zh-TW" altLang="en-US" sz="3600"/>
              <a:t>，</a:t>
            </a:r>
            <a:r>
              <a:rPr lang="zh-TW" altLang="en-US" sz="3600">
                <a:latin typeface="標楷體" pitchFamily="65" charset="-120"/>
              </a:rPr>
              <a:t>可讓你在程式中程式碼與資料自由來回切換，程式宣告變數時很方便。如</a:t>
            </a:r>
            <a:r>
              <a:rPr lang="zh-TW" altLang="en-US" sz="3600"/>
              <a:t>：</a:t>
            </a:r>
            <a:endParaRPr lang="en-US" altLang="zh-TW" sz="3600">
              <a:latin typeface="標楷體" pitchFamily="65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zh-TW" altLang="en-US" sz="3200">
                <a:latin typeface="標楷體" pitchFamily="65" charset="-120"/>
              </a:rPr>
              <a:t>.</a:t>
            </a:r>
            <a:r>
              <a:rPr lang="en-US" altLang="zh-TW" sz="3200">
                <a:latin typeface="標楷體" pitchFamily="65" charset="-120"/>
              </a:rPr>
              <a:t>code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TW" sz="3200">
                <a:latin typeface="標楷體" pitchFamily="65" charset="-120"/>
              </a:rPr>
              <a:t>			mov	 eax,ebx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zh-TW" altLang="en-US" sz="3200">
                <a:latin typeface="標楷體" pitchFamily="65" charset="-120"/>
              </a:rPr>
              <a:t>.</a:t>
            </a:r>
            <a:r>
              <a:rPr lang="en-US" altLang="zh-TW" sz="3200">
                <a:latin typeface="標楷體" pitchFamily="65" charset="-120"/>
              </a:rPr>
              <a:t>data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TW" sz="3200">
                <a:latin typeface="標楷體" pitchFamily="65" charset="-120"/>
              </a:rPr>
              <a:t>temp		DWORD 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TW" sz="3200">
                <a:latin typeface="標楷體" pitchFamily="65" charset="-120"/>
              </a:rPr>
              <a:t>.code 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TW" sz="3200">
                <a:latin typeface="標楷體" pitchFamily="65" charset="-120"/>
              </a:rPr>
              <a:t>			mov	temp, eax</a:t>
            </a:r>
          </a:p>
        </p:txBody>
      </p:sp>
      <p:sp>
        <p:nvSpPr>
          <p:cNvPr id="101381" name="AutoShape 5"/>
          <p:cNvSpPr>
            <a:spLocks noChangeArrowheads="1"/>
          </p:cNvSpPr>
          <p:nvPr/>
        </p:nvSpPr>
        <p:spPr bwMode="auto">
          <a:xfrm>
            <a:off x="5886450" y="3276600"/>
            <a:ext cx="3028950" cy="2147888"/>
          </a:xfrm>
          <a:prstGeom prst="cloudCallout">
            <a:avLst>
              <a:gd name="adj1" fmla="val -90829"/>
              <a:gd name="adj2" fmla="val 11421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沒有錯, 但</a:t>
            </a:r>
          </a:p>
          <a:p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不建議使用</a:t>
            </a:r>
          </a:p>
        </p:txBody>
      </p:sp>
      <p:sp>
        <p:nvSpPr>
          <p:cNvPr id="101382" name="AutoShape 6" descr="指令行格式">
            <a:hlinkClick r:id="rId2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84150" y="5348288"/>
            <a:ext cx="576263" cy="576262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0" grpId="0" animBg="1"/>
      <p:bldP spid="10138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F17F88-7F24-4F8A-9EE5-E260C8F2A6FA}" type="slidenum">
              <a:rPr lang="zh-TW" altLang="en-US"/>
              <a:pPr>
                <a:defRPr/>
              </a:pPr>
              <a:t>39</a:t>
            </a:fld>
            <a:endParaRPr lang="zh-TW" altLang="en-US"/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/>
              </a:rPr>
              <a:t> </a:t>
            </a:r>
            <a:r>
              <a:rPr lang="zh-TW" altLang="en-US">
                <a:latin typeface="新細明體" pitchFamily="18" charset="-120"/>
              </a:rPr>
              <a:t>簡易之程式經驗</a:t>
            </a:r>
            <a:endParaRPr lang="zh-TW" altLang="en-US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4400">
                <a:hlinkClick r:id="rId2" action="ppaction://hlinksldjump"/>
              </a:rPr>
              <a:t>使用常數符號</a:t>
            </a:r>
            <a:endParaRPr lang="zh-TW" altLang="en-US" sz="4400"/>
          </a:p>
          <a:p>
            <a:pPr>
              <a:lnSpc>
                <a:spcPct val="90000"/>
              </a:lnSpc>
            </a:pPr>
            <a:r>
              <a:rPr lang="en-US" altLang="zh-TW" sz="4400"/>
              <a:t>MASM</a:t>
            </a:r>
            <a:r>
              <a:rPr lang="zh-TW" altLang="en-US" sz="4400"/>
              <a:t>之組譯</a:t>
            </a:r>
            <a:r>
              <a:rPr lang="zh-TW" altLang="en-US"/>
              <a:t>，</a:t>
            </a:r>
          </a:p>
          <a:p>
            <a:pPr lvl="1">
              <a:lnSpc>
                <a:spcPct val="90000"/>
              </a:lnSpc>
            </a:pPr>
            <a:r>
              <a:rPr lang="en-US" altLang="zh-TW" sz="4000">
                <a:hlinkClick r:id="rId3" action="ppaction://hlinksldjump"/>
              </a:rPr>
              <a:t>16bit</a:t>
            </a:r>
            <a:endParaRPr lang="en-US" altLang="zh-TW" sz="4000"/>
          </a:p>
          <a:p>
            <a:pPr lvl="1">
              <a:lnSpc>
                <a:spcPct val="90000"/>
              </a:lnSpc>
            </a:pPr>
            <a:r>
              <a:rPr lang="en-US" altLang="zh-TW" sz="4000">
                <a:hlinkClick r:id="rId4" action="ppaction://hlinksldjump"/>
              </a:rPr>
              <a:t>32bit</a:t>
            </a:r>
            <a:endParaRPr lang="en-US" altLang="zh-TW" sz="4000"/>
          </a:p>
          <a:p>
            <a:pPr lvl="1">
              <a:lnSpc>
                <a:spcPct val="90000"/>
              </a:lnSpc>
            </a:pPr>
            <a:r>
              <a:rPr lang="en-US" altLang="zh-TW" sz="4000">
                <a:hlinkClick r:id="rId5" action="ppaction://hlinksldjump"/>
              </a:rPr>
              <a:t>16bit</a:t>
            </a:r>
            <a:r>
              <a:rPr lang="en-US" altLang="zh-TW" sz="4000">
                <a:sym typeface="Wingdings" pitchFamily="2" charset="2"/>
                <a:hlinkClick r:id="rId5" action="ppaction://hlinksldjump"/>
              </a:rPr>
              <a:t>32bit</a:t>
            </a:r>
            <a:endParaRPr lang="en-US" altLang="zh-TW" sz="4000"/>
          </a:p>
          <a:p>
            <a:pPr lvl="1">
              <a:lnSpc>
                <a:spcPct val="90000"/>
              </a:lnSpc>
            </a:pPr>
            <a:endParaRPr lang="en-US" altLang="zh-TW" sz="4000"/>
          </a:p>
        </p:txBody>
      </p:sp>
      <p:sp>
        <p:nvSpPr>
          <p:cNvPr id="104454" name="AutoShape 6" descr="指令行格式">
            <a:hlinkClick r:id="rId6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84150" y="5348288"/>
            <a:ext cx="576263" cy="576262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15AD5B-EB9F-4C37-AC08-C5CE39382034}" type="slidenum">
              <a:rPr lang="zh-TW" altLang="en-US"/>
              <a:pPr>
                <a:defRPr/>
              </a:pPr>
              <a:t>40</a:t>
            </a:fld>
            <a:endParaRPr lang="zh-TW" altLang="en-US"/>
          </a:p>
        </p:txBody>
      </p:sp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使用常數符號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TW" altLang="en-US" sz="4400">
                <a:latin typeface="標楷體" pitchFamily="65" charset="-120"/>
              </a:rPr>
              <a:t>為何使用符號？經驗告訴我們，使用符號會讓程式容易閱讀及維護。</a:t>
            </a:r>
          </a:p>
          <a:p>
            <a:pPr lvl="1">
              <a:spcBef>
                <a:spcPct val="0"/>
              </a:spcBef>
            </a:pPr>
            <a:r>
              <a:rPr lang="zh-TW" altLang="en-US" sz="4000">
                <a:latin typeface="標楷體" pitchFamily="65" charset="-120"/>
                <a:hlinkClick r:id="rId2" action="ppaction://hlinksldjump"/>
              </a:rPr>
              <a:t>容易閱讀</a:t>
            </a:r>
            <a:endParaRPr lang="zh-TW" altLang="en-US" sz="4000">
              <a:latin typeface="標楷體" pitchFamily="65" charset="-120"/>
            </a:endParaRPr>
          </a:p>
          <a:p>
            <a:pPr lvl="1">
              <a:spcBef>
                <a:spcPct val="0"/>
              </a:spcBef>
            </a:pPr>
            <a:r>
              <a:rPr lang="zh-TW" altLang="en-US" sz="4000">
                <a:latin typeface="標楷體" pitchFamily="65" charset="-120"/>
                <a:hlinkClick r:id="rId3" action="ppaction://hlinksldjump"/>
              </a:rPr>
              <a:t>重新定義</a:t>
            </a:r>
            <a:endParaRPr lang="en-US" altLang="zh-TW" sz="4000">
              <a:latin typeface="標楷體" pitchFamily="65" charset="-120"/>
            </a:endParaRPr>
          </a:p>
        </p:txBody>
      </p:sp>
      <p:sp>
        <p:nvSpPr>
          <p:cNvPr id="148485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5250" y="5440363"/>
            <a:ext cx="647700" cy="6477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66D15F-3DFB-4F5C-BAC6-390405239609}" type="slidenum">
              <a:rPr lang="zh-TW" altLang="en-US"/>
              <a:pPr>
                <a:defRPr/>
              </a:pPr>
              <a:t>41</a:t>
            </a:fld>
            <a:endParaRPr lang="zh-TW" altLang="en-US"/>
          </a:p>
        </p:txBody>
      </p:sp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 sz="4800">
                <a:latin typeface="標楷體" pitchFamily="65" charset="-120"/>
              </a:rPr>
              <a:t>容易閱讀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zh-TW" altLang="en-US" sz="4400">
                <a:latin typeface="新細明體"/>
              </a:rPr>
              <a:t> </a:t>
            </a:r>
            <a:r>
              <a:rPr lang="zh-TW" altLang="en-US" sz="4400">
                <a:latin typeface="標楷體" pitchFamily="65" charset="-120"/>
              </a:rPr>
              <a:t>鍵盤定義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TW">
                <a:latin typeface="新細明體" pitchFamily="18" charset="-120"/>
              </a:rPr>
              <a:t>Esc_key	=27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TW">
                <a:latin typeface="新細明體" pitchFamily="18" charset="-120"/>
              </a:rPr>
              <a:t>LF		=0Ah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TW">
                <a:latin typeface="新細明體" pitchFamily="18" charset="-120"/>
              </a:rPr>
              <a:t>CR		=0dh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zh-TW" altLang="en-US">
                <a:latin typeface="新細明體" pitchFamily="18" charset="-120"/>
              </a:rPr>
              <a:t>可以將不易記憶之各種數字定義為所代表之文字意義</a:t>
            </a:r>
            <a:r>
              <a:rPr lang="zh-TW" altLang="en-US"/>
              <a:t>，如上列定義，就是將鍵盤按鍵值定義為一般使用之文字。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933895-9532-4BF6-8995-8492B4609653}" type="slidenum">
              <a:rPr lang="zh-TW" altLang="en-US"/>
              <a:pPr>
                <a:defRPr/>
              </a:pPr>
              <a:t>42</a:t>
            </a:fld>
            <a:endParaRPr lang="zh-TW" altLang="en-US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 sz="4800">
                <a:latin typeface="標楷體" pitchFamily="65" charset="-120"/>
              </a:rPr>
              <a:t>重新定義常數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zh-TW"/>
              <a:t>count=6000</a:t>
            </a:r>
            <a:endParaRPr lang="en-US" altLang="zh-TW" sz="4400">
              <a:latin typeface="標楷體" pitchFamily="65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/>
              <a:t>array	db	count  DUP(0)</a:t>
            </a:r>
            <a:endParaRPr lang="zh-TW" altLang="en-US" sz="4400">
              <a:latin typeface="標楷體" pitchFamily="65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/>
              <a:t>count=5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/>
              <a:t>			mov	 al, count</a:t>
            </a:r>
            <a:endParaRPr lang="zh-TW" altLang="en-US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/>
              <a:t>count=10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/>
              <a:t>			mov	 al, count</a:t>
            </a:r>
            <a:endParaRPr lang="zh-TW" altLang="en-US"/>
          </a:p>
        </p:txBody>
      </p:sp>
      <p:sp>
        <p:nvSpPr>
          <p:cNvPr id="172036" name="Rectangle 4"/>
          <p:cNvSpPr>
            <a:spLocks noChangeArrowheads="1"/>
          </p:cNvSpPr>
          <p:nvPr/>
        </p:nvSpPr>
        <p:spPr bwMode="auto">
          <a:xfrm>
            <a:off x="6316663" y="4051300"/>
            <a:ext cx="1754187" cy="81121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/>
            <a:r>
              <a:rPr lang="en-US" altLang="zh-TW"/>
              <a:t>mov  al, 5</a:t>
            </a:r>
          </a:p>
          <a:p>
            <a:pPr algn="r"/>
            <a:r>
              <a:rPr lang="en-US" altLang="zh-TW"/>
              <a:t>mov al,10</a:t>
            </a:r>
          </a:p>
        </p:txBody>
      </p:sp>
      <p:sp>
        <p:nvSpPr>
          <p:cNvPr id="172037" name="AutoShape 5"/>
          <p:cNvSpPr>
            <a:spLocks noChangeArrowheads="1"/>
          </p:cNvSpPr>
          <p:nvPr/>
        </p:nvSpPr>
        <p:spPr bwMode="auto">
          <a:xfrm>
            <a:off x="4516438" y="4137025"/>
            <a:ext cx="973137" cy="427038"/>
          </a:xfrm>
          <a:prstGeom prst="rightArrow">
            <a:avLst>
              <a:gd name="adj1" fmla="val 50000"/>
              <a:gd name="adj2" fmla="val 569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2038" name="Rectangle 6"/>
          <p:cNvSpPr>
            <a:spLocks noChangeArrowheads="1"/>
          </p:cNvSpPr>
          <p:nvPr/>
        </p:nvSpPr>
        <p:spPr bwMode="auto">
          <a:xfrm>
            <a:off x="6005513" y="2794000"/>
            <a:ext cx="2586037" cy="81121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en-US" altLang="zh-TW"/>
              <a:t>Count	0,0,0….</a:t>
            </a:r>
          </a:p>
          <a:p>
            <a:pPr algn="l"/>
            <a:r>
              <a:rPr lang="en-US" altLang="zh-TW"/>
              <a:t>	</a:t>
            </a:r>
            <a:r>
              <a:rPr lang="zh-TW" altLang="en-US"/>
              <a:t>共</a:t>
            </a:r>
            <a:r>
              <a:rPr lang="en-US" altLang="zh-TW"/>
              <a:t>6000</a:t>
            </a:r>
            <a:r>
              <a:rPr lang="zh-TW" altLang="en-US"/>
              <a:t>個</a:t>
            </a:r>
            <a:r>
              <a:rPr lang="en-US" altLang="zh-TW"/>
              <a:t>0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C37FA0-96E1-4B69-8B14-89517BD90472}" type="slidenum">
              <a:rPr lang="zh-TW" altLang="en-US"/>
              <a:pPr>
                <a:defRPr/>
              </a:pPr>
              <a:t>43</a:t>
            </a:fld>
            <a:endParaRPr lang="zh-TW" altLang="en-US"/>
          </a:p>
        </p:txBody>
      </p:sp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/>
              </a:rPr>
              <a:t> </a:t>
            </a:r>
            <a:r>
              <a:rPr lang="en-US" altLang="zh-TW">
                <a:latin typeface="新細明體" pitchFamily="18" charset="-120"/>
                <a:sym typeface="Wingdings" pitchFamily="2" charset="2"/>
              </a:rPr>
              <a:t>16bit</a:t>
            </a:r>
            <a:endParaRPr lang="en-US" altLang="zh-TW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TW" altLang="en-US" sz="3600">
                <a:latin typeface="新細明體" pitchFamily="18" charset="-120"/>
              </a:rPr>
              <a:t>基本程式架構需含</a:t>
            </a:r>
            <a:r>
              <a:rPr lang="zh-TW" altLang="en-US"/>
              <a:t>：</a:t>
            </a:r>
            <a:endParaRPr lang="zh-TW" altLang="en-US" sz="3600">
              <a:latin typeface="新細明體" pitchFamily="18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3600">
                <a:latin typeface="新細明體" pitchFamily="18" charset="-120"/>
              </a:rPr>
              <a:t>INCLUDE   </a:t>
            </a:r>
            <a:r>
              <a:rPr lang="en-US" altLang="zh-TW" sz="36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Ivrin16.inc</a:t>
            </a:r>
            <a:r>
              <a:rPr lang="en-US" altLang="zh-TW" sz="3600">
                <a:latin typeface="標楷體" pitchFamily="65" charset="-120"/>
              </a:rPr>
              <a:t>。</a:t>
            </a:r>
            <a:endParaRPr lang="en-US" altLang="zh-TW" sz="3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3600"/>
              <a:t>	   	</a:t>
            </a:r>
            <a:r>
              <a:rPr lang="en-US" altLang="zh-TW" sz="3600" b="1">
                <a:effectLst>
                  <a:outerShdw blurRad="38100" dist="38100" dir="2700000" algn="tl">
                    <a:srgbClr val="000000"/>
                  </a:outerShdw>
                </a:effectLst>
              </a:rPr>
              <a:t>mov    AX, @data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3600" b="1">
                <a:effectLst>
                  <a:outerShdw blurRad="38100" dist="38100" dir="2700000" algn="tl">
                    <a:srgbClr val="000000"/>
                  </a:outerShdw>
                </a:effectLst>
              </a:rPr>
              <a:t>	   	mov    DS, AX</a:t>
            </a:r>
          </a:p>
          <a:p>
            <a:pPr>
              <a:spcBef>
                <a:spcPct val="0"/>
              </a:spcBef>
            </a:pPr>
            <a:r>
              <a:rPr lang="zh-TW" altLang="en-US" sz="3600">
                <a:latin typeface="標楷體" pitchFamily="65" charset="-120"/>
              </a:rPr>
              <a:t>組譯及連結你的程式的批次檔名為</a:t>
            </a:r>
            <a:r>
              <a:rPr lang="en-US" altLang="zh-TW" sz="3600" b="1">
                <a:effectLst>
                  <a:outerShdw blurRad="38100" dist="38100" dir="2700000" algn="tl">
                    <a:srgbClr val="000000"/>
                  </a:outerShdw>
                </a:effectLst>
                <a:latin typeface="新細明體" pitchFamily="18" charset="-120"/>
              </a:rPr>
              <a:t>make16.bat</a:t>
            </a:r>
            <a:r>
              <a:rPr lang="en-US" altLang="zh-TW" sz="3600">
                <a:latin typeface="標楷體" pitchFamily="65" charset="-120"/>
              </a:rPr>
              <a:t>。</a:t>
            </a:r>
            <a:endParaRPr lang="en-US" altLang="zh-TW" sz="3600"/>
          </a:p>
          <a:p>
            <a:pPr>
              <a:spcBef>
                <a:spcPct val="0"/>
              </a:spcBef>
            </a:pPr>
            <a:r>
              <a:rPr lang="zh-TW" altLang="en-US" sz="3600">
                <a:latin typeface="標楷體" pitchFamily="65" charset="-120"/>
              </a:rPr>
              <a:t>資料及程式碼標籤的位移值（位址）是十六位元。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9EEB59-41AC-4D32-9D71-B7A702EF7E98}" type="slidenum">
              <a:rPr lang="zh-TW" altLang="en-US"/>
              <a:pPr>
                <a:defRPr/>
              </a:pPr>
              <a:t>44</a:t>
            </a:fld>
            <a:endParaRPr lang="zh-TW" altLang="en-US"/>
          </a:p>
        </p:txBody>
      </p:sp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/>
              </a:rPr>
              <a:t> </a:t>
            </a:r>
            <a:r>
              <a:rPr lang="zh-TW" altLang="en-US">
                <a:latin typeface="新細明體" pitchFamily="18" charset="-120"/>
              </a:rPr>
              <a:t>32-</a:t>
            </a:r>
            <a:r>
              <a:rPr lang="en-US" altLang="zh-TW">
                <a:latin typeface="新細明體" pitchFamily="18" charset="-120"/>
              </a:rPr>
              <a:t>bit</a:t>
            </a:r>
            <a:endParaRPr lang="en-US" altLang="zh-TW"/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>
                <a:latin typeface="新細明體" pitchFamily="18" charset="-120"/>
              </a:rPr>
              <a:t>基本程式架構需含</a:t>
            </a:r>
            <a:r>
              <a:rPr lang="zh-TW" altLang="en-US" sz="4400"/>
              <a:t>：</a:t>
            </a:r>
          </a:p>
          <a:p>
            <a:pPr>
              <a:buFontTx/>
              <a:buNone/>
            </a:pPr>
            <a:r>
              <a:rPr lang="en-US" altLang="zh-TW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INCLUDE Ivrin32.inc</a:t>
            </a:r>
            <a:r>
              <a:rPr lang="en-US" altLang="zh-TW">
                <a:latin typeface="標楷體" pitchFamily="65" charset="-120"/>
              </a:rPr>
              <a:t>。</a:t>
            </a:r>
            <a:endParaRPr lang="en-US" altLang="zh-TW"/>
          </a:p>
          <a:p>
            <a:r>
              <a:rPr lang="zh-TW" altLang="en-US">
                <a:latin typeface="標楷體" pitchFamily="65" charset="-120"/>
              </a:rPr>
              <a:t>組譯及連結你的程式的批次檔名為</a:t>
            </a:r>
            <a:r>
              <a:rPr lang="en-US" altLang="zh-TW" b="1">
                <a:effectLst>
                  <a:outerShdw blurRad="38100" dist="38100" dir="2700000" algn="tl">
                    <a:srgbClr val="000000"/>
                  </a:outerShdw>
                </a:effectLst>
                <a:latin typeface="新細明體" pitchFamily="18" charset="-120"/>
              </a:rPr>
              <a:t>make32.bat</a:t>
            </a:r>
            <a:r>
              <a:rPr lang="en-US" altLang="zh-TW">
                <a:latin typeface="標楷體" pitchFamily="65" charset="-120"/>
              </a:rPr>
              <a:t>。</a:t>
            </a:r>
            <a:endParaRPr lang="en-US" altLang="zh-TW"/>
          </a:p>
          <a:p>
            <a:r>
              <a:rPr lang="zh-TW" altLang="en-US">
                <a:latin typeface="標楷體" pitchFamily="65" charset="-120"/>
              </a:rPr>
              <a:t>資料及程式碼標籤的位移值（位址）是三十二位元。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919AA0-E014-4F9E-90AD-379D0EF38A5C}" type="slidenum">
              <a:rPr lang="zh-TW" altLang="en-US"/>
              <a:pPr>
                <a:defRPr/>
              </a:pPr>
              <a:t>45</a:t>
            </a:fld>
            <a:endParaRPr lang="zh-TW" altLang="en-US"/>
          </a:p>
        </p:txBody>
      </p:sp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/>
              </a:rPr>
              <a:t> </a:t>
            </a:r>
            <a:r>
              <a:rPr lang="zh-TW" altLang="en-US">
                <a:latin typeface="新細明體" pitchFamily="18" charset="-120"/>
              </a:rPr>
              <a:t>32-</a:t>
            </a:r>
            <a:r>
              <a:rPr lang="en-US" altLang="zh-TW">
                <a:latin typeface="新細明體" pitchFamily="18" charset="-120"/>
              </a:rPr>
              <a:t>bit</a:t>
            </a:r>
            <a:r>
              <a:rPr lang="en-US" altLang="zh-TW">
                <a:latin typeface="新細明體" pitchFamily="18" charset="-120"/>
                <a:sym typeface="Wingdings" pitchFamily="2" charset="2"/>
              </a:rPr>
              <a:t>16bit</a:t>
            </a:r>
            <a:endParaRPr lang="en-US" altLang="zh-TW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zh-TW" altLang="en-US" sz="2800">
                <a:latin typeface="標楷體" pitchFamily="65" charset="-120"/>
              </a:rPr>
              <a:t>三十二位元程式轉換成十六位元程式，只有少數的地方需要改變：</a:t>
            </a:r>
            <a:endParaRPr lang="zh-TW" altLang="en-US" sz="2800"/>
          </a:p>
          <a:p>
            <a:pPr lvl="1">
              <a:lnSpc>
                <a:spcPct val="80000"/>
              </a:lnSpc>
            </a:pPr>
            <a:r>
              <a:rPr lang="en-US" altLang="zh-TW" sz="2400">
                <a:latin typeface="新細明體" pitchFamily="18" charset="-120"/>
              </a:rPr>
              <a:t>INCLUDE</a:t>
            </a:r>
            <a:r>
              <a:rPr lang="zh-TW" altLang="en-US" sz="2400">
                <a:latin typeface="標楷體" pitchFamily="65" charset="-120"/>
              </a:rPr>
              <a:t>指引對應不同的函數庫</a:t>
            </a:r>
            <a:r>
              <a:rPr lang="zh-TW" alt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,</a:t>
            </a:r>
            <a:r>
              <a:rPr lang="en-US" altLang="zh-TW" sz="24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Ivrin32.inc</a:t>
            </a:r>
            <a:r>
              <a:rPr lang="en-US" altLang="zh-TW" sz="24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  <a:sym typeface="Wingdings" pitchFamily="2" charset="2"/>
              </a:rPr>
              <a:t> </a:t>
            </a:r>
            <a:r>
              <a:rPr lang="en-US" altLang="zh-TW" sz="24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</a:rPr>
              <a:t>Ivrin16.inc</a:t>
            </a:r>
            <a:r>
              <a:rPr lang="en-US" altLang="zh-TW" sz="2400" b="1"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  <a:sym typeface="Wingdings" pitchFamily="2" charset="2"/>
              </a:rPr>
              <a:t> </a:t>
            </a:r>
            <a:r>
              <a:rPr lang="en-US" altLang="zh-TW" sz="2400">
                <a:latin typeface="標楷體" pitchFamily="65" charset="-120"/>
              </a:rPr>
              <a:t>。</a:t>
            </a:r>
            <a:endParaRPr lang="en-US" altLang="zh-TW" sz="2400"/>
          </a:p>
          <a:p>
            <a:pPr lvl="1">
              <a:lnSpc>
                <a:spcPct val="80000"/>
              </a:lnSpc>
            </a:pPr>
            <a:r>
              <a:rPr lang="en-US" altLang="zh-TW" sz="2400">
                <a:latin typeface="標楷體" pitchFamily="65" charset="-120"/>
              </a:rPr>
              <a:t>16bit</a:t>
            </a:r>
            <a:r>
              <a:rPr lang="zh-TW" altLang="en-US" sz="2400">
                <a:latin typeface="標楷體" pitchFamily="65" charset="-120"/>
              </a:rPr>
              <a:t>之資料區段需有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2800"/>
              <a:t>	   </a:t>
            </a: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mov    AX, @data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	   mov    DS, AX</a:t>
            </a:r>
          </a:p>
          <a:p>
            <a:pPr lvl="1">
              <a:lnSpc>
                <a:spcPct val="80000"/>
              </a:lnSpc>
            </a:pPr>
            <a:r>
              <a:rPr lang="zh-TW" altLang="en-US" sz="2400">
                <a:latin typeface="標楷體" pitchFamily="65" charset="-120"/>
              </a:rPr>
              <a:t>組譯及連結你的程式的批次檔名為</a:t>
            </a:r>
            <a:r>
              <a:rPr lang="en-US" altLang="zh-TW" sz="2400" b="1">
                <a:effectLst>
                  <a:outerShdw blurRad="38100" dist="38100" dir="2700000" algn="tl">
                    <a:srgbClr val="000000"/>
                  </a:outerShdw>
                </a:effectLst>
                <a:latin typeface="新細明體" pitchFamily="18" charset="-120"/>
              </a:rPr>
              <a:t>make32.bat</a:t>
            </a:r>
            <a:r>
              <a:rPr lang="en-US" altLang="zh-TW" sz="2400" b="1">
                <a:effectLst>
                  <a:outerShdw blurRad="38100" dist="38100" dir="2700000" algn="tl">
                    <a:srgbClr val="000000"/>
                  </a:outerShdw>
                </a:effectLst>
                <a:latin typeface="新細明體" pitchFamily="18" charset="-120"/>
                <a:sym typeface="Wingdings" pitchFamily="2" charset="2"/>
              </a:rPr>
              <a:t></a:t>
            </a:r>
            <a:r>
              <a:rPr lang="en-US" altLang="zh-TW" sz="2400" b="1">
                <a:effectLst>
                  <a:outerShdw blurRad="38100" dist="38100" dir="2700000" algn="tl">
                    <a:srgbClr val="000000"/>
                  </a:outerShdw>
                </a:effectLst>
                <a:latin typeface="新細明體" pitchFamily="18" charset="-120"/>
              </a:rPr>
              <a:t>make16.bat</a:t>
            </a:r>
            <a:r>
              <a:rPr lang="en-US" altLang="zh-TW" sz="2400">
                <a:latin typeface="標楷體" pitchFamily="65" charset="-120"/>
              </a:rPr>
              <a:t>。</a:t>
            </a:r>
            <a:endParaRPr lang="en-US" altLang="zh-TW" sz="2400"/>
          </a:p>
          <a:p>
            <a:pPr>
              <a:lnSpc>
                <a:spcPct val="80000"/>
              </a:lnSpc>
            </a:pPr>
            <a:r>
              <a:rPr lang="zh-TW" altLang="en-US" sz="2800">
                <a:latin typeface="標楷體" pitchFamily="65" charset="-120"/>
              </a:rPr>
              <a:t>資料及程式碼標籤的位移值（位址）是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sz="2800">
                <a:latin typeface="標楷體" pitchFamily="65" charset="-120"/>
              </a:rPr>
              <a:t>	是三十二位元</a:t>
            </a:r>
            <a:r>
              <a:rPr lang="en-US" altLang="zh-TW" sz="2800">
                <a:latin typeface="標楷體" pitchFamily="65" charset="-120"/>
                <a:sym typeface="Wingdings" pitchFamily="2" charset="2"/>
              </a:rPr>
              <a:t></a:t>
            </a:r>
            <a:r>
              <a:rPr lang="zh-TW" altLang="en-US" sz="2800">
                <a:latin typeface="標楷體" pitchFamily="65" charset="-120"/>
              </a:rPr>
              <a:t>十六位元。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AEE8DF-4A52-496C-BA39-C62690CD2E26}" type="slidenum">
              <a:rPr lang="zh-TW" altLang="en-US"/>
              <a:pPr>
                <a:defRPr/>
              </a:pPr>
              <a:t>46</a:t>
            </a:fld>
            <a:endParaRPr lang="zh-TW" altLang="en-US"/>
          </a:p>
        </p:txBody>
      </p:sp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指引指令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/>
              <a:t>舉幾個</a:t>
            </a:r>
            <a:r>
              <a:rPr lang="en-US" altLang="zh-TW"/>
              <a:t>MASM</a:t>
            </a:r>
            <a:r>
              <a:rPr lang="zh-TW" altLang="en-US"/>
              <a:t>常用指引為例：</a:t>
            </a:r>
          </a:p>
          <a:p>
            <a:pPr lvl="1"/>
            <a:r>
              <a:rPr lang="en-US" altLang="zh-TW">
                <a:latin typeface="標楷體" pitchFamily="65" charset="-120"/>
                <a:hlinkClick r:id="rId2" action="ppaction://hlinksldjump"/>
              </a:rPr>
              <a:t>include</a:t>
            </a:r>
            <a:endParaRPr lang="en-US" altLang="zh-TW">
              <a:latin typeface="標楷體" pitchFamily="65" charset="-120"/>
            </a:endParaRPr>
          </a:p>
          <a:p>
            <a:pPr lvl="1"/>
            <a:r>
              <a:rPr lang="zh-TW" altLang="en-US">
                <a:latin typeface="標楷體" pitchFamily="65" charset="-120"/>
                <a:hlinkClick r:id="rId3" action="ppaction://hlinksldjump"/>
              </a:rPr>
              <a:t>等號指引</a:t>
            </a:r>
            <a:r>
              <a:rPr lang="zh-TW" altLang="en-US"/>
              <a:t>： </a:t>
            </a:r>
            <a:r>
              <a:rPr lang="en-US" altLang="zh-TW">
                <a:latin typeface="標楷體" pitchFamily="65" charset="-120"/>
              </a:rPr>
              <a:t>(</a:t>
            </a:r>
            <a:r>
              <a:rPr lang="zh-TW" altLang="en-US">
                <a:latin typeface="標楷體" pitchFamily="65" charset="-120"/>
                <a:hlinkClick r:id="rId4" action="ppaction://hlinksldjump"/>
              </a:rPr>
              <a:t>範例</a:t>
            </a:r>
            <a:r>
              <a:rPr lang="en-US" altLang="zh-TW">
                <a:latin typeface="標楷體" pitchFamily="65" charset="-120"/>
              </a:rPr>
              <a:t>)</a:t>
            </a:r>
          </a:p>
          <a:p>
            <a:pPr lvl="1"/>
            <a:r>
              <a:rPr lang="en-US" altLang="zh-TW">
                <a:latin typeface="新細明體" pitchFamily="18" charset="-120"/>
                <a:hlinkClick r:id="rId5" action="ppaction://hlinksldjump"/>
              </a:rPr>
              <a:t>EQU</a:t>
            </a:r>
            <a:r>
              <a:rPr lang="zh-TW" altLang="en-US">
                <a:latin typeface="標楷體" pitchFamily="65" charset="-120"/>
                <a:hlinkClick r:id="rId5" action="ppaction://hlinksldjump"/>
              </a:rPr>
              <a:t>指引</a:t>
            </a:r>
            <a:r>
              <a:rPr lang="zh-TW" altLang="en-US"/>
              <a:t>： </a:t>
            </a:r>
            <a:r>
              <a:rPr lang="en-US" altLang="zh-TW">
                <a:latin typeface="標楷體" pitchFamily="65" charset="-120"/>
              </a:rPr>
              <a:t>(</a:t>
            </a:r>
            <a:r>
              <a:rPr lang="zh-TW" altLang="en-US">
                <a:latin typeface="標楷體" pitchFamily="65" charset="-120"/>
                <a:hlinkClick r:id="rId6" action="ppaction://hlinksldjump"/>
              </a:rPr>
              <a:t>範例</a:t>
            </a:r>
            <a:r>
              <a:rPr lang="en-US" altLang="zh-TW">
                <a:latin typeface="標楷體" pitchFamily="65" charset="-120"/>
              </a:rPr>
              <a:t>)</a:t>
            </a:r>
          </a:p>
          <a:p>
            <a:pPr lvl="1"/>
            <a:r>
              <a:rPr lang="en-US" altLang="zh-TW">
                <a:latin typeface="標楷體" pitchFamily="65" charset="-120"/>
                <a:hlinkClick r:id="rId7" action="ppaction://hlinksldjump"/>
              </a:rPr>
              <a:t>SEGMENT</a:t>
            </a:r>
            <a:r>
              <a:rPr lang="zh-TW" altLang="en-US">
                <a:hlinkClick r:id="rId7" action="ppaction://hlinksldjump"/>
              </a:rPr>
              <a:t>、</a:t>
            </a:r>
            <a:r>
              <a:rPr lang="en-US" altLang="zh-TW">
                <a:hlinkClick r:id="rId7" action="ppaction://hlinksldjump"/>
              </a:rPr>
              <a:t>ENDS</a:t>
            </a:r>
            <a:endParaRPr lang="en-US" altLang="zh-TW"/>
          </a:p>
          <a:p>
            <a:pPr lvl="1"/>
            <a:r>
              <a:rPr lang="en-US" altLang="zh-TW">
                <a:hlinkClick r:id="rId8" action="ppaction://hlinksldjump"/>
              </a:rPr>
              <a:t>.CODE</a:t>
            </a:r>
            <a:r>
              <a:rPr lang="zh-TW" altLang="en-US"/>
              <a:t>、</a:t>
            </a:r>
            <a:r>
              <a:rPr lang="en-US" altLang="zh-TW">
                <a:hlinkClick r:id="rId9" action="ppaction://hlinksldjump"/>
              </a:rPr>
              <a:t>.STACK</a:t>
            </a:r>
            <a:r>
              <a:rPr lang="zh-TW" altLang="en-US"/>
              <a:t>、</a:t>
            </a:r>
            <a:r>
              <a:rPr lang="en-US" altLang="zh-TW">
                <a:hlinkClick r:id="rId10" action="ppaction://hlinksldjump"/>
              </a:rPr>
              <a:t>.DATA</a:t>
            </a:r>
            <a:endParaRPr lang="en-US" altLang="zh-TW"/>
          </a:p>
        </p:txBody>
      </p:sp>
      <p:sp>
        <p:nvSpPr>
          <p:cNvPr id="132100" name="AutoShape 4" descr="指令行格式">
            <a:hlinkClick r:id="rId11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84150" y="5348288"/>
            <a:ext cx="576263" cy="5762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E96B23-1346-49F0-9D29-F6732A4921D2}" type="slidenum">
              <a:rPr lang="zh-TW" altLang="en-US"/>
              <a:pPr>
                <a:defRPr/>
              </a:pPr>
              <a:t>47</a:t>
            </a:fld>
            <a:endParaRPr lang="zh-TW" alt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/>
              </a:rPr>
              <a:t> </a:t>
            </a:r>
            <a:r>
              <a:rPr lang="zh-TW" altLang="en-US">
                <a:latin typeface="標楷體" pitchFamily="65" charset="-120"/>
              </a:rPr>
              <a:t>等號指引</a:t>
            </a:r>
            <a:endParaRPr lang="zh-TW" altLang="en-US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>
                <a:latin typeface="標楷體" pitchFamily="65" charset="-120"/>
              </a:rPr>
              <a:t>等號指引（</a:t>
            </a:r>
            <a:r>
              <a:rPr lang="en-US" altLang="zh-TW">
                <a:latin typeface="新細明體" pitchFamily="18" charset="-120"/>
              </a:rPr>
              <a:t>equal-sign directive</a:t>
            </a:r>
            <a:r>
              <a:rPr lang="en-US" altLang="zh-TW">
                <a:latin typeface="標楷體" pitchFamily="65" charset="-120"/>
              </a:rPr>
              <a:t>）</a:t>
            </a:r>
            <a:r>
              <a:rPr lang="zh-TW" altLang="en-US">
                <a:latin typeface="標楷體" pitchFamily="65" charset="-120"/>
              </a:rPr>
              <a:t>連結符號名稱到整數運算式</a:t>
            </a:r>
            <a:endParaRPr lang="zh-TW" altLang="en-US"/>
          </a:p>
          <a:p>
            <a:r>
              <a:rPr lang="zh-TW" altLang="en-US">
                <a:latin typeface="標楷體" pitchFamily="65" charset="-120"/>
              </a:rPr>
              <a:t>名稱</a:t>
            </a:r>
            <a:r>
              <a:rPr lang="zh-TW" altLang="en-US">
                <a:latin typeface="新細明體" pitchFamily="18" charset="-120"/>
              </a:rPr>
              <a:t>=</a:t>
            </a:r>
            <a:r>
              <a:rPr lang="zh-TW" altLang="en-US">
                <a:latin typeface="標楷體" pitchFamily="65" charset="-120"/>
              </a:rPr>
              <a:t>運算式</a:t>
            </a:r>
          </a:p>
          <a:p>
            <a:r>
              <a:rPr lang="zh-TW" altLang="en-US">
                <a:latin typeface="標楷體" pitchFamily="65" charset="-120"/>
              </a:rPr>
              <a:t>例:</a:t>
            </a:r>
          </a:p>
          <a:p>
            <a:pPr>
              <a:buFontTx/>
              <a:buNone/>
            </a:pPr>
            <a:r>
              <a:rPr lang="zh-TW" altLang="en-US"/>
              <a:t>	</a:t>
            </a:r>
            <a:r>
              <a:rPr lang="en-US" altLang="zh-TW"/>
              <a:t>count=500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2B77E8-43C0-4003-AFB9-CB21BE9F80BE}" type="slidenum">
              <a:rPr lang="zh-TW" altLang="en-US"/>
              <a:pPr>
                <a:defRPr/>
              </a:pPr>
              <a:t>48</a:t>
            </a:fld>
            <a:endParaRPr lang="zh-TW" altLang="en-US"/>
          </a:p>
        </p:txBody>
      </p:sp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/>
              </a:rPr>
              <a:t> </a:t>
            </a:r>
            <a:r>
              <a:rPr lang="zh-TW" altLang="en-US">
                <a:latin typeface="標楷體" pitchFamily="65" charset="-120"/>
              </a:rPr>
              <a:t>等號指引</a:t>
            </a:r>
            <a:r>
              <a:rPr lang="en-US" altLang="zh-TW">
                <a:latin typeface="標楷體" pitchFamily="65" charset="-120"/>
              </a:rPr>
              <a:t>(</a:t>
            </a:r>
            <a:r>
              <a:rPr lang="zh-TW" altLang="en-US">
                <a:latin typeface="標楷體" pitchFamily="65" charset="-120"/>
              </a:rPr>
              <a:t>範例</a:t>
            </a:r>
            <a:r>
              <a:rPr lang="en-US" altLang="zh-TW">
                <a:latin typeface="標楷體" pitchFamily="65" charset="-120"/>
              </a:rPr>
              <a:t>)</a:t>
            </a:r>
            <a:endParaRPr lang="en-US" altLang="zh-TW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>
                <a:latin typeface="標楷體" pitchFamily="65" charset="-120"/>
              </a:rPr>
              <a:t>例:</a:t>
            </a:r>
          </a:p>
          <a:p>
            <a:pPr>
              <a:buFontTx/>
              <a:buNone/>
            </a:pPr>
            <a:r>
              <a:rPr lang="zh-TW" altLang="en-US"/>
              <a:t>	</a:t>
            </a:r>
            <a:r>
              <a:rPr lang="en-US" altLang="zh-TW"/>
              <a:t>count=500</a:t>
            </a:r>
          </a:p>
          <a:p>
            <a:pPr>
              <a:buFontTx/>
              <a:buNone/>
            </a:pPr>
            <a:r>
              <a:rPr lang="en-US" altLang="zh-TW"/>
              <a:t>	     mov	al,count</a:t>
            </a:r>
          </a:p>
          <a:p>
            <a:pPr>
              <a:buFontTx/>
              <a:buNone/>
            </a:pPr>
            <a:r>
              <a:rPr lang="zh-TW" altLang="en-US"/>
              <a:t>組譯後產生</a:t>
            </a:r>
          </a:p>
          <a:p>
            <a:pPr>
              <a:buFontTx/>
              <a:buNone/>
            </a:pPr>
            <a:r>
              <a:rPr lang="zh-TW" altLang="en-US"/>
              <a:t>	     </a:t>
            </a:r>
            <a:r>
              <a:rPr lang="en-US" altLang="zh-TW"/>
              <a:t>mov    al, 500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E17009-7224-45D4-9C5B-5B42DDBE407A}" type="slidenum">
              <a:rPr lang="zh-TW" altLang="en-US"/>
              <a:pPr>
                <a:defRPr/>
              </a:pPr>
              <a:t>49</a:t>
            </a:fld>
            <a:endParaRPr lang="zh-TW" alt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>
                <a:latin typeface="新細明體" pitchFamily="18" charset="-120"/>
              </a:rPr>
              <a:t>EQU</a:t>
            </a:r>
            <a:r>
              <a:rPr lang="zh-TW" altLang="en-US">
                <a:latin typeface="標楷體" pitchFamily="65" charset="-120"/>
              </a:rPr>
              <a:t>指引</a:t>
            </a:r>
            <a:endParaRPr lang="zh-TW" altLang="en-US"/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zh-TW" sz="3600">
                <a:latin typeface="新細明體" pitchFamily="18" charset="-120"/>
              </a:rPr>
              <a:t>EQU</a:t>
            </a:r>
            <a:r>
              <a:rPr lang="zh-TW" altLang="en-US" sz="3600">
                <a:latin typeface="標楷體" pitchFamily="65" charset="-120"/>
              </a:rPr>
              <a:t>指引連結符號名稱、整數常數或是任意文字</a:t>
            </a:r>
            <a:endParaRPr lang="zh-TW" altLang="en-US" sz="3600"/>
          </a:p>
          <a:p>
            <a:pPr>
              <a:spcBef>
                <a:spcPct val="0"/>
              </a:spcBef>
            </a:pPr>
            <a:r>
              <a:rPr lang="zh-TW" altLang="en-US" sz="3600">
                <a:latin typeface="標楷體" pitchFamily="65" charset="-120"/>
              </a:rPr>
              <a:t>定義為某</a:t>
            </a:r>
            <a:r>
              <a:rPr lang="zh-TW" altLang="en-US" sz="3600">
                <a:solidFill>
                  <a:srgbClr val="FF0000"/>
                </a:solidFill>
                <a:latin typeface="標楷體" pitchFamily="65" charset="-120"/>
              </a:rPr>
              <a:t>運算式</a:t>
            </a:r>
            <a:r>
              <a:rPr lang="zh-TW" altLang="en-US" sz="3600">
                <a:latin typeface="標楷體" pitchFamily="65" charset="-120"/>
              </a:rPr>
              <a:t>值</a:t>
            </a:r>
          </a:p>
          <a:p>
            <a:pPr>
              <a:spcBef>
                <a:spcPct val="0"/>
              </a:spcBef>
            </a:pPr>
            <a:endParaRPr lang="zh-TW" altLang="en-US" sz="3600"/>
          </a:p>
          <a:p>
            <a:pPr>
              <a:spcBef>
                <a:spcPct val="0"/>
              </a:spcBef>
            </a:pPr>
            <a:r>
              <a:rPr lang="zh-TW" altLang="en-US" sz="3600">
                <a:latin typeface="標楷體" pitchFamily="65" charset="-120"/>
              </a:rPr>
              <a:t>定義為另一個</a:t>
            </a:r>
            <a:r>
              <a:rPr lang="zh-TW" altLang="en-US" sz="3600">
                <a:solidFill>
                  <a:srgbClr val="FF0000"/>
                </a:solidFill>
                <a:latin typeface="標楷體" pitchFamily="65" charset="-120"/>
              </a:rPr>
              <a:t>符號</a:t>
            </a:r>
          </a:p>
          <a:p>
            <a:pPr>
              <a:spcBef>
                <a:spcPct val="0"/>
              </a:spcBef>
            </a:pPr>
            <a:endParaRPr lang="zh-TW" altLang="en-US" sz="3600"/>
          </a:p>
          <a:p>
            <a:pPr>
              <a:spcBef>
                <a:spcPct val="0"/>
              </a:spcBef>
            </a:pPr>
            <a:r>
              <a:rPr lang="zh-TW" altLang="en-US" sz="3600">
                <a:latin typeface="標楷體" pitchFamily="65" charset="-120"/>
              </a:rPr>
              <a:t>定義為某</a:t>
            </a:r>
            <a:r>
              <a:rPr lang="en-US" altLang="zh-TW" sz="3600">
                <a:solidFill>
                  <a:srgbClr val="FF0000"/>
                </a:solidFill>
                <a:latin typeface="新細明體" pitchFamily="18" charset="-120"/>
              </a:rPr>
              <a:t>&lt;</a:t>
            </a:r>
            <a:r>
              <a:rPr lang="zh-TW" altLang="en-US" sz="3600">
                <a:solidFill>
                  <a:srgbClr val="FF0000"/>
                </a:solidFill>
                <a:latin typeface="標楷體" pitchFamily="65" charset="-120"/>
              </a:rPr>
              <a:t>文字</a:t>
            </a:r>
            <a:r>
              <a:rPr lang="zh-TW" altLang="en-US" sz="3600">
                <a:solidFill>
                  <a:srgbClr val="FF0000"/>
                </a:solidFill>
                <a:latin typeface="新細明體" pitchFamily="18" charset="-12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endParaRPr lang="zh-TW" altLang="en-US" sz="3600"/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1687513" y="3257550"/>
            <a:ext cx="66675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dist"/>
            <a:r>
              <a:rPr lang="zh-TW" altLang="en-US"/>
              <a:t>名稱   </a:t>
            </a:r>
            <a:r>
              <a:rPr lang="en-US" altLang="zh-TW"/>
              <a:t>EQU   </a:t>
            </a:r>
            <a:r>
              <a:rPr lang="zh-TW" altLang="en-US"/>
              <a:t>運算式</a:t>
            </a:r>
          </a:p>
        </p:txBody>
      </p:sp>
      <p:sp>
        <p:nvSpPr>
          <p:cNvPr id="152581" name="Rectangle 5"/>
          <p:cNvSpPr>
            <a:spLocks noChangeArrowheads="1"/>
          </p:cNvSpPr>
          <p:nvPr/>
        </p:nvSpPr>
        <p:spPr bwMode="auto">
          <a:xfrm>
            <a:off x="1695450" y="5416550"/>
            <a:ext cx="66675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dist"/>
            <a:r>
              <a:rPr lang="zh-TW" altLang="en-US"/>
              <a:t>名稱   </a:t>
            </a:r>
            <a:r>
              <a:rPr lang="en-US" altLang="zh-TW"/>
              <a:t>EQU   &lt;</a:t>
            </a:r>
            <a:r>
              <a:rPr lang="zh-TW" altLang="en-US"/>
              <a:t>文字…..&gt;</a:t>
            </a:r>
          </a:p>
        </p:txBody>
      </p:sp>
      <p:sp>
        <p:nvSpPr>
          <p:cNvPr id="152582" name="Rectangle 6"/>
          <p:cNvSpPr>
            <a:spLocks noChangeArrowheads="1"/>
          </p:cNvSpPr>
          <p:nvPr/>
        </p:nvSpPr>
        <p:spPr bwMode="auto">
          <a:xfrm>
            <a:off x="1714500" y="4335463"/>
            <a:ext cx="66675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dist"/>
            <a:r>
              <a:rPr lang="zh-TW" altLang="en-US"/>
              <a:t>名稱   </a:t>
            </a:r>
            <a:r>
              <a:rPr lang="en-US" altLang="zh-TW"/>
              <a:t>EQU   </a:t>
            </a:r>
            <a:r>
              <a:rPr lang="zh-TW" altLang="en-US"/>
              <a:t>符號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2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80" grpId="0" animBg="1"/>
      <p:bldP spid="152581" grpId="0" animBg="1"/>
      <p:bldP spid="15258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45CDA-2C9B-4A10-98CA-C4C68FBDD2AE}" type="slidenum">
              <a:rPr lang="zh-TW" altLang="en-US"/>
              <a:pPr>
                <a:defRPr/>
              </a:pPr>
              <a:t>50</a:t>
            </a:fld>
            <a:endParaRPr lang="zh-TW" altLang="en-US"/>
          </a:p>
        </p:txBody>
      </p:sp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標楷體"/>
              </a:rPr>
              <a:t> </a:t>
            </a:r>
            <a:r>
              <a:rPr lang="en-US" altLang="zh-TW">
                <a:latin typeface="新細明體" pitchFamily="18" charset="-120"/>
              </a:rPr>
              <a:t>EQU</a:t>
            </a:r>
            <a:r>
              <a:rPr lang="zh-TW" altLang="en-US">
                <a:latin typeface="新細明體" pitchFamily="18" charset="-120"/>
              </a:rPr>
              <a:t>範例</a:t>
            </a:r>
            <a:endParaRPr lang="en-US" altLang="zh-TW"/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zh-TW" sz="3600">
                <a:latin typeface="新細明體" pitchFamily="18" charset="-120"/>
              </a:rPr>
              <a:t>Matrix1	equ	10*10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3600">
                <a:latin typeface="新細明體" pitchFamily="18" charset="-120"/>
              </a:rPr>
              <a:t>Matrix2	equ	&lt;10*10&gt;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3600">
                <a:latin typeface="新細明體" pitchFamily="18" charset="-120"/>
              </a:rPr>
              <a:t>.data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3600">
                <a:latin typeface="新細明體" pitchFamily="18" charset="-120"/>
              </a:rPr>
              <a:t>M1	WORD	Matrix1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3600">
                <a:latin typeface="新細明體" pitchFamily="18" charset="-120"/>
              </a:rPr>
              <a:t>M2	WORD	Matrix2</a:t>
            </a:r>
          </a:p>
        </p:txBody>
      </p:sp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2181225" y="4919663"/>
            <a:ext cx="4384675" cy="107315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20000"/>
              </a:spcBef>
            </a:pPr>
            <a:r>
              <a:rPr lang="en-US" altLang="zh-TW" sz="2800" b="1">
                <a:solidFill>
                  <a:srgbClr val="0000FF"/>
                </a:solidFill>
                <a:latin typeface="新細明體" pitchFamily="18" charset="-120"/>
                <a:ea typeface="標楷體" pitchFamily="65" charset="-120"/>
              </a:rPr>
              <a:t>M1	WORD	100</a:t>
            </a:r>
          </a:p>
          <a:p>
            <a:pPr algn="l">
              <a:spcBef>
                <a:spcPct val="20000"/>
              </a:spcBef>
            </a:pPr>
            <a:r>
              <a:rPr lang="en-US" altLang="zh-TW" sz="2800" b="1">
                <a:solidFill>
                  <a:srgbClr val="0000FF"/>
                </a:solidFill>
                <a:latin typeface="新細明體" pitchFamily="18" charset="-120"/>
                <a:ea typeface="標楷體" pitchFamily="65" charset="-120"/>
              </a:rPr>
              <a:t>M2	WORD	</a:t>
            </a:r>
            <a:r>
              <a:rPr lang="en-US" altLang="zh-TW" sz="2800" b="1">
                <a:solidFill>
                  <a:srgbClr val="0000FF"/>
                </a:solidFill>
                <a:latin typeface="Times New Roman"/>
                <a:ea typeface="標楷體" pitchFamily="65" charset="-120"/>
              </a:rPr>
              <a:t>“</a:t>
            </a:r>
            <a:r>
              <a:rPr lang="en-US" altLang="zh-TW" sz="2800" b="1">
                <a:solidFill>
                  <a:srgbClr val="0000FF"/>
                </a:solidFill>
                <a:latin typeface="新細明體" pitchFamily="18" charset="-120"/>
                <a:ea typeface="標楷體" pitchFamily="65" charset="-120"/>
              </a:rPr>
              <a:t>10*10</a:t>
            </a:r>
            <a:r>
              <a:rPr lang="en-US" altLang="zh-TW" sz="2800" b="1">
                <a:solidFill>
                  <a:srgbClr val="0000FF"/>
                </a:solidFill>
                <a:latin typeface="Times New Roman"/>
                <a:ea typeface="標楷體" pitchFamily="65" charset="-120"/>
              </a:rPr>
              <a:t>”</a:t>
            </a:r>
            <a:endParaRPr lang="zh-TW" altLang="en-US" b="1">
              <a:solidFill>
                <a:srgbClr val="0000FF"/>
              </a:solidFill>
            </a:endParaRPr>
          </a:p>
        </p:txBody>
      </p:sp>
      <p:sp>
        <p:nvSpPr>
          <p:cNvPr id="154629" name="AutoShape 5"/>
          <p:cNvSpPr>
            <a:spLocks noChangeArrowheads="1"/>
          </p:cNvSpPr>
          <p:nvPr/>
        </p:nvSpPr>
        <p:spPr bwMode="auto">
          <a:xfrm>
            <a:off x="3495675" y="4200525"/>
            <a:ext cx="1165225" cy="43497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54630" name="AutoShape 6"/>
          <p:cNvSpPr>
            <a:spLocks/>
          </p:cNvSpPr>
          <p:nvPr/>
        </p:nvSpPr>
        <p:spPr bwMode="auto">
          <a:xfrm>
            <a:off x="6149975" y="1752600"/>
            <a:ext cx="2501900" cy="579438"/>
          </a:xfrm>
          <a:prstGeom prst="borderCallout1">
            <a:avLst>
              <a:gd name="adj1" fmla="val -13153"/>
              <a:gd name="adj2" fmla="val 95431"/>
              <a:gd name="adj3" fmla="val -13153"/>
              <a:gd name="adj4" fmla="val -27727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zh-TW" altLang="en-US" sz="3200" b="1"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運算式</a:t>
            </a:r>
            <a:r>
              <a:rPr lang="en-US" altLang="zh-TW" sz="3200" b="1"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b="1"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數值</a:t>
            </a:r>
            <a:r>
              <a:rPr lang="en-US" altLang="zh-TW" sz="3200" b="1"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154631" name="AutoShape 7"/>
          <p:cNvSpPr>
            <a:spLocks/>
          </p:cNvSpPr>
          <p:nvPr/>
        </p:nvSpPr>
        <p:spPr bwMode="auto">
          <a:xfrm>
            <a:off x="6203950" y="2703513"/>
            <a:ext cx="2500313" cy="609600"/>
          </a:xfrm>
          <a:prstGeom prst="borderCallout1">
            <a:avLst>
              <a:gd name="adj1" fmla="val 18750"/>
              <a:gd name="adj2" fmla="val -3046"/>
              <a:gd name="adj3" fmla="val -51301"/>
              <a:gd name="adj4" fmla="val -41458"/>
            </a:avLst>
          </a:prstGeom>
          <a:solidFill>
            <a:schemeClr val="accent1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zh-TW" altLang="en-US" sz="3200" b="1"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文字</a:t>
            </a:r>
            <a:r>
              <a:rPr lang="en-US" altLang="zh-TW" sz="3200" b="1"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&lt;&gt;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4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4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4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4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6" presetClass="emph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546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8" grpId="0" animBg="1"/>
      <p:bldP spid="154628" grpId="1" animBg="1"/>
      <p:bldP spid="154629" grpId="0" animBg="1"/>
      <p:bldP spid="154630" grpId="0" animBg="1"/>
      <p:bldP spid="15463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AE009-A1DD-49D5-AC7D-44270C0F5A5D}" type="slidenum">
              <a:rPr lang="zh-TW" altLang="en-US"/>
              <a:pPr>
                <a:defRPr/>
              </a:pPr>
              <a:t>51</a:t>
            </a:fld>
            <a:endParaRPr lang="zh-TW" altLang="en-US"/>
          </a:p>
        </p:txBody>
      </p:sp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>
                <a:latin typeface="新細明體" pitchFamily="18" charset="-120"/>
              </a:rPr>
              <a:t>=與</a:t>
            </a:r>
            <a:r>
              <a:rPr lang="en-US" altLang="zh-TW">
                <a:latin typeface="新細明體" pitchFamily="18" charset="-120"/>
              </a:rPr>
              <a:t>EQU</a:t>
            </a:r>
            <a:r>
              <a:rPr lang="zh-TW" altLang="en-US">
                <a:latin typeface="標楷體" pitchFamily="65" charset="-120"/>
              </a:rPr>
              <a:t>比較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10000"/>
              </a:spcBef>
            </a:pPr>
            <a:r>
              <a:rPr lang="en-US" altLang="zh-TW" sz="3600"/>
              <a:t>=</a:t>
            </a:r>
            <a:r>
              <a:rPr lang="zh-TW" altLang="en-US" sz="3600"/>
              <a:t>與</a:t>
            </a:r>
            <a:r>
              <a:rPr lang="en-US" altLang="zh-TW" sz="3600"/>
              <a:t>EQU</a:t>
            </a:r>
            <a:r>
              <a:rPr lang="zh-TW" altLang="en-US" sz="3600"/>
              <a:t>皆可定義常數</a:t>
            </a:r>
            <a:r>
              <a:rPr lang="zh-TW" altLang="en-US"/>
              <a:t>。</a:t>
            </a:r>
          </a:p>
          <a:p>
            <a:pPr>
              <a:spcBef>
                <a:spcPct val="10000"/>
              </a:spcBef>
            </a:pPr>
            <a:r>
              <a:rPr lang="zh-TW" altLang="en-US" sz="3600"/>
              <a:t>以=定義之常數</a:t>
            </a:r>
            <a:r>
              <a:rPr lang="zh-TW" altLang="en-US"/>
              <a:t>，</a:t>
            </a:r>
            <a:r>
              <a:rPr lang="zh-TW" altLang="en-US" sz="3600"/>
              <a:t>可以以=號重新定義</a:t>
            </a:r>
            <a:r>
              <a:rPr lang="zh-TW" altLang="en-US"/>
              <a:t>，但不可以其他方式改變。</a:t>
            </a:r>
          </a:p>
          <a:p>
            <a:pPr>
              <a:spcBef>
                <a:spcPct val="10000"/>
              </a:spcBef>
            </a:pPr>
            <a:r>
              <a:rPr lang="zh-TW" altLang="en-US" sz="3600"/>
              <a:t>以</a:t>
            </a:r>
            <a:r>
              <a:rPr lang="en-US" altLang="zh-TW" sz="3600"/>
              <a:t>EQU</a:t>
            </a:r>
            <a:r>
              <a:rPr lang="zh-TW" altLang="en-US" sz="3600"/>
              <a:t>定義則不可改變</a:t>
            </a:r>
            <a:r>
              <a:rPr lang="zh-TW" altLang="en-US"/>
              <a:t>，改變時會產生</a:t>
            </a:r>
            <a:r>
              <a:rPr lang="en-US" altLang="zh-TW"/>
              <a:t>error</a:t>
            </a:r>
            <a:r>
              <a:rPr lang="zh-TW" altLang="en-US"/>
              <a:t>，因為</a:t>
            </a:r>
            <a:r>
              <a:rPr lang="en-US" altLang="zh-TW"/>
              <a:t>EQU</a:t>
            </a:r>
            <a:r>
              <a:rPr lang="zh-TW" altLang="en-US"/>
              <a:t>是屬於符號定義</a:t>
            </a:r>
            <a:r>
              <a:rPr lang="en-US" altLang="zh-TW"/>
              <a:t>(</a:t>
            </a:r>
            <a:r>
              <a:rPr lang="zh-TW" altLang="en-US"/>
              <a:t>不只是數值</a:t>
            </a:r>
            <a:r>
              <a:rPr lang="en-US" altLang="zh-TW"/>
              <a:t>) </a:t>
            </a:r>
            <a:r>
              <a:rPr lang="zh-TW" altLang="en-US"/>
              <a:t>，因此改變會造成重複定義變符號。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36E1C-22CE-48DB-991C-3115D6196686}" type="slidenum">
              <a:rPr lang="zh-TW" altLang="en-US"/>
              <a:pPr>
                <a:defRPr/>
              </a:pPr>
              <a:t>52</a:t>
            </a:fld>
            <a:endParaRPr lang="zh-TW" altLang="en-US"/>
          </a:p>
        </p:txBody>
      </p:sp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>
                <a:latin typeface="新細明體" pitchFamily="18" charset="-120"/>
              </a:rPr>
              <a:t>TEXTEQU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zh-TW" sz="3600">
                <a:latin typeface="新細明體" pitchFamily="18" charset="-120"/>
              </a:rPr>
              <a:t>TEXTEQU</a:t>
            </a:r>
            <a:r>
              <a:rPr lang="zh-TW" altLang="en-US" sz="3600">
                <a:latin typeface="標楷體" pitchFamily="65" charset="-120"/>
              </a:rPr>
              <a:t>指引，類似</a:t>
            </a:r>
            <a:r>
              <a:rPr lang="en-US" altLang="zh-TW" sz="3600">
                <a:latin typeface="新細明體" pitchFamily="18" charset="-120"/>
              </a:rPr>
              <a:t>EQU</a:t>
            </a:r>
            <a:r>
              <a:rPr lang="en-US" altLang="zh-TW" sz="3600">
                <a:latin typeface="標楷體" pitchFamily="65" charset="-120"/>
              </a:rPr>
              <a:t>，</a:t>
            </a:r>
            <a:r>
              <a:rPr lang="zh-TW" altLang="en-US" sz="3600">
                <a:latin typeface="標楷體" pitchFamily="65" charset="-120"/>
              </a:rPr>
              <a:t>會建立</a:t>
            </a:r>
            <a:r>
              <a:rPr lang="en-US" altLang="zh-TW" sz="3600">
                <a:latin typeface="新細明體" pitchFamily="18" charset="-120"/>
              </a:rPr>
              <a:t>Microsoft</a:t>
            </a:r>
            <a:r>
              <a:rPr lang="zh-TW" altLang="en-US" sz="3600">
                <a:latin typeface="標楷體" pitchFamily="65" charset="-120"/>
              </a:rPr>
              <a:t>所稱的文字巨集</a:t>
            </a:r>
          </a:p>
          <a:p>
            <a:pPr>
              <a:spcBef>
                <a:spcPct val="0"/>
              </a:spcBef>
            </a:pPr>
            <a:r>
              <a:rPr lang="zh-TW" altLang="en-US" sz="3600">
                <a:latin typeface="標楷體" pitchFamily="65" charset="-120"/>
              </a:rPr>
              <a:t>第一種指定文字，</a:t>
            </a:r>
          </a:p>
          <a:p>
            <a:pPr>
              <a:spcBef>
                <a:spcPct val="0"/>
              </a:spcBef>
              <a:buFontTx/>
              <a:buNone/>
            </a:pPr>
            <a:endParaRPr lang="zh-TW" altLang="en-US" sz="3600">
              <a:latin typeface="標楷體" pitchFamily="65" charset="-120"/>
            </a:endParaRPr>
          </a:p>
          <a:p>
            <a:pPr>
              <a:spcBef>
                <a:spcPct val="0"/>
              </a:spcBef>
            </a:pPr>
            <a:r>
              <a:rPr lang="zh-TW" altLang="en-US" sz="3600">
                <a:latin typeface="標楷體" pitchFamily="65" charset="-120"/>
              </a:rPr>
              <a:t>第二種指定既有文字巨集的內容，</a:t>
            </a:r>
          </a:p>
          <a:p>
            <a:pPr>
              <a:spcBef>
                <a:spcPct val="0"/>
              </a:spcBef>
            </a:pPr>
            <a:endParaRPr lang="zh-TW" altLang="en-US" sz="3600">
              <a:latin typeface="標楷體" pitchFamily="65" charset="-120"/>
            </a:endParaRPr>
          </a:p>
          <a:p>
            <a:pPr>
              <a:spcBef>
                <a:spcPct val="0"/>
              </a:spcBef>
            </a:pPr>
            <a:r>
              <a:rPr lang="zh-TW" altLang="en-US" sz="3600">
                <a:latin typeface="標楷體" pitchFamily="65" charset="-120"/>
              </a:rPr>
              <a:t>第三種指定常數整數運算式。</a:t>
            </a:r>
            <a:endParaRPr lang="zh-TW" altLang="en-US" sz="3600"/>
          </a:p>
          <a:p>
            <a:pPr>
              <a:spcBef>
                <a:spcPct val="0"/>
              </a:spcBef>
            </a:pPr>
            <a:endParaRPr lang="zh-TW" altLang="en-US" sz="3600">
              <a:latin typeface="新細明體" pitchFamily="18" charset="-120"/>
            </a:endParaRPr>
          </a:p>
        </p:txBody>
      </p:sp>
      <p:sp>
        <p:nvSpPr>
          <p:cNvPr id="153604" name="Rectangle 4"/>
          <p:cNvSpPr>
            <a:spLocks noChangeArrowheads="1"/>
          </p:cNvSpPr>
          <p:nvPr/>
        </p:nvSpPr>
        <p:spPr bwMode="auto">
          <a:xfrm>
            <a:off x="1489075" y="3154363"/>
            <a:ext cx="6667500" cy="531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dist"/>
            <a:r>
              <a:rPr lang="zh-TW" altLang="en-US"/>
              <a:t>名稱   </a:t>
            </a:r>
            <a:r>
              <a:rPr lang="en-US" altLang="zh-TW"/>
              <a:t>TEXTEQU   &lt;</a:t>
            </a:r>
            <a:r>
              <a:rPr lang="zh-TW" altLang="en-US"/>
              <a:t>文字…..&gt;</a:t>
            </a:r>
          </a:p>
        </p:txBody>
      </p:sp>
      <p:sp>
        <p:nvSpPr>
          <p:cNvPr id="153605" name="Rectangle 5"/>
          <p:cNvSpPr>
            <a:spLocks noChangeArrowheads="1"/>
          </p:cNvSpPr>
          <p:nvPr/>
        </p:nvSpPr>
        <p:spPr bwMode="auto">
          <a:xfrm>
            <a:off x="1484313" y="4281488"/>
            <a:ext cx="6667500" cy="531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dist"/>
            <a:r>
              <a:rPr lang="zh-TW" altLang="en-US"/>
              <a:t>名稱   </a:t>
            </a:r>
            <a:r>
              <a:rPr lang="en-US" altLang="zh-TW"/>
              <a:t>TEXTEQU   </a:t>
            </a:r>
            <a:r>
              <a:rPr lang="zh-TW" altLang="en-US"/>
              <a:t>文字巨集</a:t>
            </a:r>
            <a:endParaRPr lang="en-US" altLang="zh-TW"/>
          </a:p>
        </p:txBody>
      </p:sp>
      <p:sp>
        <p:nvSpPr>
          <p:cNvPr id="153606" name="Rectangle 6"/>
          <p:cNvSpPr>
            <a:spLocks noChangeArrowheads="1"/>
          </p:cNvSpPr>
          <p:nvPr/>
        </p:nvSpPr>
        <p:spPr bwMode="auto">
          <a:xfrm>
            <a:off x="1493838" y="5380038"/>
            <a:ext cx="6667500" cy="531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dist"/>
            <a:r>
              <a:rPr lang="zh-TW" altLang="en-US"/>
              <a:t>名稱   </a:t>
            </a:r>
            <a:r>
              <a:rPr lang="en-US" altLang="zh-TW"/>
              <a:t>TEXTEQU   </a:t>
            </a:r>
            <a:r>
              <a:rPr lang="zh-TW" altLang="en-US"/>
              <a:t>%常數運算式</a:t>
            </a:r>
            <a:endParaRPr lang="en-US" altLang="zh-TW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4" grpId="0" animBg="1"/>
      <p:bldP spid="153605" grpId="0" animBg="1"/>
      <p:bldP spid="15360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884FEF-84A2-4DB5-B51E-31C41456D45A}" type="slidenum">
              <a:rPr lang="zh-TW" altLang="en-US"/>
              <a:pPr>
                <a:defRPr/>
              </a:pPr>
              <a:t>53</a:t>
            </a:fld>
            <a:endParaRPr lang="zh-TW" altLang="en-US"/>
          </a:p>
        </p:txBody>
      </p:sp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>
                <a:latin typeface="標楷體" pitchFamily="65" charset="-120"/>
              </a:rPr>
              <a:t>include</a:t>
            </a:r>
            <a:endParaRPr lang="zh-TW" altLang="en-US">
              <a:latin typeface="標楷體" pitchFamily="65" charset="-120"/>
            </a:endParaRPr>
          </a:p>
        </p:txBody>
      </p:sp>
      <p:sp>
        <p:nvSpPr>
          <p:cNvPr id="204803" name="Text Box 3"/>
          <p:cNvSpPr txBox="1">
            <a:spLocks noChangeArrowheads="1"/>
          </p:cNvSpPr>
          <p:nvPr/>
        </p:nvSpPr>
        <p:spPr bwMode="auto">
          <a:xfrm>
            <a:off x="944563" y="1571625"/>
            <a:ext cx="4113212" cy="229235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zh-TW" altLang="en-US" b="1">
                <a:ea typeface="標楷體" pitchFamily="65" charset="-120"/>
              </a:rPr>
              <a:t>指令功能：</a:t>
            </a:r>
          </a:p>
          <a:p>
            <a:pPr algn="just"/>
            <a:r>
              <a:rPr lang="zh-TW" altLang="en-US">
                <a:ea typeface="標楷體" pitchFamily="65" charset="-120"/>
              </a:rPr>
              <a:t>組譯時，將</a:t>
            </a:r>
            <a:r>
              <a:rPr lang="en-US" altLang="zh-TW">
                <a:ea typeface="標楷體" pitchFamily="65" charset="-120"/>
              </a:rPr>
              <a:t>filename</a:t>
            </a:r>
            <a:r>
              <a:rPr lang="zh-TW" altLang="en-US">
                <a:ea typeface="標楷體" pitchFamily="65" charset="-120"/>
              </a:rPr>
              <a:t>內容，插入目前原始檔中。若</a:t>
            </a:r>
            <a:r>
              <a:rPr lang="en-US" altLang="zh-TW">
                <a:ea typeface="標楷體" pitchFamily="65" charset="-120"/>
              </a:rPr>
              <a:t>filename</a:t>
            </a:r>
            <a:r>
              <a:rPr lang="zh-TW" altLang="en-US">
                <a:ea typeface="標楷體" pitchFamily="65" charset="-120"/>
              </a:rPr>
              <a:t>包含反斜線、分號、大於、小於、單引號、雙引號，則需以方括號包住。</a:t>
            </a:r>
          </a:p>
        </p:txBody>
      </p:sp>
      <p:graphicFrame>
        <p:nvGraphicFramePr>
          <p:cNvPr id="204814" name="Group 14"/>
          <p:cNvGraphicFramePr>
            <a:graphicFrameLocks noGrp="1"/>
          </p:cNvGraphicFramePr>
          <p:nvPr/>
        </p:nvGraphicFramePr>
        <p:xfrm>
          <a:off x="5118100" y="1584325"/>
          <a:ext cx="3581400" cy="1755775"/>
        </p:xfrm>
        <a:graphic>
          <a:graphicData uri="http://schemas.openxmlformats.org/drawingml/2006/table">
            <a:tbl>
              <a:tblPr/>
              <a:tblGrid>
                <a:gridCol w="35814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相關指令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  <a:tr h="13001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IFDEF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IFNDEF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ENDIF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4812" name="Text Box 12"/>
          <p:cNvSpPr txBox="1">
            <a:spLocks noChangeArrowheads="1"/>
          </p:cNvSpPr>
          <p:nvPr/>
        </p:nvSpPr>
        <p:spPr bwMode="auto">
          <a:xfrm>
            <a:off x="962025" y="3905250"/>
            <a:ext cx="4070350" cy="17446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latin typeface="標楷體" pitchFamily="65" charset="-120"/>
                <a:ea typeface="標楷體" pitchFamily="65" charset="-120"/>
              </a:rPr>
              <a:t>指令格式：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latin typeface="標楷體" pitchFamily="65" charset="-120"/>
                <a:ea typeface="標楷體" pitchFamily="65" charset="-120"/>
              </a:rPr>
              <a:t>Include filename</a:t>
            </a:r>
          </a:p>
          <a:p>
            <a:pPr algn="just">
              <a:lnSpc>
                <a:spcPct val="90000"/>
              </a:lnSpc>
            </a:pPr>
            <a:endParaRPr lang="en-US" altLang="zh-TW" b="1">
              <a:latin typeface="標楷體" pitchFamily="65" charset="-120"/>
              <a:ea typeface="標楷體" pitchFamily="65" charset="-120"/>
            </a:endParaRPr>
          </a:p>
          <a:p>
            <a:pPr algn="just">
              <a:lnSpc>
                <a:spcPct val="90000"/>
              </a:lnSpc>
            </a:pPr>
            <a:r>
              <a:rPr lang="en-US" altLang="zh-TW" b="1">
                <a:solidFill>
                  <a:srgbClr val="FF0000"/>
                </a:solidFill>
              </a:rPr>
              <a:t>file</a:t>
            </a:r>
            <a:r>
              <a:rPr lang="en-US" altLang="zh-TW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name </a:t>
            </a:r>
            <a:r>
              <a:rPr lang="zh-TW" altLang="en-US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為欲含入組譯之檔案名稱</a:t>
            </a:r>
            <a:endParaRPr lang="en-US" altLang="zh-TW" b="1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04813" name="Text Box 13"/>
          <p:cNvSpPr txBox="1">
            <a:spLocks noChangeArrowheads="1"/>
          </p:cNvSpPr>
          <p:nvPr/>
        </p:nvSpPr>
        <p:spPr bwMode="auto">
          <a:xfrm>
            <a:off x="5105400" y="3903663"/>
            <a:ext cx="3613150" cy="141605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指令範例：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INCLUDE	my_file.inc</a:t>
            </a:r>
          </a:p>
          <a:p>
            <a:pPr algn="just">
              <a:lnSpc>
                <a:spcPct val="90000"/>
              </a:lnSpc>
            </a:pPr>
            <a:r>
              <a:rPr lang="en-US" altLang="zh-TW" b="1"/>
              <a:t>//</a:t>
            </a:r>
            <a:r>
              <a:rPr lang="zh-TW" altLang="en-US" b="1">
                <a:latin typeface="標楷體" pitchFamily="65" charset="-120"/>
                <a:ea typeface="標楷體" pitchFamily="65" charset="-120"/>
              </a:rPr>
              <a:t>載入</a:t>
            </a:r>
            <a:r>
              <a:rPr lang="en-US" altLang="zh-TW" b="1">
                <a:latin typeface="標楷體" pitchFamily="65" charset="-120"/>
                <a:ea typeface="標楷體" pitchFamily="65" charset="-120"/>
              </a:rPr>
              <a:t>my_file.inc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latin typeface="標楷體"/>
                <a:ea typeface="標楷體" pitchFamily="65" charset="-120"/>
              </a:rPr>
              <a:t>…</a:t>
            </a:r>
            <a:endParaRPr lang="zh-TW" altLang="en-US" b="1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48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656 0.16899 " pathEditMode="relative" ptsTypes="AA">
                                      <p:cBhvr>
                                        <p:cTn id="14" dur="500" fill="hold"/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0480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71 0.16667 L 0.00174 0.00231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8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fill="hold"/>
                                        <p:tgtEl>
                                          <p:spTgt spid="20480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0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048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16667E-6 -2.22222E-6 L -0.21007 0.16435 " pathEditMode="relative" ptsTypes="AA">
                                      <p:cBhvr>
                                        <p:cTn id="43" dur="1000" fill="hold"/>
                                        <p:tgtEl>
                                          <p:spTgt spid="2048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20481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20481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87 0.16018 L 0.0059 -0.0064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048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" y="-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1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48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171 -0.13773 " pathEditMode="relative" ptsTypes="AA">
                                      <p:cBhvr>
                                        <p:cTn id="66" dur="2000" fill="hold"/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6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20481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mph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0" fill="hold"/>
                                        <p:tgtEl>
                                          <p:spTgt spid="2048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91 -0.14051 L 0.00035 -0.00047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" y="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1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048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007 -0.14444 " pathEditMode="relative" ptsTypes="AA">
                                      <p:cBhvr>
                                        <p:cTn id="95" dur="2000" fill="hold"/>
                                        <p:tgtEl>
                                          <p:spTgt spid="2048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6" presetClass="emph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1000" fill="hold"/>
                                        <p:tgtEl>
                                          <p:spTgt spid="20481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mph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1000" fill="hold"/>
                                        <p:tgtEl>
                                          <p:spTgt spid="2048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48 -0.13796 L 0.00226 -0.00023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2048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13"/>
                  </p:tgtEl>
                </p:cond>
              </p:nextCondLst>
            </p:seq>
          </p:childTnLst>
        </p:cTn>
      </p:par>
    </p:tnLst>
    <p:bldLst>
      <p:bldP spid="204803" grpId="0" animBg="1"/>
      <p:bldP spid="204803" grpId="1" animBg="1"/>
      <p:bldP spid="204803" grpId="2" animBg="1"/>
      <p:bldP spid="204803" grpId="3" animBg="1"/>
      <p:bldP spid="204803" grpId="4" animBg="1"/>
      <p:bldP spid="204803" grpId="5" animBg="1"/>
      <p:bldP spid="204803" grpId="6" animBg="1"/>
      <p:bldP spid="204803" grpId="7" animBg="1"/>
      <p:bldP spid="204803" grpId="8" animBg="1"/>
      <p:bldP spid="204803" grpId="9" animBg="1"/>
      <p:bldP spid="204812" grpId="0" animBg="1"/>
      <p:bldP spid="204812" grpId="1" animBg="1"/>
      <p:bldP spid="204812" grpId="2" animBg="1"/>
      <p:bldP spid="204812" grpId="3" animBg="1"/>
      <p:bldP spid="204812" grpId="4" animBg="1"/>
      <p:bldP spid="204812" grpId="5" animBg="1"/>
      <p:bldP spid="204812" grpId="6" animBg="1"/>
      <p:bldP spid="204812" grpId="7" animBg="1"/>
      <p:bldP spid="204812" grpId="8" animBg="1"/>
      <p:bldP spid="204812" grpId="9" animBg="1"/>
      <p:bldP spid="204813" grpId="0" animBg="1"/>
      <p:bldP spid="204813" grpId="1" animBg="1"/>
      <p:bldP spid="204813" grpId="2" animBg="1"/>
      <p:bldP spid="204813" grpId="3" animBg="1"/>
      <p:bldP spid="204813" grpId="4" animBg="1"/>
      <p:bldP spid="204813" grpId="5" animBg="1"/>
      <p:bldP spid="204813" grpId="6" animBg="1"/>
      <p:bldP spid="204813" grpId="7" animBg="1"/>
      <p:bldP spid="204813" grpId="8" animBg="1"/>
      <p:bldP spid="204813" grpId="9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A17A05-F178-4730-96D3-C3BC5BF714AF}" type="slidenum">
              <a:rPr lang="zh-TW" altLang="en-US"/>
              <a:pPr>
                <a:defRPr/>
              </a:pPr>
              <a:t>54</a:t>
            </a:fld>
            <a:endParaRPr lang="zh-TW" altLang="en-US"/>
          </a:p>
        </p:txBody>
      </p:sp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>
                <a:latin typeface="標楷體" pitchFamily="65" charset="-120"/>
              </a:rPr>
              <a:t>SEGMENT</a:t>
            </a:r>
            <a:r>
              <a:rPr lang="zh-TW" altLang="en-US"/>
              <a:t>、</a:t>
            </a:r>
            <a:r>
              <a:rPr lang="en-US" altLang="zh-TW"/>
              <a:t>ENDS</a:t>
            </a:r>
            <a:endParaRPr lang="zh-TW" altLang="en-US"/>
          </a:p>
        </p:txBody>
      </p:sp>
      <p:sp>
        <p:nvSpPr>
          <p:cNvPr id="203779" name="Text Box 3"/>
          <p:cNvSpPr txBox="1">
            <a:spLocks noChangeArrowheads="1"/>
          </p:cNvSpPr>
          <p:nvPr/>
        </p:nvSpPr>
        <p:spPr bwMode="auto">
          <a:xfrm>
            <a:off x="944563" y="1571625"/>
            <a:ext cx="4113212" cy="229235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zh-TW" altLang="en-US" b="1">
                <a:ea typeface="標楷體" pitchFamily="65" charset="-120"/>
              </a:rPr>
              <a:t>指令功能：</a:t>
            </a:r>
          </a:p>
          <a:p>
            <a:pPr algn="just"/>
            <a:r>
              <a:rPr lang="zh-TW" altLang="en-US">
                <a:ea typeface="標楷體" pitchFamily="65" charset="-120"/>
              </a:rPr>
              <a:t>定義一個區段，其擁有屬性</a:t>
            </a:r>
            <a:r>
              <a:rPr lang="en-US" altLang="zh-TW">
                <a:ea typeface="標楷體" pitchFamily="65" charset="-120"/>
              </a:rPr>
              <a:t>align (byte, word, dword, para, Page), combine (PUBLIC, STACK, COMMON, …), use, class</a:t>
            </a:r>
            <a:r>
              <a:rPr lang="zh-TW" altLang="en-US">
                <a:ea typeface="標楷體" pitchFamily="65" charset="-120"/>
              </a:rPr>
              <a:t>。</a:t>
            </a:r>
          </a:p>
        </p:txBody>
      </p:sp>
      <p:graphicFrame>
        <p:nvGraphicFramePr>
          <p:cNvPr id="203780" name="Group 4"/>
          <p:cNvGraphicFramePr>
            <a:graphicFrameLocks noGrp="1"/>
          </p:cNvGraphicFramePr>
          <p:nvPr/>
        </p:nvGraphicFramePr>
        <p:xfrm>
          <a:off x="5118100" y="1584325"/>
          <a:ext cx="3581400" cy="2006600"/>
        </p:xfrm>
        <a:graphic>
          <a:graphicData uri="http://schemas.openxmlformats.org/drawingml/2006/table">
            <a:tbl>
              <a:tblPr/>
              <a:tblGrid>
                <a:gridCol w="35814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相關指令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  <a:tr h="13001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.DATA?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.STACK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SEGMENT  ENDS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.MODEL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3788" name="Text Box 12"/>
          <p:cNvSpPr txBox="1">
            <a:spLocks noChangeArrowheads="1"/>
          </p:cNvSpPr>
          <p:nvPr/>
        </p:nvSpPr>
        <p:spPr bwMode="auto">
          <a:xfrm>
            <a:off x="962025" y="3905250"/>
            <a:ext cx="4070350" cy="20732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latin typeface="標楷體" pitchFamily="65" charset="-120"/>
                <a:ea typeface="標楷體" pitchFamily="65" charset="-120"/>
              </a:rPr>
              <a:t>指令格式：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latin typeface="標楷體" pitchFamily="65" charset="-120"/>
                <a:ea typeface="標楷體" pitchFamily="65" charset="-120"/>
              </a:rPr>
              <a:t>Name SEGMENT [[READONLY]]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latin typeface="標楷體" pitchFamily="65" charset="-120"/>
                <a:ea typeface="標楷體" pitchFamily="65" charset="-120"/>
              </a:rPr>
              <a:t>[[align]][[combine]][[use]][[‘class’]]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latin typeface="標楷體" pitchFamily="65" charset="-120"/>
                <a:ea typeface="標楷體" pitchFamily="65" charset="-120"/>
              </a:rPr>
              <a:t>…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latin typeface="標楷體" pitchFamily="65" charset="-120"/>
                <a:ea typeface="標楷體" pitchFamily="65" charset="-120"/>
              </a:rPr>
              <a:t>Name	ENDS</a:t>
            </a:r>
          </a:p>
        </p:txBody>
      </p:sp>
      <p:sp>
        <p:nvSpPr>
          <p:cNvPr id="203789" name="Text Box 13"/>
          <p:cNvSpPr txBox="1">
            <a:spLocks noChangeArrowheads="1"/>
          </p:cNvSpPr>
          <p:nvPr/>
        </p:nvSpPr>
        <p:spPr bwMode="auto">
          <a:xfrm>
            <a:off x="5105400" y="3903663"/>
            <a:ext cx="3613150" cy="174466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指令範例：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Test	SEGMENT word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//</a:t>
            </a:r>
            <a:r>
              <a:rPr lang="zh-TW" altLang="en-US" b="1">
                <a:ea typeface="標楷體" pitchFamily="65" charset="-120"/>
              </a:rPr>
              <a:t>敘述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latin typeface="標楷體"/>
                <a:ea typeface="標楷體" pitchFamily="65" charset="-120"/>
              </a:rPr>
              <a:t>…</a:t>
            </a:r>
            <a:endParaRPr lang="en-US" altLang="zh-TW" b="1">
              <a:ea typeface="標楷體" pitchFamily="65" charset="-120"/>
            </a:endParaRP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Test	ENDS</a:t>
            </a:r>
            <a:endParaRPr lang="en-US" altLang="zh-TW" b="1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37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656 0.16899 " pathEditMode="relative" ptsTypes="AA">
                                      <p:cBhvr>
                                        <p:cTn id="14" dur="500" fill="hold"/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0377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71 0.16667 L 0.00174 0.00231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8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fill="hold"/>
                                        <p:tgtEl>
                                          <p:spTgt spid="20377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77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037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16667E-6 -2.22222E-6 L -0.21007 0.16435 " pathEditMode="relative" ptsTypes="AA">
                                      <p:cBhvr>
                                        <p:cTn id="43" dur="1000" fill="hold"/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20378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20378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87 0.16018 L 0.0059 -0.0064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" y="-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78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37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171 -0.13773 " pathEditMode="relative" ptsTypes="AA">
                                      <p:cBhvr>
                                        <p:cTn id="66" dur="2000" fill="hold"/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6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20378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mph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0" fill="hold"/>
                                        <p:tgtEl>
                                          <p:spTgt spid="20378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91 -0.14051 L 0.00035 -0.00047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" y="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788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037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007 -0.14444 " pathEditMode="relative" ptsTypes="AA">
                                      <p:cBhvr>
                                        <p:cTn id="95" dur="2000" fill="hold"/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6" presetClass="emph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1000" fill="hold"/>
                                        <p:tgtEl>
                                          <p:spTgt spid="20378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mph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1000" fill="hold"/>
                                        <p:tgtEl>
                                          <p:spTgt spid="20378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48 -0.13796 L 0.00226 -0.00023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789"/>
                  </p:tgtEl>
                </p:cond>
              </p:nextCondLst>
            </p:seq>
          </p:childTnLst>
        </p:cTn>
      </p:par>
    </p:tnLst>
    <p:bldLst>
      <p:bldP spid="203779" grpId="0" animBg="1"/>
      <p:bldP spid="203779" grpId="1" animBg="1"/>
      <p:bldP spid="203779" grpId="2" animBg="1"/>
      <p:bldP spid="203779" grpId="3" animBg="1"/>
      <p:bldP spid="203779" grpId="4" animBg="1"/>
      <p:bldP spid="203779" grpId="5" animBg="1"/>
      <p:bldP spid="203779" grpId="6" animBg="1"/>
      <p:bldP spid="203779" grpId="7" animBg="1"/>
      <p:bldP spid="203779" grpId="8" animBg="1"/>
      <p:bldP spid="203779" grpId="9" animBg="1"/>
      <p:bldP spid="203788" grpId="0" animBg="1"/>
      <p:bldP spid="203788" grpId="1" animBg="1"/>
      <p:bldP spid="203788" grpId="2" animBg="1"/>
      <p:bldP spid="203788" grpId="3" animBg="1"/>
      <p:bldP spid="203788" grpId="4" animBg="1"/>
      <p:bldP spid="203788" grpId="5" animBg="1"/>
      <p:bldP spid="203788" grpId="6" animBg="1"/>
      <p:bldP spid="203788" grpId="7" animBg="1"/>
      <p:bldP spid="203788" grpId="8" animBg="1"/>
      <p:bldP spid="203788" grpId="9" animBg="1"/>
      <p:bldP spid="203789" grpId="0" animBg="1"/>
      <p:bldP spid="203789" grpId="1" animBg="1"/>
      <p:bldP spid="203789" grpId="2" animBg="1"/>
      <p:bldP spid="203789" grpId="3" animBg="1"/>
      <p:bldP spid="203789" grpId="4" animBg="1"/>
      <p:bldP spid="203789" grpId="5" animBg="1"/>
      <p:bldP spid="203789" grpId="6" animBg="1"/>
      <p:bldP spid="203789" grpId="7" animBg="1"/>
      <p:bldP spid="203789" grpId="8" animBg="1"/>
      <p:bldP spid="203789" grpId="9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E99416-EAFC-4343-B363-BB6A48DF8EFC}" type="slidenum">
              <a:rPr lang="zh-TW" altLang="en-US"/>
              <a:pPr>
                <a:defRPr/>
              </a:pPr>
              <a:t>55</a:t>
            </a:fld>
            <a:endParaRPr lang="zh-TW" altLang="en-US"/>
          </a:p>
        </p:txBody>
      </p:sp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/>
              <a:t>.CODE</a:t>
            </a:r>
            <a:endParaRPr lang="zh-TW" altLang="en-US"/>
          </a:p>
        </p:txBody>
      </p:sp>
      <p:sp>
        <p:nvSpPr>
          <p:cNvPr id="205827" name="Text Box 3"/>
          <p:cNvSpPr txBox="1">
            <a:spLocks noChangeArrowheads="1"/>
          </p:cNvSpPr>
          <p:nvPr/>
        </p:nvSpPr>
        <p:spPr bwMode="auto">
          <a:xfrm>
            <a:off x="944563" y="1571625"/>
            <a:ext cx="4113212" cy="19272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zh-TW" altLang="en-US" b="1">
                <a:ea typeface="標楷體" pitchFamily="65" charset="-120"/>
              </a:rPr>
              <a:t>指令功能：</a:t>
            </a:r>
          </a:p>
          <a:p>
            <a:pPr algn="just"/>
            <a:r>
              <a:rPr lang="zh-TW" altLang="en-US">
                <a:ea typeface="標楷體" pitchFamily="65" charset="-120"/>
              </a:rPr>
              <a:t>當與</a:t>
            </a:r>
            <a:r>
              <a:rPr lang="en-US" altLang="zh-TW">
                <a:ea typeface="標楷體" pitchFamily="65" charset="-120"/>
              </a:rPr>
              <a:t>.MODEL</a:t>
            </a:r>
            <a:r>
              <a:rPr lang="zh-TW" altLang="en-US">
                <a:ea typeface="標楷體" pitchFamily="65" charset="-120"/>
              </a:rPr>
              <a:t>一起使用時，表示名為</a:t>
            </a:r>
            <a:r>
              <a:rPr lang="en-US" altLang="zh-TW">
                <a:ea typeface="標楷體" pitchFamily="65" charset="-120"/>
              </a:rPr>
              <a:t>name</a:t>
            </a:r>
            <a:r>
              <a:rPr lang="zh-TW" altLang="en-US">
                <a:ea typeface="標楷體" pitchFamily="65" charset="-120"/>
              </a:rPr>
              <a:t>的程式區段開始</a:t>
            </a:r>
            <a:r>
              <a:rPr lang="zh-TW" altLang="zh-TW">
                <a:ea typeface="標楷體" pitchFamily="65" charset="-120"/>
              </a:rPr>
              <a:t>。</a:t>
            </a:r>
            <a:r>
              <a:rPr lang="zh-TW" altLang="en-US">
                <a:ea typeface="標楷體" pitchFamily="65" charset="-120"/>
              </a:rPr>
              <a:t>預設為</a:t>
            </a:r>
            <a:r>
              <a:rPr lang="en-US" altLang="zh-TW">
                <a:ea typeface="標楷體" pitchFamily="65" charset="-120"/>
              </a:rPr>
              <a:t>_TEXT(</a:t>
            </a:r>
            <a:r>
              <a:rPr lang="zh-TW" altLang="en-US">
                <a:ea typeface="標楷體" pitchFamily="65" charset="-120"/>
              </a:rPr>
              <a:t>與</a:t>
            </a:r>
            <a:r>
              <a:rPr lang="en-US" altLang="zh-TW">
                <a:ea typeface="標楷體" pitchFamily="65" charset="-120"/>
              </a:rPr>
              <a:t>model</a:t>
            </a:r>
            <a:r>
              <a:rPr lang="zh-TW" altLang="en-US">
                <a:ea typeface="標楷體" pitchFamily="65" charset="-120"/>
              </a:rPr>
              <a:t>有關</a:t>
            </a:r>
            <a:r>
              <a:rPr lang="en-US" altLang="zh-TW">
                <a:ea typeface="標楷體" pitchFamily="65" charset="-120"/>
              </a:rPr>
              <a:t>)</a:t>
            </a:r>
            <a:r>
              <a:rPr lang="zh-TW" altLang="en-US">
                <a:ea typeface="標楷體" pitchFamily="65" charset="-120"/>
              </a:rPr>
              <a:t>。</a:t>
            </a:r>
          </a:p>
        </p:txBody>
      </p:sp>
      <p:graphicFrame>
        <p:nvGraphicFramePr>
          <p:cNvPr id="205828" name="Group 4"/>
          <p:cNvGraphicFramePr>
            <a:graphicFrameLocks noGrp="1"/>
          </p:cNvGraphicFramePr>
          <p:nvPr/>
        </p:nvGraphicFramePr>
        <p:xfrm>
          <a:off x="5118100" y="1584325"/>
          <a:ext cx="3581400" cy="2006600"/>
        </p:xfrm>
        <a:graphic>
          <a:graphicData uri="http://schemas.openxmlformats.org/drawingml/2006/table">
            <a:tbl>
              <a:tblPr/>
              <a:tblGrid>
                <a:gridCol w="35814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相關指令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  <a:tr h="13001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.DATA?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.STACK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SEGMENT  ENDS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.MODEL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5836" name="Text Box 12"/>
          <p:cNvSpPr txBox="1">
            <a:spLocks noChangeArrowheads="1"/>
          </p:cNvSpPr>
          <p:nvPr/>
        </p:nvSpPr>
        <p:spPr bwMode="auto">
          <a:xfrm>
            <a:off x="962025" y="3905250"/>
            <a:ext cx="4070350" cy="1416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latin typeface="標楷體" pitchFamily="65" charset="-120"/>
                <a:ea typeface="標楷體" pitchFamily="65" charset="-120"/>
              </a:rPr>
              <a:t>指令格式：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latin typeface="標楷體" pitchFamily="65" charset="-120"/>
                <a:ea typeface="標楷體" pitchFamily="65" charset="-120"/>
              </a:rPr>
              <a:t>.STACK [[name]]</a:t>
            </a:r>
          </a:p>
          <a:p>
            <a:pPr algn="just">
              <a:lnSpc>
                <a:spcPct val="90000"/>
              </a:lnSpc>
            </a:pPr>
            <a:endParaRPr lang="en-US" altLang="zh-TW" b="1">
              <a:latin typeface="標楷體" pitchFamily="65" charset="-120"/>
              <a:ea typeface="標楷體" pitchFamily="65" charset="-120"/>
            </a:endParaRPr>
          </a:p>
          <a:p>
            <a:pPr algn="just">
              <a:lnSpc>
                <a:spcPct val="90000"/>
              </a:lnSpc>
            </a:pPr>
            <a:r>
              <a:rPr lang="en-US" altLang="zh-TW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name </a:t>
            </a:r>
            <a:r>
              <a:rPr lang="zh-TW" altLang="en-US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為程式區名稱</a:t>
            </a:r>
            <a:endParaRPr lang="en-US" altLang="zh-TW" b="1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05837" name="Text Box 13"/>
          <p:cNvSpPr txBox="1">
            <a:spLocks noChangeArrowheads="1"/>
          </p:cNvSpPr>
          <p:nvPr/>
        </p:nvSpPr>
        <p:spPr bwMode="auto">
          <a:xfrm>
            <a:off x="5105400" y="3903663"/>
            <a:ext cx="3613150" cy="174466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指令範例：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.MODEL	small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latin typeface="標楷體"/>
                <a:ea typeface="標楷體" pitchFamily="65" charset="-120"/>
              </a:rPr>
              <a:t>…</a:t>
            </a:r>
            <a:endParaRPr lang="en-US" altLang="zh-TW" b="1">
              <a:ea typeface="標楷體" pitchFamily="65" charset="-120"/>
            </a:endParaRP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.code		test</a:t>
            </a:r>
          </a:p>
          <a:p>
            <a:pPr algn="just">
              <a:lnSpc>
                <a:spcPct val="90000"/>
              </a:lnSpc>
            </a:pPr>
            <a:r>
              <a:rPr lang="en-US" altLang="zh-TW" b="1"/>
              <a:t>//</a:t>
            </a:r>
            <a:r>
              <a:rPr lang="zh-TW" altLang="en-US" b="1">
                <a:latin typeface="標楷體" pitchFamily="65" charset="-120"/>
                <a:ea typeface="標楷體" pitchFamily="65" charset="-120"/>
              </a:rPr>
              <a:t>開始</a:t>
            </a:r>
            <a:r>
              <a:rPr lang="en-US" altLang="zh-TW" b="1">
                <a:ea typeface="標楷體" pitchFamily="65" charset="-120"/>
              </a:rPr>
              <a:t>test</a:t>
            </a:r>
            <a:r>
              <a:rPr lang="zh-TW" altLang="en-US" b="1">
                <a:latin typeface="標楷體" pitchFamily="65" charset="-120"/>
                <a:ea typeface="標楷體" pitchFamily="65" charset="-120"/>
              </a:rPr>
              <a:t>程式區段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8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656 0.16899 " pathEditMode="relative" ptsTypes="AA">
                                      <p:cBhvr>
                                        <p:cTn id="14" dur="5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0582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71 0.16667 L 0.00174 0.00231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8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fill="hold"/>
                                        <p:tgtEl>
                                          <p:spTgt spid="20582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2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058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16667E-6 -2.22222E-6 L -0.21007 0.16435 " pathEditMode="relative" ptsTypes="AA">
                                      <p:cBhvr>
                                        <p:cTn id="43" dur="1000" fill="hold"/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20582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20582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87 0.16018 L 0.0059 -0.0064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" y="-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2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58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171 -0.13773 " pathEditMode="relative" ptsTypes="AA">
                                      <p:cBhvr>
                                        <p:cTn id="66" dur="2000" fill="hold"/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6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20583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mph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0" fill="hold"/>
                                        <p:tgtEl>
                                          <p:spTgt spid="20583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91 -0.14051 L 0.00035 -0.00047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" y="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36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058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007 -0.14444 " pathEditMode="relative" ptsTypes="AA">
                                      <p:cBhvr>
                                        <p:cTn id="95" dur="2000" fill="hold"/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6" presetClass="emph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1000" fill="hold"/>
                                        <p:tgtEl>
                                          <p:spTgt spid="20583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mph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1000" fill="hold"/>
                                        <p:tgtEl>
                                          <p:spTgt spid="20583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48 -0.13796 L 0.00226 -0.00023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37"/>
                  </p:tgtEl>
                </p:cond>
              </p:nextCondLst>
            </p:seq>
          </p:childTnLst>
        </p:cTn>
      </p:par>
    </p:tnLst>
    <p:bldLst>
      <p:bldP spid="205827" grpId="0" animBg="1"/>
      <p:bldP spid="205827" grpId="1" animBg="1"/>
      <p:bldP spid="205827" grpId="2" animBg="1"/>
      <p:bldP spid="205827" grpId="3" animBg="1"/>
      <p:bldP spid="205827" grpId="4" animBg="1"/>
      <p:bldP spid="205827" grpId="5" animBg="1"/>
      <p:bldP spid="205827" grpId="6" animBg="1"/>
      <p:bldP spid="205827" grpId="7" animBg="1"/>
      <p:bldP spid="205827" grpId="8" animBg="1"/>
      <p:bldP spid="205827" grpId="9" animBg="1"/>
      <p:bldP spid="205836" grpId="0" animBg="1"/>
      <p:bldP spid="205836" grpId="1" animBg="1"/>
      <p:bldP spid="205836" grpId="2" animBg="1"/>
      <p:bldP spid="205836" grpId="3" animBg="1"/>
      <p:bldP spid="205836" grpId="4" animBg="1"/>
      <p:bldP spid="205836" grpId="5" animBg="1"/>
      <p:bldP spid="205836" grpId="6" animBg="1"/>
      <p:bldP spid="205836" grpId="7" animBg="1"/>
      <p:bldP spid="205836" grpId="8" animBg="1"/>
      <p:bldP spid="205836" grpId="9" animBg="1"/>
      <p:bldP spid="205837" grpId="0" animBg="1"/>
      <p:bldP spid="205837" grpId="1" animBg="1"/>
      <p:bldP spid="205837" grpId="2" animBg="1"/>
      <p:bldP spid="205837" grpId="3" animBg="1"/>
      <p:bldP spid="205837" grpId="4" animBg="1"/>
      <p:bldP spid="205837" grpId="5" animBg="1"/>
      <p:bldP spid="205837" grpId="6" animBg="1"/>
      <p:bldP spid="205837" grpId="7" animBg="1"/>
      <p:bldP spid="205837" grpId="8" animBg="1"/>
      <p:bldP spid="205837" grpId="9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EBD07D-786F-4C23-B646-D3CA87FE4432}" type="slidenum">
              <a:rPr lang="zh-TW" altLang="en-US"/>
              <a:pPr>
                <a:defRPr/>
              </a:pPr>
              <a:t>56</a:t>
            </a:fld>
            <a:endParaRPr lang="zh-TW" altLang="en-US"/>
          </a:p>
        </p:txBody>
      </p:sp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/>
              <a:t>.SATCK</a:t>
            </a:r>
            <a:endParaRPr lang="zh-TW" altLang="en-US"/>
          </a:p>
        </p:txBody>
      </p:sp>
      <p:sp>
        <p:nvSpPr>
          <p:cNvPr id="202755" name="Text Box 3"/>
          <p:cNvSpPr txBox="1">
            <a:spLocks noChangeArrowheads="1"/>
          </p:cNvSpPr>
          <p:nvPr/>
        </p:nvSpPr>
        <p:spPr bwMode="auto">
          <a:xfrm>
            <a:off x="944563" y="1571625"/>
            <a:ext cx="4113212" cy="15621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zh-TW" altLang="en-US" b="1">
                <a:ea typeface="標楷體" pitchFamily="65" charset="-120"/>
              </a:rPr>
              <a:t>指令功能：</a:t>
            </a:r>
          </a:p>
          <a:p>
            <a:pPr algn="just"/>
            <a:r>
              <a:rPr lang="zh-TW" altLang="en-US">
                <a:ea typeface="標楷體" pitchFamily="65" charset="-120"/>
              </a:rPr>
              <a:t>當與</a:t>
            </a:r>
            <a:r>
              <a:rPr lang="en-US" altLang="zh-TW">
                <a:ea typeface="標楷體" pitchFamily="65" charset="-120"/>
              </a:rPr>
              <a:t>.MODEL</a:t>
            </a:r>
            <a:r>
              <a:rPr lang="zh-TW" altLang="en-US">
                <a:ea typeface="標楷體" pitchFamily="65" charset="-120"/>
              </a:rPr>
              <a:t>一起使用時，定義一堆疊區段</a:t>
            </a:r>
            <a:r>
              <a:rPr lang="zh-TW" altLang="zh-TW">
                <a:ea typeface="標楷體" pitchFamily="65" charset="-120"/>
              </a:rPr>
              <a:t>。</a:t>
            </a:r>
            <a:r>
              <a:rPr lang="zh-TW" altLang="en-US">
                <a:ea typeface="標楷體" pitchFamily="65" charset="-120"/>
              </a:rPr>
              <a:t>.</a:t>
            </a:r>
            <a:r>
              <a:rPr lang="en-US" altLang="zh-TW">
                <a:ea typeface="標楷體" pitchFamily="65" charset="-120"/>
              </a:rPr>
              <a:t>STACK</a:t>
            </a:r>
            <a:r>
              <a:rPr lang="zh-TW" altLang="en-US">
                <a:ea typeface="標楷體" pitchFamily="65" charset="-120"/>
              </a:rPr>
              <a:t>會自動關閉堆疊敘述。</a:t>
            </a:r>
          </a:p>
        </p:txBody>
      </p:sp>
      <p:graphicFrame>
        <p:nvGraphicFramePr>
          <p:cNvPr id="202756" name="Group 4"/>
          <p:cNvGraphicFramePr>
            <a:graphicFrameLocks noGrp="1"/>
          </p:cNvGraphicFramePr>
          <p:nvPr/>
        </p:nvGraphicFramePr>
        <p:xfrm>
          <a:off x="5118100" y="1584325"/>
          <a:ext cx="3581400" cy="2006600"/>
        </p:xfrm>
        <a:graphic>
          <a:graphicData uri="http://schemas.openxmlformats.org/drawingml/2006/table">
            <a:tbl>
              <a:tblPr/>
              <a:tblGrid>
                <a:gridCol w="35814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相關指令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  <a:tr h="13001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.DATA?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.CODE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SEGMENT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.MODEL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2764" name="Text Box 12"/>
          <p:cNvSpPr txBox="1">
            <a:spLocks noChangeArrowheads="1"/>
          </p:cNvSpPr>
          <p:nvPr/>
        </p:nvSpPr>
        <p:spPr bwMode="auto">
          <a:xfrm>
            <a:off x="962025" y="3905250"/>
            <a:ext cx="4070350" cy="1416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latin typeface="標楷體" pitchFamily="65" charset="-120"/>
                <a:ea typeface="標楷體" pitchFamily="65" charset="-120"/>
              </a:rPr>
              <a:t>指令格式：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latin typeface="標楷體" pitchFamily="65" charset="-120"/>
                <a:ea typeface="標楷體" pitchFamily="65" charset="-120"/>
              </a:rPr>
              <a:t>.STACK [[size]]</a:t>
            </a:r>
          </a:p>
          <a:p>
            <a:pPr algn="just">
              <a:lnSpc>
                <a:spcPct val="90000"/>
              </a:lnSpc>
            </a:pPr>
            <a:endParaRPr lang="en-US" altLang="zh-TW" b="1">
              <a:latin typeface="標楷體" pitchFamily="65" charset="-120"/>
              <a:ea typeface="標楷體" pitchFamily="65" charset="-120"/>
            </a:endParaRPr>
          </a:p>
          <a:p>
            <a:pPr algn="just">
              <a:lnSpc>
                <a:spcPct val="90000"/>
              </a:lnSpc>
            </a:pPr>
            <a:r>
              <a:rPr lang="en-US" altLang="zh-TW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size </a:t>
            </a:r>
            <a:r>
              <a:rPr lang="zh-TW" altLang="en-US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為堆疊大小</a:t>
            </a:r>
            <a:r>
              <a:rPr lang="zh-TW" altLang="en-US" b="1">
                <a:latin typeface="標楷體" pitchFamily="65" charset="-120"/>
                <a:ea typeface="標楷體" pitchFamily="65" charset="-120"/>
              </a:rPr>
              <a:t>，內定</a:t>
            </a:r>
            <a:r>
              <a:rPr lang="en-US" altLang="zh-TW" b="1">
                <a:latin typeface="標楷體" pitchFamily="65" charset="-120"/>
                <a:ea typeface="標楷體" pitchFamily="65" charset="-120"/>
              </a:rPr>
              <a:t>1024</a:t>
            </a:r>
          </a:p>
        </p:txBody>
      </p:sp>
      <p:sp>
        <p:nvSpPr>
          <p:cNvPr id="202765" name="Text Box 13"/>
          <p:cNvSpPr txBox="1">
            <a:spLocks noChangeArrowheads="1"/>
          </p:cNvSpPr>
          <p:nvPr/>
        </p:nvSpPr>
        <p:spPr bwMode="auto">
          <a:xfrm>
            <a:off x="5105400" y="3903663"/>
            <a:ext cx="3613150" cy="141605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指令範例：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.MODEL	small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.STACK	512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//</a:t>
            </a:r>
            <a:r>
              <a:rPr lang="zh-TW" altLang="en-US" b="1">
                <a:ea typeface="標楷體" pitchFamily="65" charset="-120"/>
              </a:rPr>
              <a:t>設定堆疊</a:t>
            </a:r>
            <a:r>
              <a:rPr lang="en-US" altLang="zh-TW" b="1">
                <a:ea typeface="標楷體" pitchFamily="65" charset="-120"/>
              </a:rPr>
              <a:t>512byte</a:t>
            </a:r>
            <a:endParaRPr lang="en-US" altLang="zh-TW" b="1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27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656 0.16899 " pathEditMode="relative" ptsTypes="AA">
                                      <p:cBhvr>
                                        <p:cTn id="14" dur="500" fill="hold"/>
                                        <p:tgtEl>
                                          <p:spTgt spid="2027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0275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71 0.16667 L 0.00174 0.00231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2027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8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fill="hold"/>
                                        <p:tgtEl>
                                          <p:spTgt spid="20275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275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027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16667E-6 -2.22222E-6 L -0.21007 0.16435 " pathEditMode="relative" ptsTypes="AA">
                                      <p:cBhvr>
                                        <p:cTn id="43" dur="1000" fill="hold"/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20275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20275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87 0.16018 L 0.0059 -0.0064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" y="-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275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27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171 -0.13773 " pathEditMode="relative" ptsTypes="AA">
                                      <p:cBhvr>
                                        <p:cTn id="66" dur="2000" fill="hold"/>
                                        <p:tgtEl>
                                          <p:spTgt spid="2027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6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20276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mph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0" fill="hold"/>
                                        <p:tgtEl>
                                          <p:spTgt spid="20276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91 -0.14051 L 0.00035 -0.00047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2027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" y="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2764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027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007 -0.14444 " pathEditMode="relative" ptsTypes="AA">
                                      <p:cBhvr>
                                        <p:cTn id="95" dur="2000" fill="hold"/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6" presetClass="emph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1000" fill="hold"/>
                                        <p:tgtEl>
                                          <p:spTgt spid="20276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mph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1000" fill="hold"/>
                                        <p:tgtEl>
                                          <p:spTgt spid="20276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48 -0.13796 L 0.00226 -0.00023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2765"/>
                  </p:tgtEl>
                </p:cond>
              </p:nextCondLst>
            </p:seq>
          </p:childTnLst>
        </p:cTn>
      </p:par>
    </p:tnLst>
    <p:bldLst>
      <p:bldP spid="202755" grpId="0" animBg="1"/>
      <p:bldP spid="202755" grpId="1" animBg="1"/>
      <p:bldP spid="202755" grpId="2" animBg="1"/>
      <p:bldP spid="202755" grpId="3" animBg="1"/>
      <p:bldP spid="202755" grpId="4" animBg="1"/>
      <p:bldP spid="202755" grpId="5" animBg="1"/>
      <p:bldP spid="202755" grpId="6" animBg="1"/>
      <p:bldP spid="202755" grpId="7" animBg="1"/>
      <p:bldP spid="202755" grpId="8" animBg="1"/>
      <p:bldP spid="202755" grpId="9" animBg="1"/>
      <p:bldP spid="202764" grpId="0" animBg="1"/>
      <p:bldP spid="202764" grpId="1" animBg="1"/>
      <p:bldP spid="202764" grpId="2" animBg="1"/>
      <p:bldP spid="202764" grpId="3" animBg="1"/>
      <p:bldP spid="202764" grpId="4" animBg="1"/>
      <p:bldP spid="202764" grpId="5" animBg="1"/>
      <p:bldP spid="202764" grpId="6" animBg="1"/>
      <p:bldP spid="202764" grpId="7" animBg="1"/>
      <p:bldP spid="202764" grpId="8" animBg="1"/>
      <p:bldP spid="202764" grpId="9" animBg="1"/>
      <p:bldP spid="202765" grpId="0" animBg="1"/>
      <p:bldP spid="202765" grpId="1" animBg="1"/>
      <p:bldP spid="202765" grpId="2" animBg="1"/>
      <p:bldP spid="202765" grpId="3" animBg="1"/>
      <p:bldP spid="202765" grpId="4" animBg="1"/>
      <p:bldP spid="202765" grpId="5" animBg="1"/>
      <p:bldP spid="202765" grpId="6" animBg="1"/>
      <p:bldP spid="202765" grpId="7" animBg="1"/>
      <p:bldP spid="202765" grpId="8" animBg="1"/>
      <p:bldP spid="202765" grpId="9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99D62B-9470-479A-9717-2D862E60439A}" type="slidenum">
              <a:rPr lang="zh-TW" altLang="en-US"/>
              <a:pPr>
                <a:defRPr/>
              </a:pPr>
              <a:t>57</a:t>
            </a:fld>
            <a:endParaRPr lang="zh-TW" altLang="en-US"/>
          </a:p>
        </p:txBody>
      </p:sp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/>
              <a:t>.DATA</a:t>
            </a:r>
          </a:p>
        </p:txBody>
      </p:sp>
      <p:sp>
        <p:nvSpPr>
          <p:cNvPr id="201731" name="Text Box 3"/>
          <p:cNvSpPr txBox="1">
            <a:spLocks noChangeArrowheads="1"/>
          </p:cNvSpPr>
          <p:nvPr/>
        </p:nvSpPr>
        <p:spPr bwMode="auto">
          <a:xfrm>
            <a:off x="944563" y="1571625"/>
            <a:ext cx="4113212" cy="19272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zh-TW" altLang="en-US" b="1">
                <a:ea typeface="標楷體" pitchFamily="65" charset="-120"/>
              </a:rPr>
              <a:t>指令功能：</a:t>
            </a:r>
          </a:p>
          <a:p>
            <a:pPr algn="just"/>
            <a:r>
              <a:rPr lang="zh-TW" altLang="en-US">
                <a:ea typeface="標楷體" pitchFamily="65" charset="-120"/>
              </a:rPr>
              <a:t>當與</a:t>
            </a:r>
            <a:r>
              <a:rPr lang="en-US" altLang="zh-TW">
                <a:ea typeface="標楷體" pitchFamily="65" charset="-120"/>
              </a:rPr>
              <a:t>.MODEL</a:t>
            </a:r>
            <a:r>
              <a:rPr lang="zh-TW" altLang="en-US">
                <a:ea typeface="標楷體" pitchFamily="65" charset="-120"/>
              </a:rPr>
              <a:t>一起使用時，為已初始化之資料，開啟一鄰近資料區段（</a:t>
            </a:r>
            <a:r>
              <a:rPr lang="en-US" altLang="zh-TW">
                <a:ea typeface="標楷體" pitchFamily="65" charset="-120"/>
              </a:rPr>
              <a:t>_DATA</a:t>
            </a:r>
            <a:r>
              <a:rPr lang="zh-TW" altLang="en-US">
                <a:ea typeface="標楷體" pitchFamily="65" charset="-120"/>
              </a:rPr>
              <a:t>），可定義資料變數於此區。</a:t>
            </a:r>
            <a:endParaRPr lang="en-US" altLang="zh-TW">
              <a:ea typeface="標楷體" pitchFamily="65" charset="-120"/>
            </a:endParaRPr>
          </a:p>
        </p:txBody>
      </p:sp>
      <p:graphicFrame>
        <p:nvGraphicFramePr>
          <p:cNvPr id="201778" name="Group 50"/>
          <p:cNvGraphicFramePr>
            <a:graphicFrameLocks noGrp="1"/>
          </p:cNvGraphicFramePr>
          <p:nvPr/>
        </p:nvGraphicFramePr>
        <p:xfrm>
          <a:off x="5118100" y="1584325"/>
          <a:ext cx="3581400" cy="2006600"/>
        </p:xfrm>
        <a:graphic>
          <a:graphicData uri="http://schemas.openxmlformats.org/drawingml/2006/table">
            <a:tbl>
              <a:tblPr/>
              <a:tblGrid>
                <a:gridCol w="35814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相關指令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  <a:tr h="13001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.DATA?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.STACK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SEGMENT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.MODEL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1763" name="Text Box 35"/>
          <p:cNvSpPr txBox="1">
            <a:spLocks noChangeArrowheads="1"/>
          </p:cNvSpPr>
          <p:nvPr/>
        </p:nvSpPr>
        <p:spPr bwMode="auto">
          <a:xfrm>
            <a:off x="962025" y="3905250"/>
            <a:ext cx="4070350" cy="10874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指令格式：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.DATA</a:t>
            </a:r>
          </a:p>
          <a:p>
            <a:pPr algn="just">
              <a:lnSpc>
                <a:spcPct val="90000"/>
              </a:lnSpc>
            </a:pPr>
            <a:endParaRPr lang="en-US" altLang="zh-TW" b="1">
              <a:solidFill>
                <a:srgbClr val="FF0000"/>
              </a:solidFill>
            </a:endParaRPr>
          </a:p>
        </p:txBody>
      </p:sp>
      <p:sp>
        <p:nvSpPr>
          <p:cNvPr id="201764" name="Text Box 36"/>
          <p:cNvSpPr txBox="1">
            <a:spLocks noChangeArrowheads="1"/>
          </p:cNvSpPr>
          <p:nvPr/>
        </p:nvSpPr>
        <p:spPr bwMode="auto">
          <a:xfrm>
            <a:off x="5105400" y="3903663"/>
            <a:ext cx="3613150" cy="207327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指令範例：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.MODEL	small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.data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A	word	01h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Num	byte	3h</a:t>
            </a:r>
          </a:p>
          <a:p>
            <a:pPr algn="just">
              <a:lnSpc>
                <a:spcPct val="90000"/>
              </a:lnSpc>
            </a:pPr>
            <a:endParaRPr lang="en-US" altLang="zh-TW" b="1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17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656 0.16899 " pathEditMode="relative" ptsTypes="AA">
                                      <p:cBhvr>
                                        <p:cTn id="14" dur="500" fill="hold"/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0173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71 0.16667 L 0.00174 0.00231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8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fill="hold"/>
                                        <p:tgtEl>
                                          <p:spTgt spid="20173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173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017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16667E-6 -2.22222E-6 L -0.21007 0.16435 " pathEditMode="relative" ptsTypes="AA">
                                      <p:cBhvr>
                                        <p:cTn id="43" dur="1000" fill="hold"/>
                                        <p:tgtEl>
                                          <p:spTgt spid="2017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20177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20177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87 0.16018 L 0.0059 -0.0064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017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" y="-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177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17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171 -0.13773 " pathEditMode="relative" ptsTypes="AA">
                                      <p:cBhvr>
                                        <p:cTn id="66" dur="2000" fill="hold"/>
                                        <p:tgtEl>
                                          <p:spTgt spid="2017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6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20176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mph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0" fill="hold"/>
                                        <p:tgtEl>
                                          <p:spTgt spid="20176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91 -0.14051 L 0.00035 -0.00047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2017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" y="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1763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017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007 -0.14444 " pathEditMode="relative" ptsTypes="AA">
                                      <p:cBhvr>
                                        <p:cTn id="95" dur="2000" fill="hold"/>
                                        <p:tgtEl>
                                          <p:spTgt spid="2017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6" presetClass="emph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1000" fill="hold"/>
                                        <p:tgtEl>
                                          <p:spTgt spid="20176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mph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1000" fill="hold"/>
                                        <p:tgtEl>
                                          <p:spTgt spid="20176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48 -0.13796 L 0.00226 -0.00023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2017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1764"/>
                  </p:tgtEl>
                </p:cond>
              </p:nextCondLst>
            </p:seq>
          </p:childTnLst>
        </p:cTn>
      </p:par>
    </p:tnLst>
    <p:bldLst>
      <p:bldP spid="201731" grpId="0" animBg="1"/>
      <p:bldP spid="201731" grpId="1" animBg="1"/>
      <p:bldP spid="201731" grpId="2" animBg="1"/>
      <p:bldP spid="201731" grpId="3" animBg="1"/>
      <p:bldP spid="201731" grpId="4" animBg="1"/>
      <p:bldP spid="201731" grpId="5" animBg="1"/>
      <p:bldP spid="201731" grpId="6" animBg="1"/>
      <p:bldP spid="201731" grpId="7" animBg="1"/>
      <p:bldP spid="201731" grpId="8" animBg="1"/>
      <p:bldP spid="201731" grpId="9" animBg="1"/>
      <p:bldP spid="201763" grpId="0" animBg="1"/>
      <p:bldP spid="201763" grpId="1" animBg="1"/>
      <p:bldP spid="201763" grpId="2" animBg="1"/>
      <p:bldP spid="201763" grpId="3" animBg="1"/>
      <p:bldP spid="201763" grpId="4" animBg="1"/>
      <p:bldP spid="201763" grpId="5" animBg="1"/>
      <p:bldP spid="201763" grpId="6" animBg="1"/>
      <p:bldP spid="201763" grpId="7" animBg="1"/>
      <p:bldP spid="201763" grpId="8" animBg="1"/>
      <p:bldP spid="201763" grpId="9" animBg="1"/>
      <p:bldP spid="201764" grpId="0" animBg="1"/>
      <p:bldP spid="201764" grpId="1" animBg="1"/>
      <p:bldP spid="201764" grpId="2" animBg="1"/>
      <p:bldP spid="201764" grpId="3" animBg="1"/>
      <p:bldP spid="201764" grpId="4" animBg="1"/>
      <p:bldP spid="201764" grpId="5" animBg="1"/>
      <p:bldP spid="201764" grpId="6" animBg="1"/>
      <p:bldP spid="201764" grpId="7" animBg="1"/>
      <p:bldP spid="201764" grpId="8" animBg="1"/>
      <p:bldP spid="201764" grpId="9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6296EB-5E14-4203-8BC0-EEFDE50D92BC}" type="slidenum">
              <a:rPr lang="zh-TW" altLang="en-US"/>
              <a:pPr>
                <a:defRPr/>
              </a:pPr>
              <a:t>58</a:t>
            </a:fld>
            <a:endParaRPr lang="zh-TW" altLang="en-US"/>
          </a:p>
        </p:txBody>
      </p:sp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/>
              <a:t>MASM</a:t>
            </a:r>
            <a:r>
              <a:rPr lang="zh-TW" altLang="en-US"/>
              <a:t>指令集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3600"/>
              <a:t>每一種</a:t>
            </a:r>
            <a:r>
              <a:rPr lang="en-US" altLang="zh-TW" sz="3600"/>
              <a:t>CPU</a:t>
            </a:r>
            <a:r>
              <a:rPr lang="zh-TW" altLang="en-US" sz="3600"/>
              <a:t>有其特殊之指令集，以</a:t>
            </a:r>
            <a:r>
              <a:rPr lang="en-US" altLang="zh-TW" sz="3600"/>
              <a:t>IA-32 CPU</a:t>
            </a:r>
            <a:r>
              <a:rPr lang="zh-TW" altLang="en-US" sz="3600"/>
              <a:t>為例：</a:t>
            </a:r>
          </a:p>
          <a:p>
            <a:pPr lvl="1">
              <a:lnSpc>
                <a:spcPct val="90000"/>
              </a:lnSpc>
            </a:pPr>
            <a:r>
              <a:rPr lang="en-US" altLang="zh-TW" sz="3200">
                <a:hlinkClick r:id="rId2" action="ppaction://hlinksldjump"/>
              </a:rPr>
              <a:t>ADD</a:t>
            </a:r>
            <a:r>
              <a:rPr lang="zh-TW" altLang="en-US" sz="3200"/>
              <a:t>：加法指令。</a:t>
            </a:r>
            <a:endParaRPr lang="en-US" altLang="zh-TW" sz="3200"/>
          </a:p>
          <a:p>
            <a:pPr lvl="1">
              <a:lnSpc>
                <a:spcPct val="90000"/>
              </a:lnSpc>
            </a:pPr>
            <a:r>
              <a:rPr lang="en-US" altLang="zh-TW" sz="3200">
                <a:hlinkClick r:id="rId3" action="ppaction://hlinksldjump"/>
              </a:rPr>
              <a:t>MOV</a:t>
            </a:r>
            <a:r>
              <a:rPr lang="zh-TW" altLang="en-US" sz="3200"/>
              <a:t>：資料複製。</a:t>
            </a:r>
            <a:endParaRPr lang="en-US" altLang="zh-TW" sz="3200"/>
          </a:p>
          <a:p>
            <a:pPr lvl="1">
              <a:lnSpc>
                <a:spcPct val="90000"/>
              </a:lnSpc>
            </a:pPr>
            <a:r>
              <a:rPr lang="en-US" altLang="zh-TW" sz="3200">
                <a:hlinkClick r:id="rId4" action="ppaction://hlinksldjump"/>
              </a:rPr>
              <a:t>CALL</a:t>
            </a:r>
            <a:r>
              <a:rPr lang="zh-TW" altLang="en-US" sz="3200"/>
              <a:t>：呼叫副程式。</a:t>
            </a:r>
            <a:endParaRPr lang="en-US" altLang="zh-TW" sz="3200"/>
          </a:p>
          <a:p>
            <a:pPr lvl="1">
              <a:lnSpc>
                <a:spcPct val="90000"/>
              </a:lnSpc>
            </a:pPr>
            <a:r>
              <a:rPr lang="en-US" altLang="zh-TW" sz="3200">
                <a:hlinkClick r:id="rId5" action="ppaction://hlinksldjump"/>
              </a:rPr>
              <a:t>JMP</a:t>
            </a:r>
            <a:r>
              <a:rPr lang="zh-TW" altLang="en-US" sz="3200"/>
              <a:t>：跳躍至 某位址繼續執行。</a:t>
            </a:r>
            <a:endParaRPr lang="en-US" altLang="zh-TW" sz="3200"/>
          </a:p>
          <a:p>
            <a:pPr lvl="1">
              <a:lnSpc>
                <a:spcPct val="90000"/>
              </a:lnSpc>
            </a:pPr>
            <a:r>
              <a:rPr lang="en-US" altLang="zh-TW" sz="3200">
                <a:hlinkClick r:id="rId6" action="ppaction://hlinksldjump"/>
              </a:rPr>
              <a:t>CMP</a:t>
            </a:r>
            <a:r>
              <a:rPr lang="zh-TW" altLang="en-US" sz="3200"/>
              <a:t>：比較兩運算元，設定</a:t>
            </a:r>
            <a:r>
              <a:rPr lang="en-US" altLang="zh-TW" sz="2800"/>
              <a:t>STATUS</a:t>
            </a:r>
            <a:r>
              <a:rPr lang="zh-TW" altLang="en-US" sz="3200"/>
              <a:t>。</a:t>
            </a:r>
            <a:endParaRPr lang="en-US" altLang="zh-TW" sz="2800"/>
          </a:p>
          <a:p>
            <a:pPr lvl="1">
              <a:lnSpc>
                <a:spcPct val="90000"/>
              </a:lnSpc>
            </a:pPr>
            <a:r>
              <a:rPr lang="en-US" altLang="zh-TW" sz="3200">
                <a:hlinkClick r:id="rId7" action="ppaction://hlinksldjump"/>
              </a:rPr>
              <a:t>INT</a:t>
            </a:r>
            <a:r>
              <a:rPr lang="zh-TW" altLang="en-US" sz="3200"/>
              <a:t>：軟體中斷。</a:t>
            </a:r>
            <a:endParaRPr lang="en-US" altLang="zh-TW" sz="3200"/>
          </a:p>
        </p:txBody>
      </p:sp>
      <p:sp>
        <p:nvSpPr>
          <p:cNvPr id="147460" name="AutoShape 4" descr="指令行格式">
            <a:hlinkClick r:id="rId8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84150" y="5348288"/>
            <a:ext cx="576263" cy="576262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4B9495-353C-4A51-9F6B-C9D675ACFF48}" type="slidenum">
              <a:rPr lang="zh-TW" altLang="en-US"/>
              <a:pPr>
                <a:defRPr/>
              </a:pPr>
              <a:t>59</a:t>
            </a:fld>
            <a:endParaRPr lang="zh-TW" altLang="en-US"/>
          </a:p>
        </p:txBody>
      </p:sp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/>
              <a:t>ADD</a:t>
            </a:r>
          </a:p>
        </p:txBody>
      </p:sp>
      <p:sp>
        <p:nvSpPr>
          <p:cNvPr id="200707" name="Text Box 3"/>
          <p:cNvSpPr txBox="1">
            <a:spLocks noChangeArrowheads="1"/>
          </p:cNvSpPr>
          <p:nvPr/>
        </p:nvSpPr>
        <p:spPr bwMode="auto">
          <a:xfrm>
            <a:off x="944563" y="1571625"/>
            <a:ext cx="4113212" cy="19272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zh-TW" altLang="en-US" b="1">
                <a:ea typeface="標楷體" pitchFamily="65" charset="-120"/>
              </a:rPr>
              <a:t>指令功能：</a:t>
            </a:r>
          </a:p>
          <a:p>
            <a:pPr algn="just"/>
            <a:r>
              <a:rPr lang="zh-TW" altLang="en-US">
                <a:ea typeface="標楷體" pitchFamily="65" charset="-120"/>
              </a:rPr>
              <a:t>將來源運算元和目的運算元相加，再存到目的運算元，其中運算元的位元數必須相同。</a:t>
            </a:r>
          </a:p>
        </p:txBody>
      </p:sp>
      <p:graphicFrame>
        <p:nvGraphicFramePr>
          <p:cNvPr id="200741" name="Group 37"/>
          <p:cNvGraphicFramePr>
            <a:graphicFrameLocks noGrp="1"/>
          </p:cNvGraphicFramePr>
          <p:nvPr/>
        </p:nvGraphicFramePr>
        <p:xfrm>
          <a:off x="5118100" y="1584325"/>
          <a:ext cx="3581400" cy="1863725"/>
        </p:xfrm>
        <a:graphic>
          <a:graphicData uri="http://schemas.openxmlformats.org/drawingml/2006/table">
            <a:tbl>
              <a:tblPr/>
              <a:tblGrid>
                <a:gridCol w="447675"/>
                <a:gridCol w="447675"/>
                <a:gridCol w="415925"/>
                <a:gridCol w="479425"/>
                <a:gridCol w="447675"/>
                <a:gridCol w="447675"/>
                <a:gridCol w="447675"/>
                <a:gridCol w="447675"/>
              </a:tblGrid>
              <a:tr h="563563">
                <a:tc gridSpan="8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影響之</a:t>
                      </a: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STATUS </a:t>
                      </a: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位元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  <a:tr h="6302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*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0739" name="Text Box 35"/>
          <p:cNvSpPr txBox="1">
            <a:spLocks noChangeArrowheads="1"/>
          </p:cNvSpPr>
          <p:nvPr/>
        </p:nvSpPr>
        <p:spPr bwMode="auto">
          <a:xfrm>
            <a:off x="962025" y="3905250"/>
            <a:ext cx="4070350" cy="17446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指令格式：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	</a:t>
            </a:r>
            <a:r>
              <a:rPr lang="en-US" altLang="zh-TW" b="1">
                <a:ea typeface="標楷體" pitchFamily="65" charset="-120"/>
              </a:rPr>
              <a:t>ADD	</a:t>
            </a:r>
            <a:r>
              <a:rPr lang="zh-TW" altLang="en-US" b="1">
                <a:ea typeface="標楷體" pitchFamily="65" charset="-120"/>
              </a:rPr>
              <a:t>目的</a:t>
            </a:r>
            <a:r>
              <a:rPr lang="en-US" altLang="zh-TW" b="1">
                <a:ea typeface="標楷體" pitchFamily="65" charset="-120"/>
              </a:rPr>
              <a:t>, </a:t>
            </a:r>
            <a:r>
              <a:rPr lang="zh-TW" altLang="en-US" b="1">
                <a:ea typeface="標楷體" pitchFamily="65" charset="-120"/>
              </a:rPr>
              <a:t>來源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目的</a:t>
            </a:r>
            <a:r>
              <a:rPr lang="en-US" altLang="zh-TW" b="1">
                <a:ea typeface="標楷體" pitchFamily="65" charset="-120"/>
              </a:rPr>
              <a:t>: reg, mem. Accum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來源</a:t>
            </a:r>
            <a:r>
              <a:rPr lang="en-US" altLang="zh-TW" b="1">
                <a:ea typeface="標楷體" pitchFamily="65" charset="-120"/>
              </a:rPr>
              <a:t>: </a:t>
            </a:r>
            <a:r>
              <a:rPr lang="en-US" altLang="zh-TW" b="1"/>
              <a:t>reg, mem. Accum, imm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solidFill>
                  <a:srgbClr val="FF0000"/>
                </a:solidFill>
                <a:ea typeface="標楷體" pitchFamily="65" charset="-120"/>
              </a:rPr>
              <a:t>不可以</a:t>
            </a:r>
            <a:r>
              <a:rPr lang="zh-TW" altLang="en-US" b="1">
                <a:solidFill>
                  <a:srgbClr val="FF0000"/>
                </a:solidFill>
              </a:rPr>
              <a:t> </a:t>
            </a:r>
            <a:r>
              <a:rPr lang="en-US" altLang="zh-TW" b="1">
                <a:solidFill>
                  <a:srgbClr val="FF0000"/>
                </a:solidFill>
              </a:rPr>
              <a:t>ADD 	mem, mem</a:t>
            </a:r>
          </a:p>
        </p:txBody>
      </p:sp>
      <p:sp>
        <p:nvSpPr>
          <p:cNvPr id="200740" name="Text Box 36"/>
          <p:cNvSpPr txBox="1">
            <a:spLocks noChangeArrowheads="1"/>
          </p:cNvSpPr>
          <p:nvPr/>
        </p:nvSpPr>
        <p:spPr bwMode="auto">
          <a:xfrm>
            <a:off x="5105400" y="3903663"/>
            <a:ext cx="3613150" cy="141605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指令範例：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	ADD	ax, 01h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// AX=AX+1</a:t>
            </a:r>
          </a:p>
          <a:p>
            <a:pPr algn="just">
              <a:lnSpc>
                <a:spcPct val="90000"/>
              </a:lnSpc>
            </a:pPr>
            <a:endParaRPr lang="en-US" altLang="zh-TW" b="1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07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656 0.16899 " pathEditMode="relative" ptsTypes="AA">
                                      <p:cBhvr>
                                        <p:cTn id="14" dur="500" fill="hold"/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0070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71 0.16667 L 0.00174 0.00231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8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fill="hold"/>
                                        <p:tgtEl>
                                          <p:spTgt spid="20070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70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007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16667E-6 -2.22222E-6 L -0.21007 0.16435 " pathEditMode="relative" ptsTypes="AA">
                                      <p:cBhvr>
                                        <p:cTn id="43" dur="1000" fill="hold"/>
                                        <p:tgtEl>
                                          <p:spTgt spid="2007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20074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20074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87 0.16018 L 0.0059 -0.0064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007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" y="-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74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07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171 -0.13773 " pathEditMode="relative" ptsTypes="AA">
                                      <p:cBhvr>
                                        <p:cTn id="66" dur="2000" fill="hold"/>
                                        <p:tgtEl>
                                          <p:spTgt spid="2007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6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20073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mph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0" fill="hold"/>
                                        <p:tgtEl>
                                          <p:spTgt spid="20073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91 -0.14051 L 0.00035 -0.00047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2007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" y="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73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007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007 -0.14444 " pathEditMode="relative" ptsTypes="AA">
                                      <p:cBhvr>
                                        <p:cTn id="95" dur="2000" fill="hold"/>
                                        <p:tgtEl>
                                          <p:spTgt spid="2007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6" presetClass="emph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1000" fill="hold"/>
                                        <p:tgtEl>
                                          <p:spTgt spid="20074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mph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1000" fill="hold"/>
                                        <p:tgtEl>
                                          <p:spTgt spid="20074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48 -0.13796 L 0.00226 -0.00023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2007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740"/>
                  </p:tgtEl>
                </p:cond>
              </p:nextCondLst>
            </p:seq>
          </p:childTnLst>
        </p:cTn>
      </p:par>
    </p:tnLst>
    <p:bldLst>
      <p:bldP spid="200707" grpId="0" animBg="1"/>
      <p:bldP spid="200707" grpId="1" animBg="1"/>
      <p:bldP spid="200707" grpId="2" animBg="1"/>
      <p:bldP spid="200707" grpId="3" animBg="1"/>
      <p:bldP spid="200707" grpId="4" animBg="1"/>
      <p:bldP spid="200707" grpId="5" animBg="1"/>
      <p:bldP spid="200707" grpId="6" animBg="1"/>
      <p:bldP spid="200707" grpId="7" animBg="1"/>
      <p:bldP spid="200707" grpId="8" animBg="1"/>
      <p:bldP spid="200707" grpId="9" animBg="1"/>
      <p:bldP spid="200739" grpId="0" animBg="1"/>
      <p:bldP spid="200739" grpId="1" animBg="1"/>
      <p:bldP spid="200739" grpId="2" animBg="1"/>
      <p:bldP spid="200739" grpId="3" animBg="1"/>
      <p:bldP spid="200739" grpId="4" animBg="1"/>
      <p:bldP spid="200739" grpId="5" animBg="1"/>
      <p:bldP spid="200739" grpId="6" animBg="1"/>
      <p:bldP spid="200739" grpId="7" animBg="1"/>
      <p:bldP spid="200739" grpId="8" animBg="1"/>
      <p:bldP spid="200739" grpId="9" animBg="1"/>
      <p:bldP spid="200740" grpId="0" animBg="1"/>
      <p:bldP spid="200740" grpId="1" animBg="1"/>
      <p:bldP spid="200740" grpId="2" animBg="1"/>
      <p:bldP spid="200740" grpId="3" animBg="1"/>
      <p:bldP spid="200740" grpId="4" animBg="1"/>
      <p:bldP spid="200740" grpId="5" animBg="1"/>
      <p:bldP spid="200740" grpId="6" animBg="1"/>
      <p:bldP spid="200740" grpId="7" animBg="1"/>
      <p:bldP spid="200740" grpId="8" animBg="1"/>
      <p:bldP spid="200740" grpId="9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954273-919E-4E87-94EF-9040662B3392}" type="slidenum">
              <a:rPr lang="zh-TW" altLang="en-US"/>
              <a:pPr>
                <a:defRPr/>
              </a:pPr>
              <a:t>60</a:t>
            </a:fld>
            <a:endParaRPr lang="zh-TW" altLang="en-US"/>
          </a:p>
        </p:txBody>
      </p:sp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/>
              <a:t>MOV</a:t>
            </a:r>
          </a:p>
        </p:txBody>
      </p:sp>
      <p:sp>
        <p:nvSpPr>
          <p:cNvPr id="199683" name="Text Box 3"/>
          <p:cNvSpPr txBox="1">
            <a:spLocks noChangeArrowheads="1"/>
          </p:cNvSpPr>
          <p:nvPr/>
        </p:nvSpPr>
        <p:spPr bwMode="auto">
          <a:xfrm>
            <a:off x="944563" y="1571625"/>
            <a:ext cx="4113212" cy="15621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zh-TW" altLang="en-US" b="1">
                <a:ea typeface="標楷體" pitchFamily="65" charset="-120"/>
              </a:rPr>
              <a:t>指令功能：</a:t>
            </a:r>
          </a:p>
          <a:p>
            <a:pPr algn="just"/>
            <a:r>
              <a:rPr lang="zh-TW" altLang="en-US">
                <a:ea typeface="標楷體" pitchFamily="65" charset="-120"/>
              </a:rPr>
              <a:t>將來源運算元，複製一個位元組或字元組到目的運算元。</a:t>
            </a:r>
          </a:p>
        </p:txBody>
      </p:sp>
      <p:graphicFrame>
        <p:nvGraphicFramePr>
          <p:cNvPr id="199684" name="Group 4"/>
          <p:cNvGraphicFramePr>
            <a:graphicFrameLocks noGrp="1"/>
          </p:cNvGraphicFramePr>
          <p:nvPr/>
        </p:nvGraphicFramePr>
        <p:xfrm>
          <a:off x="5118100" y="1584325"/>
          <a:ext cx="3581400" cy="1838325"/>
        </p:xfrm>
        <a:graphic>
          <a:graphicData uri="http://schemas.openxmlformats.org/drawingml/2006/table">
            <a:tbl>
              <a:tblPr/>
              <a:tblGrid>
                <a:gridCol w="447675"/>
                <a:gridCol w="447675"/>
                <a:gridCol w="415925"/>
                <a:gridCol w="479425"/>
                <a:gridCol w="447675"/>
                <a:gridCol w="447675"/>
                <a:gridCol w="447675"/>
                <a:gridCol w="447675"/>
              </a:tblGrid>
              <a:tr h="563563">
                <a:tc gridSpan="8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影響之</a:t>
                      </a: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STATUS </a:t>
                      </a: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位元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  <a:tr h="6302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99715" name="Text Box 35"/>
          <p:cNvSpPr txBox="1">
            <a:spLocks noChangeArrowheads="1"/>
          </p:cNvSpPr>
          <p:nvPr/>
        </p:nvSpPr>
        <p:spPr bwMode="auto">
          <a:xfrm>
            <a:off x="962025" y="3905250"/>
            <a:ext cx="4070350" cy="1416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指令格式：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	</a:t>
            </a:r>
            <a:r>
              <a:rPr lang="en-US" altLang="zh-TW" b="1">
                <a:ea typeface="標楷體" pitchFamily="65" charset="-120"/>
              </a:rPr>
              <a:t>MOV	</a:t>
            </a:r>
            <a:r>
              <a:rPr lang="zh-TW" altLang="en-US" b="1">
                <a:ea typeface="標楷體" pitchFamily="65" charset="-120"/>
              </a:rPr>
              <a:t>目的</a:t>
            </a:r>
            <a:r>
              <a:rPr lang="en-US" altLang="zh-TW" b="1">
                <a:ea typeface="標楷體" pitchFamily="65" charset="-120"/>
              </a:rPr>
              <a:t>, </a:t>
            </a:r>
            <a:r>
              <a:rPr lang="zh-TW" altLang="en-US" b="1">
                <a:ea typeface="標楷體" pitchFamily="65" charset="-120"/>
              </a:rPr>
              <a:t>來源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目的</a:t>
            </a:r>
            <a:r>
              <a:rPr lang="en-US" altLang="zh-TW" b="1">
                <a:ea typeface="標楷體" pitchFamily="65" charset="-120"/>
              </a:rPr>
              <a:t>: reg(16), mem(16). 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來源</a:t>
            </a:r>
            <a:r>
              <a:rPr lang="en-US" altLang="zh-TW" b="1">
                <a:ea typeface="標楷體" pitchFamily="65" charset="-120"/>
              </a:rPr>
              <a:t>: </a:t>
            </a:r>
            <a:r>
              <a:rPr lang="en-US" altLang="zh-TW" b="1"/>
              <a:t>reg(16), mem(16). imm</a:t>
            </a:r>
            <a:endParaRPr lang="zh-TW" altLang="en-US" b="1"/>
          </a:p>
        </p:txBody>
      </p:sp>
      <p:sp>
        <p:nvSpPr>
          <p:cNvPr id="199716" name="Text Box 36"/>
          <p:cNvSpPr txBox="1">
            <a:spLocks noChangeArrowheads="1"/>
          </p:cNvSpPr>
          <p:nvPr/>
        </p:nvSpPr>
        <p:spPr bwMode="auto">
          <a:xfrm>
            <a:off x="5105400" y="3903663"/>
            <a:ext cx="3748088" cy="174466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指令範例：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	MOV	AX,@DATA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//AX=DATA</a:t>
            </a:r>
            <a:r>
              <a:rPr lang="zh-TW" altLang="en-US" b="1">
                <a:ea typeface="標楷體" pitchFamily="65" charset="-120"/>
              </a:rPr>
              <a:t>之</a:t>
            </a:r>
            <a:r>
              <a:rPr lang="en-US" altLang="zh-TW" b="1">
                <a:ea typeface="標楷體" pitchFamily="65" charset="-120"/>
              </a:rPr>
              <a:t>offset	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	MOV	AL,01h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//AL=01h</a:t>
            </a:r>
            <a:endParaRPr lang="en-US" altLang="zh-TW" b="1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96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656 0.16899 " pathEditMode="relative" ptsTypes="AA">
                                      <p:cBhvr>
                                        <p:cTn id="14" dur="500" fill="hold"/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9968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71 0.16667 L 0.00174 0.00231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8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fill="hold"/>
                                        <p:tgtEl>
                                          <p:spTgt spid="19968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968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96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16667E-6 -2.22222E-6 L -0.21007 0.16435 " pathEditMode="relative" ptsTypes="AA">
                                      <p:cBhvr>
                                        <p:cTn id="43" dur="1000" fill="hold"/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19968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19968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87 0.16018 L 0.0059 -0.0064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" y="-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968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997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171 -0.13773 " pathEditMode="relative" ptsTypes="AA">
                                      <p:cBhvr>
                                        <p:cTn id="66" dur="2000" fill="hold"/>
                                        <p:tgtEl>
                                          <p:spTgt spid="1997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6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19971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mph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0" fill="hold"/>
                                        <p:tgtEl>
                                          <p:spTgt spid="19971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91 -0.14051 L 0.00035 -0.00047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1997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" y="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9715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997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007 -0.14444 " pathEditMode="relative" ptsTypes="AA">
                                      <p:cBhvr>
                                        <p:cTn id="95" dur="2000" fill="hold"/>
                                        <p:tgtEl>
                                          <p:spTgt spid="1997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6" presetClass="emph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1000" fill="hold"/>
                                        <p:tgtEl>
                                          <p:spTgt spid="19971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mph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1000" fill="hold"/>
                                        <p:tgtEl>
                                          <p:spTgt spid="19971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48 -0.13796 L 0.00226 -0.00023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1997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9716"/>
                  </p:tgtEl>
                </p:cond>
              </p:nextCondLst>
            </p:seq>
          </p:childTnLst>
        </p:cTn>
      </p:par>
    </p:tnLst>
    <p:bldLst>
      <p:bldP spid="199683" grpId="0" animBg="1"/>
      <p:bldP spid="199683" grpId="1" animBg="1"/>
      <p:bldP spid="199683" grpId="2" animBg="1"/>
      <p:bldP spid="199683" grpId="3" animBg="1"/>
      <p:bldP spid="199683" grpId="4" animBg="1"/>
      <p:bldP spid="199683" grpId="5" animBg="1"/>
      <p:bldP spid="199683" grpId="6" animBg="1"/>
      <p:bldP spid="199683" grpId="7" animBg="1"/>
      <p:bldP spid="199683" grpId="8" animBg="1"/>
      <p:bldP spid="199683" grpId="9" animBg="1"/>
      <p:bldP spid="199715" grpId="0" animBg="1"/>
      <p:bldP spid="199715" grpId="1" animBg="1"/>
      <p:bldP spid="199715" grpId="2" animBg="1"/>
      <p:bldP spid="199715" grpId="3" animBg="1"/>
      <p:bldP spid="199715" grpId="4" animBg="1"/>
      <p:bldP spid="199715" grpId="5" animBg="1"/>
      <p:bldP spid="199715" grpId="6" animBg="1"/>
      <p:bldP spid="199715" grpId="7" animBg="1"/>
      <p:bldP spid="199715" grpId="8" animBg="1"/>
      <p:bldP spid="199715" grpId="9" animBg="1"/>
      <p:bldP spid="199716" grpId="0" animBg="1"/>
      <p:bldP spid="199716" grpId="1" animBg="1"/>
      <p:bldP spid="199716" grpId="2" animBg="1"/>
      <p:bldP spid="199716" grpId="3" animBg="1"/>
      <p:bldP spid="199716" grpId="4" animBg="1"/>
      <p:bldP spid="199716" grpId="5" animBg="1"/>
      <p:bldP spid="199716" grpId="6" animBg="1"/>
      <p:bldP spid="199716" grpId="7" animBg="1"/>
      <p:bldP spid="199716" grpId="8" animBg="1"/>
      <p:bldP spid="199716" grpId="9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E09FF4-9E79-41DF-BFFD-BA92DB4071E3}" type="slidenum">
              <a:rPr lang="zh-TW" altLang="en-US"/>
              <a:pPr>
                <a:defRPr/>
              </a:pPr>
              <a:t>61</a:t>
            </a:fld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/>
              <a:t>CALL</a:t>
            </a:r>
          </a:p>
        </p:txBody>
      </p:sp>
      <p:sp>
        <p:nvSpPr>
          <p:cNvPr id="198659" name="Text Box 3"/>
          <p:cNvSpPr txBox="1">
            <a:spLocks noChangeArrowheads="1"/>
          </p:cNvSpPr>
          <p:nvPr/>
        </p:nvSpPr>
        <p:spPr bwMode="auto">
          <a:xfrm>
            <a:off x="944563" y="1571625"/>
            <a:ext cx="4113212" cy="229235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zh-TW" altLang="en-US" b="1">
                <a:ea typeface="標楷體" pitchFamily="65" charset="-120"/>
              </a:rPr>
              <a:t>指令功能：</a:t>
            </a:r>
          </a:p>
          <a:p>
            <a:pPr algn="just"/>
            <a:r>
              <a:rPr lang="zh-TW" altLang="en-US">
                <a:ea typeface="標楷體" pitchFamily="65" charset="-120"/>
              </a:rPr>
              <a:t>將下個指令位址推入堆疊，並轉往目的運算原位址執行。如只近程呼叫，只壓入偏移值，否則區段與偏移皆壓入。</a:t>
            </a:r>
          </a:p>
        </p:txBody>
      </p:sp>
      <p:graphicFrame>
        <p:nvGraphicFramePr>
          <p:cNvPr id="198660" name="Group 4"/>
          <p:cNvGraphicFramePr>
            <a:graphicFrameLocks noGrp="1"/>
          </p:cNvGraphicFramePr>
          <p:nvPr/>
        </p:nvGraphicFramePr>
        <p:xfrm>
          <a:off x="5118100" y="1584325"/>
          <a:ext cx="3581400" cy="1838325"/>
        </p:xfrm>
        <a:graphic>
          <a:graphicData uri="http://schemas.openxmlformats.org/drawingml/2006/table">
            <a:tbl>
              <a:tblPr/>
              <a:tblGrid>
                <a:gridCol w="447675"/>
                <a:gridCol w="447675"/>
                <a:gridCol w="415925"/>
                <a:gridCol w="479425"/>
                <a:gridCol w="447675"/>
                <a:gridCol w="447675"/>
                <a:gridCol w="447675"/>
                <a:gridCol w="447675"/>
              </a:tblGrid>
              <a:tr h="563563">
                <a:tc gridSpan="8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影響之</a:t>
                      </a: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STATUS </a:t>
                      </a: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位元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  <a:tr h="6302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98691" name="Text Box 35"/>
          <p:cNvSpPr txBox="1">
            <a:spLocks noChangeArrowheads="1"/>
          </p:cNvSpPr>
          <p:nvPr/>
        </p:nvSpPr>
        <p:spPr bwMode="auto">
          <a:xfrm>
            <a:off x="962025" y="3905250"/>
            <a:ext cx="4070350" cy="1416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指令格式：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	</a:t>
            </a:r>
            <a:r>
              <a:rPr lang="en-US" altLang="zh-TW" b="1">
                <a:ea typeface="標楷體" pitchFamily="65" charset="-120"/>
              </a:rPr>
              <a:t>CALL	</a:t>
            </a:r>
            <a:r>
              <a:rPr lang="zh-TW" altLang="en-US" b="1">
                <a:ea typeface="標楷體" pitchFamily="65" charset="-120"/>
              </a:rPr>
              <a:t>目的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目的</a:t>
            </a:r>
            <a:r>
              <a:rPr lang="en-US" altLang="zh-TW" b="1">
                <a:ea typeface="標楷體" pitchFamily="65" charset="-120"/>
              </a:rPr>
              <a:t>: 	nearlabel, mem16,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	farlabel , mem32, reg</a:t>
            </a:r>
            <a:endParaRPr lang="zh-TW" altLang="en-US" b="1"/>
          </a:p>
        </p:txBody>
      </p:sp>
      <p:sp>
        <p:nvSpPr>
          <p:cNvPr id="198692" name="Text Box 36"/>
          <p:cNvSpPr txBox="1">
            <a:spLocks noChangeArrowheads="1"/>
          </p:cNvSpPr>
          <p:nvPr/>
        </p:nvSpPr>
        <p:spPr bwMode="auto">
          <a:xfrm>
            <a:off x="5105400" y="3903663"/>
            <a:ext cx="3613150" cy="174466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指令範例：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	CALL	Sub1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	</a:t>
            </a:r>
            <a:r>
              <a:rPr lang="en-US" altLang="zh-TW" b="1">
                <a:latin typeface="標楷體"/>
                <a:ea typeface="標楷體" pitchFamily="65" charset="-120"/>
              </a:rPr>
              <a:t>…</a:t>
            </a:r>
            <a:endParaRPr lang="en-US" altLang="zh-TW" b="1">
              <a:ea typeface="標楷體" pitchFamily="65" charset="-120"/>
            </a:endParaRP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Sub1:	</a:t>
            </a:r>
            <a:r>
              <a:rPr lang="en-US" altLang="zh-TW" b="1">
                <a:latin typeface="標楷體"/>
                <a:ea typeface="標楷體" pitchFamily="65" charset="-120"/>
              </a:rPr>
              <a:t>…</a:t>
            </a:r>
            <a:r>
              <a:rPr lang="en-US" altLang="zh-TW" b="1">
                <a:ea typeface="標楷體" pitchFamily="65" charset="-120"/>
              </a:rPr>
              <a:t>	//</a:t>
            </a:r>
            <a:r>
              <a:rPr lang="zh-TW" altLang="en-US" b="1">
                <a:ea typeface="標楷體" pitchFamily="65" charset="-120"/>
              </a:rPr>
              <a:t>副程式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	ret</a:t>
            </a:r>
            <a:endParaRPr lang="en-US" altLang="zh-TW" b="1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86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656 0.16899 " pathEditMode="relative" ptsTypes="AA">
                                      <p:cBhvr>
                                        <p:cTn id="14" dur="500" fill="hold"/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9865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71 0.16667 L 0.00174 0.00231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8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fill="hold"/>
                                        <p:tgtEl>
                                          <p:spTgt spid="19865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865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86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16667E-6 -2.22222E-6 L -0.21007 0.16435 " pathEditMode="relative" ptsTypes="AA">
                                      <p:cBhvr>
                                        <p:cTn id="43" dur="1000" fill="hold"/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19866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19866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87 0.16018 L 0.0059 -0.0064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" y="-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866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986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171 -0.13773 " pathEditMode="relative" ptsTypes="AA">
                                      <p:cBhvr>
                                        <p:cTn id="66" dur="2000" fill="hold"/>
                                        <p:tgtEl>
                                          <p:spTgt spid="198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6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19869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mph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0" fill="hold"/>
                                        <p:tgtEl>
                                          <p:spTgt spid="19869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91 -0.14051 L 0.00035 -0.00047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198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" y="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869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986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007 -0.14444 " pathEditMode="relative" ptsTypes="AA">
                                      <p:cBhvr>
                                        <p:cTn id="95" dur="2000" fill="hold"/>
                                        <p:tgtEl>
                                          <p:spTgt spid="1986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6" presetClass="emph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1000" fill="hold"/>
                                        <p:tgtEl>
                                          <p:spTgt spid="19869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mph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1000" fill="hold"/>
                                        <p:tgtEl>
                                          <p:spTgt spid="19869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48 -0.13796 L 0.00226 -0.00023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1986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8692"/>
                  </p:tgtEl>
                </p:cond>
              </p:nextCondLst>
            </p:seq>
          </p:childTnLst>
        </p:cTn>
      </p:par>
    </p:tnLst>
    <p:bldLst>
      <p:bldP spid="198659" grpId="0" animBg="1"/>
      <p:bldP spid="198659" grpId="1" animBg="1"/>
      <p:bldP spid="198659" grpId="2" animBg="1"/>
      <p:bldP spid="198659" grpId="3" animBg="1"/>
      <p:bldP spid="198659" grpId="4" animBg="1"/>
      <p:bldP spid="198659" grpId="5" animBg="1"/>
      <p:bldP spid="198659" grpId="6" animBg="1"/>
      <p:bldP spid="198659" grpId="7" animBg="1"/>
      <p:bldP spid="198659" grpId="8" animBg="1"/>
      <p:bldP spid="198659" grpId="9" animBg="1"/>
      <p:bldP spid="198691" grpId="0" animBg="1"/>
      <p:bldP spid="198691" grpId="1" animBg="1"/>
      <p:bldP spid="198691" grpId="2" animBg="1"/>
      <p:bldP spid="198691" grpId="3" animBg="1"/>
      <p:bldP spid="198691" grpId="4" animBg="1"/>
      <p:bldP spid="198691" grpId="5" animBg="1"/>
      <p:bldP spid="198691" grpId="6" animBg="1"/>
      <p:bldP spid="198691" grpId="7" animBg="1"/>
      <p:bldP spid="198691" grpId="8" animBg="1"/>
      <p:bldP spid="198691" grpId="9" animBg="1"/>
      <p:bldP spid="198692" grpId="0" animBg="1"/>
      <p:bldP spid="198692" grpId="1" animBg="1"/>
      <p:bldP spid="198692" grpId="2" animBg="1"/>
      <p:bldP spid="198692" grpId="3" animBg="1"/>
      <p:bldP spid="198692" grpId="4" animBg="1"/>
      <p:bldP spid="198692" grpId="5" animBg="1"/>
      <p:bldP spid="198692" grpId="6" animBg="1"/>
      <p:bldP spid="198692" grpId="7" animBg="1"/>
      <p:bldP spid="198692" grpId="8" animBg="1"/>
      <p:bldP spid="198692" grpId="9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5339B4-0B35-4294-9F74-4A4B6D10DF76}" type="slidenum">
              <a:rPr lang="zh-TW" altLang="en-US"/>
              <a:pPr>
                <a:defRPr/>
              </a:pPr>
              <a:t>62</a:t>
            </a:fld>
            <a:endParaRPr lang="zh-TW" altLang="en-US"/>
          </a:p>
        </p:txBody>
      </p:sp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/>
              <a:t>JMP</a:t>
            </a:r>
          </a:p>
        </p:txBody>
      </p:sp>
      <p:sp>
        <p:nvSpPr>
          <p:cNvPr id="197635" name="Text Box 3"/>
          <p:cNvSpPr txBox="1">
            <a:spLocks noChangeArrowheads="1"/>
          </p:cNvSpPr>
          <p:nvPr/>
        </p:nvSpPr>
        <p:spPr bwMode="auto">
          <a:xfrm>
            <a:off x="944563" y="1571625"/>
            <a:ext cx="4113212" cy="15621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zh-TW" altLang="en-US" b="1">
                <a:ea typeface="標楷體" pitchFamily="65" charset="-120"/>
              </a:rPr>
              <a:t>指令功能：</a:t>
            </a:r>
          </a:p>
          <a:p>
            <a:pPr algn="just"/>
            <a:r>
              <a:rPr lang="zh-TW" altLang="en-US">
                <a:ea typeface="標楷體" pitchFamily="65" charset="-120"/>
              </a:rPr>
              <a:t>藉由完成隱含之減法運算，將目的運算元減去來源運算元，將兩運算元作比較。</a:t>
            </a:r>
          </a:p>
        </p:txBody>
      </p:sp>
      <p:graphicFrame>
        <p:nvGraphicFramePr>
          <p:cNvPr id="197636" name="Group 4"/>
          <p:cNvGraphicFramePr>
            <a:graphicFrameLocks noGrp="1"/>
          </p:cNvGraphicFramePr>
          <p:nvPr/>
        </p:nvGraphicFramePr>
        <p:xfrm>
          <a:off x="5118100" y="1584325"/>
          <a:ext cx="3581400" cy="1838325"/>
        </p:xfrm>
        <a:graphic>
          <a:graphicData uri="http://schemas.openxmlformats.org/drawingml/2006/table">
            <a:tbl>
              <a:tblPr/>
              <a:tblGrid>
                <a:gridCol w="447675"/>
                <a:gridCol w="447675"/>
                <a:gridCol w="415925"/>
                <a:gridCol w="479425"/>
                <a:gridCol w="447675"/>
                <a:gridCol w="447675"/>
                <a:gridCol w="447675"/>
                <a:gridCol w="447675"/>
              </a:tblGrid>
              <a:tr h="563563">
                <a:tc gridSpan="8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影響之</a:t>
                      </a: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STATUS </a:t>
                      </a: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位元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  <a:tr h="6302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97667" name="Text Box 35"/>
          <p:cNvSpPr txBox="1">
            <a:spLocks noChangeArrowheads="1"/>
          </p:cNvSpPr>
          <p:nvPr/>
        </p:nvSpPr>
        <p:spPr bwMode="auto">
          <a:xfrm>
            <a:off x="962025" y="3905250"/>
            <a:ext cx="4070350" cy="14890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指令格式：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	</a:t>
            </a:r>
            <a:r>
              <a:rPr lang="en-US" altLang="zh-TW" b="1">
                <a:ea typeface="標楷體" pitchFamily="65" charset="-120"/>
              </a:rPr>
              <a:t>JMP	</a:t>
            </a:r>
            <a:r>
              <a:rPr lang="zh-TW" altLang="en-US" b="1">
                <a:ea typeface="標楷體" pitchFamily="65" charset="-120"/>
              </a:rPr>
              <a:t>目的</a:t>
            </a:r>
          </a:p>
          <a:p>
            <a:pPr algn="just"/>
            <a:r>
              <a:rPr lang="zh-TW" altLang="en-US" b="1">
                <a:ea typeface="標楷體" pitchFamily="65" charset="-120"/>
              </a:rPr>
              <a:t>目的</a:t>
            </a:r>
            <a:r>
              <a:rPr lang="en-US" altLang="zh-TW" b="1">
                <a:ea typeface="標楷體" pitchFamily="65" charset="-120"/>
              </a:rPr>
              <a:t>: 	</a:t>
            </a:r>
            <a:r>
              <a:rPr lang="en-US" altLang="zh-TW" b="1"/>
              <a:t>nearlabel, mem16,</a:t>
            </a:r>
          </a:p>
          <a:p>
            <a:pPr algn="just"/>
            <a:r>
              <a:rPr lang="en-US" altLang="zh-TW" b="1"/>
              <a:t>	farlabel , mem32, reg</a:t>
            </a:r>
            <a:endParaRPr lang="zh-TW" altLang="en-US" b="1"/>
          </a:p>
        </p:txBody>
      </p:sp>
      <p:sp>
        <p:nvSpPr>
          <p:cNvPr id="197668" name="Text Box 36"/>
          <p:cNvSpPr txBox="1">
            <a:spLocks noChangeArrowheads="1"/>
          </p:cNvSpPr>
          <p:nvPr/>
        </p:nvSpPr>
        <p:spPr bwMode="auto">
          <a:xfrm>
            <a:off x="5105400" y="3903663"/>
            <a:ext cx="3613150" cy="207327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指令範例：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	CMP	ax, 01h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	</a:t>
            </a:r>
            <a:r>
              <a:rPr lang="en-US" altLang="zh-TW" b="1">
                <a:ea typeface="標楷體" pitchFamily="65" charset="-120"/>
              </a:rPr>
              <a:t>JMP	equal_1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notequ: </a:t>
            </a:r>
            <a:r>
              <a:rPr lang="en-US" altLang="zh-TW" b="1">
                <a:latin typeface="標楷體"/>
                <a:ea typeface="標楷體" pitchFamily="65" charset="-120"/>
              </a:rPr>
              <a:t>…</a:t>
            </a:r>
            <a:endParaRPr lang="en-US" altLang="zh-TW" b="1">
              <a:ea typeface="標楷體" pitchFamily="65" charset="-120"/>
            </a:endParaRP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	</a:t>
            </a:r>
            <a:r>
              <a:rPr lang="en-US" altLang="zh-TW" b="1">
                <a:latin typeface="標楷體"/>
                <a:ea typeface="標楷體" pitchFamily="65" charset="-120"/>
              </a:rPr>
              <a:t>…</a:t>
            </a:r>
            <a:endParaRPr lang="en-US" altLang="zh-TW" b="1">
              <a:ea typeface="標楷體" pitchFamily="65" charset="-120"/>
            </a:endParaRP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equal_1:</a:t>
            </a:r>
            <a:endParaRPr lang="en-US" altLang="zh-TW" b="1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76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656 0.16899 " pathEditMode="relative" ptsTypes="AA">
                                      <p:cBhvr>
                                        <p:cTn id="14" dur="500" fill="hold"/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9763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71 0.16667 L 0.00174 0.00231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8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fill="hold"/>
                                        <p:tgtEl>
                                          <p:spTgt spid="19763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63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76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16667E-6 -2.22222E-6 L -0.21007 0.16435 " pathEditMode="relative" ptsTypes="AA">
                                      <p:cBhvr>
                                        <p:cTn id="43" dur="1000" fill="hold"/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19763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19763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87 0.16018 L 0.0059 -0.0064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" y="-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63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976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171 -0.13773 " pathEditMode="relative" ptsTypes="AA">
                                      <p:cBhvr>
                                        <p:cTn id="66" dur="2000" fill="hold"/>
                                        <p:tgtEl>
                                          <p:spTgt spid="1976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6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19766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mph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0" fill="hold"/>
                                        <p:tgtEl>
                                          <p:spTgt spid="19766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91 -0.14051 L 0.00035 -0.00047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1976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" y="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667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976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007 -0.14444 " pathEditMode="relative" ptsTypes="AA">
                                      <p:cBhvr>
                                        <p:cTn id="95" dur="2000" fill="hold"/>
                                        <p:tgtEl>
                                          <p:spTgt spid="1976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6" presetClass="emph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1000" fill="hold"/>
                                        <p:tgtEl>
                                          <p:spTgt spid="19766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mph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1000" fill="hold"/>
                                        <p:tgtEl>
                                          <p:spTgt spid="19766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48 -0.13796 L 0.00226 -0.00023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1976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668"/>
                  </p:tgtEl>
                </p:cond>
              </p:nextCondLst>
            </p:seq>
          </p:childTnLst>
        </p:cTn>
      </p:par>
    </p:tnLst>
    <p:bldLst>
      <p:bldP spid="197635" grpId="0" animBg="1"/>
      <p:bldP spid="197635" grpId="1" animBg="1"/>
      <p:bldP spid="197635" grpId="2" animBg="1"/>
      <p:bldP spid="197635" grpId="3" animBg="1"/>
      <p:bldP spid="197635" grpId="4" animBg="1"/>
      <p:bldP spid="197635" grpId="5" animBg="1"/>
      <p:bldP spid="197635" grpId="6" animBg="1"/>
      <p:bldP spid="197635" grpId="7" animBg="1"/>
      <p:bldP spid="197635" grpId="8" animBg="1"/>
      <p:bldP spid="197635" grpId="9" animBg="1"/>
      <p:bldP spid="197667" grpId="0" animBg="1"/>
      <p:bldP spid="197667" grpId="1" animBg="1"/>
      <p:bldP spid="197667" grpId="2" animBg="1"/>
      <p:bldP spid="197667" grpId="3" animBg="1"/>
      <p:bldP spid="197667" grpId="4" animBg="1"/>
      <p:bldP spid="197667" grpId="5" animBg="1"/>
      <p:bldP spid="197667" grpId="6" animBg="1"/>
      <p:bldP spid="197667" grpId="7" animBg="1"/>
      <p:bldP spid="197667" grpId="8" animBg="1"/>
      <p:bldP spid="197667" grpId="9" animBg="1"/>
      <p:bldP spid="197668" grpId="0" animBg="1"/>
      <p:bldP spid="197668" grpId="1" animBg="1"/>
      <p:bldP spid="197668" grpId="2" animBg="1"/>
      <p:bldP spid="197668" grpId="3" animBg="1"/>
      <p:bldP spid="197668" grpId="4" animBg="1"/>
      <p:bldP spid="197668" grpId="5" animBg="1"/>
      <p:bldP spid="197668" grpId="6" animBg="1"/>
      <p:bldP spid="197668" grpId="7" animBg="1"/>
      <p:bldP spid="197668" grpId="8" animBg="1"/>
      <p:bldP spid="197668" grpId="9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51046A-B4B3-40E6-BC92-9A52D6DBCD9E}" type="slidenum">
              <a:rPr lang="zh-TW" altLang="en-US"/>
              <a:pPr>
                <a:defRPr/>
              </a:pPr>
              <a:t>63</a:t>
            </a:fld>
            <a:endParaRPr lang="zh-TW" altLang="en-US"/>
          </a:p>
        </p:txBody>
      </p:sp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/>
              <a:t>CMP</a:t>
            </a:r>
          </a:p>
        </p:txBody>
      </p:sp>
      <p:sp>
        <p:nvSpPr>
          <p:cNvPr id="186374" name="Text Box 6"/>
          <p:cNvSpPr txBox="1">
            <a:spLocks noChangeArrowheads="1"/>
          </p:cNvSpPr>
          <p:nvPr/>
        </p:nvSpPr>
        <p:spPr bwMode="auto">
          <a:xfrm>
            <a:off x="944563" y="1571625"/>
            <a:ext cx="4113212" cy="15621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zh-TW" altLang="en-US" b="1">
                <a:ea typeface="標楷體" pitchFamily="65" charset="-120"/>
              </a:rPr>
              <a:t>指令功能：</a:t>
            </a:r>
          </a:p>
          <a:p>
            <a:pPr algn="just"/>
            <a:r>
              <a:rPr lang="zh-TW" altLang="en-US">
                <a:ea typeface="標楷體" pitchFamily="65" charset="-120"/>
              </a:rPr>
              <a:t>藉由完成隱含之減法運算，將目的運算元減去來源運算元，將兩運算元作比較。</a:t>
            </a:r>
          </a:p>
        </p:txBody>
      </p:sp>
      <p:graphicFrame>
        <p:nvGraphicFramePr>
          <p:cNvPr id="186430" name="Group 62"/>
          <p:cNvGraphicFramePr>
            <a:graphicFrameLocks noGrp="1"/>
          </p:cNvGraphicFramePr>
          <p:nvPr/>
        </p:nvGraphicFramePr>
        <p:xfrm>
          <a:off x="5118100" y="1584325"/>
          <a:ext cx="3581400" cy="1838325"/>
        </p:xfrm>
        <a:graphic>
          <a:graphicData uri="http://schemas.openxmlformats.org/drawingml/2006/table">
            <a:tbl>
              <a:tblPr/>
              <a:tblGrid>
                <a:gridCol w="447675"/>
                <a:gridCol w="447675"/>
                <a:gridCol w="415925"/>
                <a:gridCol w="479425"/>
                <a:gridCol w="447675"/>
                <a:gridCol w="447675"/>
                <a:gridCol w="447675"/>
                <a:gridCol w="447675"/>
              </a:tblGrid>
              <a:tr h="563563">
                <a:tc gridSpan="8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影響之</a:t>
                      </a: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STATUS </a:t>
                      </a: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位元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  <a:tr h="6302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*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86431" name="Text Box 63"/>
          <p:cNvSpPr txBox="1">
            <a:spLocks noChangeArrowheads="1"/>
          </p:cNvSpPr>
          <p:nvPr/>
        </p:nvSpPr>
        <p:spPr bwMode="auto">
          <a:xfrm>
            <a:off x="962025" y="3905250"/>
            <a:ext cx="4070350" cy="1416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指令格式：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	</a:t>
            </a:r>
            <a:r>
              <a:rPr lang="en-US" altLang="zh-TW" b="1">
                <a:ea typeface="標楷體" pitchFamily="65" charset="-120"/>
              </a:rPr>
              <a:t>CMP	</a:t>
            </a:r>
            <a:r>
              <a:rPr lang="zh-TW" altLang="en-US" b="1">
                <a:ea typeface="標楷體" pitchFamily="65" charset="-120"/>
              </a:rPr>
              <a:t>目的</a:t>
            </a:r>
            <a:r>
              <a:rPr lang="en-US" altLang="zh-TW" b="1">
                <a:ea typeface="標楷體" pitchFamily="65" charset="-120"/>
              </a:rPr>
              <a:t>, </a:t>
            </a:r>
            <a:r>
              <a:rPr lang="zh-TW" altLang="en-US" b="1">
                <a:ea typeface="標楷體" pitchFamily="65" charset="-120"/>
              </a:rPr>
              <a:t>來源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目的</a:t>
            </a:r>
            <a:r>
              <a:rPr lang="en-US" altLang="zh-TW" b="1">
                <a:ea typeface="標楷體" pitchFamily="65" charset="-120"/>
              </a:rPr>
              <a:t>: reg, mem. Accum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來源</a:t>
            </a:r>
            <a:r>
              <a:rPr lang="en-US" altLang="zh-TW" b="1">
                <a:ea typeface="標楷體" pitchFamily="65" charset="-120"/>
              </a:rPr>
              <a:t>: </a:t>
            </a:r>
            <a:r>
              <a:rPr lang="en-US" altLang="zh-TW" b="1"/>
              <a:t>reg, mem. Accum, imm</a:t>
            </a:r>
            <a:endParaRPr lang="zh-TW" altLang="en-US" b="1"/>
          </a:p>
        </p:txBody>
      </p:sp>
      <p:sp>
        <p:nvSpPr>
          <p:cNvPr id="186432" name="Text Box 64"/>
          <p:cNvSpPr txBox="1">
            <a:spLocks noChangeArrowheads="1"/>
          </p:cNvSpPr>
          <p:nvPr/>
        </p:nvSpPr>
        <p:spPr bwMode="auto">
          <a:xfrm>
            <a:off x="5105400" y="3903663"/>
            <a:ext cx="3613150" cy="141605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指令範例：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	CMP	ax, 01h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	</a:t>
            </a:r>
            <a:r>
              <a:rPr lang="en-US" altLang="zh-TW" b="1">
                <a:ea typeface="標楷體" pitchFamily="65" charset="-120"/>
              </a:rPr>
              <a:t>je	equal_1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notequ: </a:t>
            </a:r>
            <a:r>
              <a:rPr lang="en-US" altLang="zh-TW" b="1">
                <a:latin typeface="標楷體"/>
                <a:ea typeface="標楷體" pitchFamily="65" charset="-120"/>
              </a:rPr>
              <a:t>…</a:t>
            </a:r>
            <a:endParaRPr lang="en-US" altLang="zh-TW" b="1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63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656 0.16899 " pathEditMode="relative" ptsTypes="AA">
                                      <p:cBhvr>
                                        <p:cTn id="14" dur="500" fill="hold"/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8637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71 0.16667 L 0.00174 0.00231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8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fill="hold"/>
                                        <p:tgtEl>
                                          <p:spTgt spid="18637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37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64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16667E-6 -2.22222E-6 L -0.21007 0.16435 " pathEditMode="relative" ptsTypes="AA">
                                      <p:cBhvr>
                                        <p:cTn id="43" dur="1000" fill="hold"/>
                                        <p:tgtEl>
                                          <p:spTgt spid="186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1864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18643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87 0.16018 L 0.0059 -0.0064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86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" y="-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43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864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171 -0.13773 " pathEditMode="relative" ptsTypes="AA">
                                      <p:cBhvr>
                                        <p:cTn id="66" dur="2000" fill="hold"/>
                                        <p:tgtEl>
                                          <p:spTgt spid="186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6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18643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mph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0" fill="hold"/>
                                        <p:tgtEl>
                                          <p:spTgt spid="18643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91 -0.14051 L 0.00035 -0.00047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186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" y="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43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864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007 -0.14444 " pathEditMode="relative" ptsTypes="AA">
                                      <p:cBhvr>
                                        <p:cTn id="95" dur="2000" fill="hold"/>
                                        <p:tgtEl>
                                          <p:spTgt spid="186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6" presetClass="emph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1000" fill="hold"/>
                                        <p:tgtEl>
                                          <p:spTgt spid="18643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mph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1000" fill="hold"/>
                                        <p:tgtEl>
                                          <p:spTgt spid="18643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48 -0.13796 L 0.00226 -0.00023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186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432"/>
                  </p:tgtEl>
                </p:cond>
              </p:nextCondLst>
            </p:seq>
          </p:childTnLst>
        </p:cTn>
      </p:par>
    </p:tnLst>
    <p:bldLst>
      <p:bldP spid="186374" grpId="0" animBg="1"/>
      <p:bldP spid="186374" grpId="1" animBg="1"/>
      <p:bldP spid="186374" grpId="2" animBg="1"/>
      <p:bldP spid="186374" grpId="3" animBg="1"/>
      <p:bldP spid="186374" grpId="4" animBg="1"/>
      <p:bldP spid="186374" grpId="5" animBg="1"/>
      <p:bldP spid="186374" grpId="6" animBg="1"/>
      <p:bldP spid="186374" grpId="7" animBg="1"/>
      <p:bldP spid="186374" grpId="8" animBg="1"/>
      <p:bldP spid="186374" grpId="9" animBg="1"/>
      <p:bldP spid="186431" grpId="0" animBg="1"/>
      <p:bldP spid="186431" grpId="1" animBg="1"/>
      <p:bldP spid="186431" grpId="2" animBg="1"/>
      <p:bldP spid="186431" grpId="3" animBg="1"/>
      <p:bldP spid="186431" grpId="4" animBg="1"/>
      <p:bldP spid="186431" grpId="5" animBg="1"/>
      <p:bldP spid="186431" grpId="6" animBg="1"/>
      <p:bldP spid="186431" grpId="7" animBg="1"/>
      <p:bldP spid="186431" grpId="8" animBg="1"/>
      <p:bldP spid="186431" grpId="9" animBg="1"/>
      <p:bldP spid="186432" grpId="0" animBg="1"/>
      <p:bldP spid="186432" grpId="1" animBg="1"/>
      <p:bldP spid="186432" grpId="2" animBg="1"/>
      <p:bldP spid="186432" grpId="3" animBg="1"/>
      <p:bldP spid="186432" grpId="4" animBg="1"/>
      <p:bldP spid="186432" grpId="5" animBg="1"/>
      <p:bldP spid="186432" grpId="6" animBg="1"/>
      <p:bldP spid="186432" grpId="7" animBg="1"/>
      <p:bldP spid="186432" grpId="8" animBg="1"/>
      <p:bldP spid="186432" grpId="9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24110-CDBA-4E07-ADE5-06CAFB039C6B}" type="slidenum">
              <a:rPr lang="zh-TW" altLang="en-US"/>
              <a:pPr>
                <a:defRPr/>
              </a:pPr>
              <a:t>64</a:t>
            </a:fld>
            <a:endParaRPr lang="zh-TW" altLang="en-US"/>
          </a:p>
        </p:txBody>
      </p:sp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/>
              <a:t>INT</a:t>
            </a:r>
          </a:p>
        </p:txBody>
      </p:sp>
      <p:sp>
        <p:nvSpPr>
          <p:cNvPr id="196611" name="Text Box 3"/>
          <p:cNvSpPr txBox="1">
            <a:spLocks noChangeArrowheads="1"/>
          </p:cNvSpPr>
          <p:nvPr/>
        </p:nvSpPr>
        <p:spPr bwMode="auto">
          <a:xfrm>
            <a:off x="944563" y="1571625"/>
            <a:ext cx="4113212" cy="229235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zh-TW" altLang="en-US" b="1">
                <a:ea typeface="標楷體" pitchFamily="65" charset="-120"/>
              </a:rPr>
              <a:t>指令功能：</a:t>
            </a:r>
          </a:p>
          <a:p>
            <a:pPr algn="just"/>
            <a:r>
              <a:rPr lang="zh-TW" altLang="en-US">
                <a:ea typeface="標楷體" pitchFamily="65" charset="-120"/>
              </a:rPr>
              <a:t>產生一個依序呼叫作業系統副程式之軟體中斷，這指令會在分支執行到中斷程式前，清除中斷旗標並並</a:t>
            </a:r>
            <a:r>
              <a:rPr lang="en-US" altLang="zh-TW">
                <a:ea typeface="標楷體" pitchFamily="65" charset="-120"/>
              </a:rPr>
              <a:t>STATUS,CS,IP</a:t>
            </a:r>
            <a:r>
              <a:rPr lang="zh-TW" altLang="en-US">
                <a:ea typeface="標楷體" pitchFamily="65" charset="-120"/>
              </a:rPr>
              <a:t>推入堆疊</a:t>
            </a:r>
            <a:r>
              <a:rPr lang="zh-TW" altLang="en-US"/>
              <a:t>。</a:t>
            </a:r>
          </a:p>
        </p:txBody>
      </p:sp>
      <p:graphicFrame>
        <p:nvGraphicFramePr>
          <p:cNvPr id="196612" name="Group 4"/>
          <p:cNvGraphicFramePr>
            <a:graphicFrameLocks noGrp="1"/>
          </p:cNvGraphicFramePr>
          <p:nvPr/>
        </p:nvGraphicFramePr>
        <p:xfrm>
          <a:off x="5118100" y="1584325"/>
          <a:ext cx="3581400" cy="1838325"/>
        </p:xfrm>
        <a:graphic>
          <a:graphicData uri="http://schemas.openxmlformats.org/drawingml/2006/table">
            <a:tbl>
              <a:tblPr/>
              <a:tblGrid>
                <a:gridCol w="447675"/>
                <a:gridCol w="447675"/>
                <a:gridCol w="415925"/>
                <a:gridCol w="479425"/>
                <a:gridCol w="447675"/>
                <a:gridCol w="447675"/>
                <a:gridCol w="447675"/>
                <a:gridCol w="447675"/>
              </a:tblGrid>
              <a:tr h="563563">
                <a:tc gridSpan="8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影響之</a:t>
                      </a: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STATUS </a:t>
                      </a: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位元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  <a:tr h="6302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848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96643" name="Text Box 35"/>
          <p:cNvSpPr txBox="1">
            <a:spLocks noChangeArrowheads="1"/>
          </p:cNvSpPr>
          <p:nvPr/>
        </p:nvSpPr>
        <p:spPr bwMode="auto">
          <a:xfrm>
            <a:off x="962025" y="3905250"/>
            <a:ext cx="4070350" cy="10874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指令格式：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	</a:t>
            </a:r>
            <a:r>
              <a:rPr lang="en-US" altLang="zh-TW" b="1">
                <a:ea typeface="標楷體" pitchFamily="65" charset="-120"/>
              </a:rPr>
              <a:t>INT	</a:t>
            </a:r>
            <a:r>
              <a:rPr lang="zh-TW" altLang="en-US" b="1">
                <a:ea typeface="標楷體" pitchFamily="65" charset="-120"/>
              </a:rPr>
              <a:t>目的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目的</a:t>
            </a:r>
            <a:r>
              <a:rPr lang="en-US" altLang="zh-TW" b="1">
                <a:ea typeface="標楷體" pitchFamily="65" charset="-120"/>
              </a:rPr>
              <a:t>: </a:t>
            </a:r>
            <a:r>
              <a:rPr lang="en-US" altLang="zh-TW" b="1"/>
              <a:t>imm</a:t>
            </a:r>
            <a:endParaRPr lang="zh-TW" altLang="en-US" b="1"/>
          </a:p>
        </p:txBody>
      </p:sp>
      <p:sp>
        <p:nvSpPr>
          <p:cNvPr id="196644" name="Text Box 36"/>
          <p:cNvSpPr txBox="1">
            <a:spLocks noChangeArrowheads="1"/>
          </p:cNvSpPr>
          <p:nvPr/>
        </p:nvSpPr>
        <p:spPr bwMode="auto">
          <a:xfrm>
            <a:off x="5105400" y="3903663"/>
            <a:ext cx="3613150" cy="174466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指令範例：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	MOV	AH, 0Ah</a:t>
            </a:r>
          </a:p>
          <a:p>
            <a:pPr algn="just">
              <a:lnSpc>
                <a:spcPct val="90000"/>
              </a:lnSpc>
            </a:pPr>
            <a:r>
              <a:rPr lang="zh-TW" altLang="en-US" b="1">
                <a:ea typeface="標楷體" pitchFamily="65" charset="-120"/>
              </a:rPr>
              <a:t>	</a:t>
            </a:r>
            <a:r>
              <a:rPr lang="en-US" altLang="zh-TW" b="1">
                <a:ea typeface="標楷體" pitchFamily="65" charset="-120"/>
              </a:rPr>
              <a:t>INT	21h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//</a:t>
            </a:r>
            <a:r>
              <a:rPr lang="zh-TW" altLang="en-US" b="1">
                <a:ea typeface="標楷體" pitchFamily="65" charset="-120"/>
              </a:rPr>
              <a:t>呼叫</a:t>
            </a:r>
            <a:r>
              <a:rPr lang="en-US" altLang="zh-TW" b="1">
                <a:ea typeface="標楷體" pitchFamily="65" charset="-120"/>
              </a:rPr>
              <a:t>MS-DOS</a:t>
            </a:r>
            <a:r>
              <a:rPr lang="zh-TW" altLang="en-US" b="1">
                <a:ea typeface="標楷體" pitchFamily="65" charset="-120"/>
              </a:rPr>
              <a:t>中斷服務</a:t>
            </a:r>
          </a:p>
          <a:p>
            <a:pPr algn="just">
              <a:lnSpc>
                <a:spcPct val="90000"/>
              </a:lnSpc>
            </a:pPr>
            <a:r>
              <a:rPr lang="en-US" altLang="zh-TW" b="1">
                <a:ea typeface="標楷體" pitchFamily="65" charset="-120"/>
              </a:rPr>
              <a:t>// </a:t>
            </a:r>
            <a:r>
              <a:rPr lang="zh-TW" altLang="en-US" b="1">
                <a:ea typeface="標楷體" pitchFamily="65" charset="-120"/>
              </a:rPr>
              <a:t>緩衝之鍵盤輸入功能</a:t>
            </a:r>
            <a:endParaRPr lang="zh-TW" altLang="en-US" b="1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66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656 0.16899 " pathEditMode="relative" ptsTypes="AA">
                                      <p:cBhvr>
                                        <p:cTn id="14" dur="500" fill="hold"/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9661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71 0.16667 L 0.00174 0.00231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8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fill="hold"/>
                                        <p:tgtEl>
                                          <p:spTgt spid="1966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61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66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16667E-6 -2.22222E-6 L -0.21007 0.16435 " pathEditMode="relative" ptsTypes="AA">
                                      <p:cBhvr>
                                        <p:cTn id="43" dur="1000" fill="hold"/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19661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1966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87 0.16018 L 0.0059 -0.0064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" y="-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61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966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171 -0.13773 " pathEditMode="relative" ptsTypes="AA">
                                      <p:cBhvr>
                                        <p:cTn id="66" dur="2000" fill="hold"/>
                                        <p:tgtEl>
                                          <p:spTgt spid="1966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6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19664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mph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0" fill="hold"/>
                                        <p:tgtEl>
                                          <p:spTgt spid="19664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91 -0.14051 L 0.00035 -0.00047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1966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" y="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643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966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007 -0.14444 " pathEditMode="relative" ptsTypes="AA">
                                      <p:cBhvr>
                                        <p:cTn id="95" dur="2000" fill="hold"/>
                                        <p:tgtEl>
                                          <p:spTgt spid="196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6" presetClass="emph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1000" fill="hold"/>
                                        <p:tgtEl>
                                          <p:spTgt spid="19664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mph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1000" fill="hold"/>
                                        <p:tgtEl>
                                          <p:spTgt spid="19664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48 -0.13796 L 0.00226 -0.00023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196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644"/>
                  </p:tgtEl>
                </p:cond>
              </p:nextCondLst>
            </p:seq>
          </p:childTnLst>
        </p:cTn>
      </p:par>
    </p:tnLst>
    <p:bldLst>
      <p:bldP spid="196611" grpId="0" animBg="1"/>
      <p:bldP spid="196611" grpId="1" animBg="1"/>
      <p:bldP spid="196611" grpId="2" animBg="1"/>
      <p:bldP spid="196611" grpId="3" animBg="1"/>
      <p:bldP spid="196611" grpId="4" animBg="1"/>
      <p:bldP spid="196611" grpId="5" animBg="1"/>
      <p:bldP spid="196611" grpId="6" animBg="1"/>
      <p:bldP spid="196611" grpId="7" animBg="1"/>
      <p:bldP spid="196611" grpId="8" animBg="1"/>
      <p:bldP spid="196611" grpId="9" animBg="1"/>
      <p:bldP spid="196643" grpId="0" animBg="1"/>
      <p:bldP spid="196643" grpId="1" animBg="1"/>
      <p:bldP spid="196643" grpId="2" animBg="1"/>
      <p:bldP spid="196643" grpId="3" animBg="1"/>
      <p:bldP spid="196643" grpId="4" animBg="1"/>
      <p:bldP spid="196643" grpId="5" animBg="1"/>
      <p:bldP spid="196643" grpId="6" animBg="1"/>
      <p:bldP spid="196643" grpId="7" animBg="1"/>
      <p:bldP spid="196643" grpId="8" animBg="1"/>
      <p:bldP spid="196643" grpId="9" animBg="1"/>
      <p:bldP spid="196644" grpId="0" animBg="1"/>
      <p:bldP spid="196644" grpId="1" animBg="1"/>
      <p:bldP spid="196644" grpId="2" animBg="1"/>
      <p:bldP spid="196644" grpId="3" animBg="1"/>
      <p:bldP spid="196644" grpId="4" animBg="1"/>
      <p:bldP spid="196644" grpId="5" animBg="1"/>
      <p:bldP spid="196644" grpId="6" animBg="1"/>
      <p:bldP spid="196644" grpId="7" animBg="1"/>
      <p:bldP spid="196644" grpId="8" animBg="1"/>
      <p:bldP spid="196644" grpId="9" animBg="1"/>
    </p:bldLst>
  </p:timing>
</p:sld>
</file>

<file path=ppt/theme/theme1.xml><?xml version="1.0" encoding="utf-8"?>
<a:theme xmlns:a="http://schemas.openxmlformats.org/drawingml/2006/main" name="1_CCH樣版">
  <a:themeElements>
    <a:clrScheme name="1_CCH樣版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1_CCH樣版">
      <a:majorFont>
        <a:latin typeface="Times New Roman"/>
        <a:ea typeface="標楷體"/>
        <a:cs typeface=""/>
      </a:majorFont>
      <a:minorFont>
        <a:latin typeface="Times New Roman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pitchFamily="18" charset="-120"/>
          </a:defRPr>
        </a:defPPr>
      </a:lstStyle>
    </a:lnDef>
  </a:objectDefaults>
  <a:extraClrSchemeLst>
    <a:extraClrScheme>
      <a:clrScheme name="1_CCH樣版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CH樣版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CH樣版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CCH樣版 1">
    <a:dk1>
      <a:srgbClr val="000000"/>
    </a:dk1>
    <a:lt1>
      <a:srgbClr val="FEFDE3"/>
    </a:lt1>
    <a:dk2>
      <a:srgbClr val="221304"/>
    </a:dk2>
    <a:lt2>
      <a:srgbClr val="CBBD83"/>
    </a:lt2>
    <a:accent1>
      <a:srgbClr val="A1BD69"/>
    </a:accent1>
    <a:accent2>
      <a:srgbClr val="3694B6"/>
    </a:accent2>
    <a:accent3>
      <a:srgbClr val="FEFEEF"/>
    </a:accent3>
    <a:accent4>
      <a:srgbClr val="000000"/>
    </a:accent4>
    <a:accent5>
      <a:srgbClr val="CDDBB9"/>
    </a:accent5>
    <a:accent6>
      <a:srgbClr val="3086A5"/>
    </a:accent6>
    <a:hlink>
      <a:srgbClr val="660066"/>
    </a:hlink>
    <a:folHlink>
      <a:srgbClr val="66669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1206</TotalTime>
  <Words>2451</Words>
  <Application>Microsoft PowerPoint</Application>
  <PresentationFormat>如螢幕大小 (4:3)</PresentationFormat>
  <Paragraphs>680</Paragraphs>
  <Slides>64</Slides>
  <Notes>0</Notes>
  <HiddenSlides>0</HiddenSlides>
  <MMClips>0</MMClips>
  <ScaleCrop>false</ScaleCrop>
  <HeadingPairs>
    <vt:vector size="10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64</vt:i4>
      </vt:variant>
      <vt:variant>
        <vt:lpstr>自訂放映</vt:lpstr>
      </vt:variant>
      <vt:variant>
        <vt:i4>1</vt:i4>
      </vt:variant>
    </vt:vector>
  </HeadingPairs>
  <TitlesOfParts>
    <vt:vector size="72" baseType="lpstr">
      <vt:lpstr>Times New Roman</vt:lpstr>
      <vt:lpstr>新細明體</vt:lpstr>
      <vt:lpstr>標楷體</vt:lpstr>
      <vt:lpstr>Arial</vt:lpstr>
      <vt:lpstr>Wingdings</vt:lpstr>
      <vt:lpstr>1_CCH樣版</vt:lpstr>
      <vt:lpstr>Microsoft 方程式編輯器 3.0</vt:lpstr>
      <vt:lpstr>第三章 CPU與組合語言</vt:lpstr>
      <vt:lpstr>組合語言之指令行</vt:lpstr>
      <vt:lpstr>標籤</vt:lpstr>
      <vt:lpstr>標籤（masm範例)</vt:lpstr>
      <vt:lpstr>運算子</vt:lpstr>
      <vt:lpstr>指令助憶符號</vt:lpstr>
      <vt:lpstr>CPU指令集指令說明格式與要點</vt:lpstr>
      <vt:lpstr>運算元</vt:lpstr>
      <vt:lpstr>運算元定義</vt:lpstr>
      <vt:lpstr>變數之MASM範例</vt:lpstr>
      <vt:lpstr>常數符號之MASM範例</vt:lpstr>
      <vt:lpstr>註解</vt:lpstr>
      <vt:lpstr>MASM之註解</vt:lpstr>
      <vt:lpstr>常數與記憶體變數</vt:lpstr>
      <vt:lpstr>資料變數定義語法</vt:lpstr>
      <vt:lpstr>資料變數在記憶體之格式 (以MASM為例)</vt:lpstr>
      <vt:lpstr>BYTE及SBYTE</vt:lpstr>
      <vt:lpstr>BYTE及SBYTE早期為DB </vt:lpstr>
      <vt:lpstr>多重初始值</vt:lpstr>
      <vt:lpstr>以BYTE定義字串</vt:lpstr>
      <vt:lpstr>WORD及SWORD</vt:lpstr>
      <vt:lpstr>WORD及SWORD早期版本 DW</vt:lpstr>
      <vt:lpstr>字組陳列</vt:lpstr>
      <vt:lpstr>小印地安排序</vt:lpstr>
      <vt:lpstr>小印地安排序(例)</vt:lpstr>
      <vt:lpstr>大印地安排序</vt:lpstr>
      <vt:lpstr>大印地安排序(例)</vt:lpstr>
      <vt:lpstr>宣告未初始資料</vt:lpstr>
      <vt:lpstr>宣告未初始資料(比較)</vt:lpstr>
      <vt:lpstr> 符號常數</vt:lpstr>
      <vt:lpstr> 符號常數與變數比較</vt:lpstr>
      <vt:lpstr>常數之定義方式(MASM語法)</vt:lpstr>
      <vt:lpstr>程式風格</vt:lpstr>
      <vt:lpstr>程式區</vt:lpstr>
      <vt:lpstr>資料區</vt:lpstr>
      <vt:lpstr>程式架構</vt:lpstr>
      <vt:lpstr>基本架構</vt:lpstr>
      <vt:lpstr>混合程式碼與資料</vt:lpstr>
      <vt:lpstr> 簡易之程式經驗</vt:lpstr>
      <vt:lpstr>使用常數符號</vt:lpstr>
      <vt:lpstr>容易閱讀</vt:lpstr>
      <vt:lpstr>重新定義常數</vt:lpstr>
      <vt:lpstr> 16bit</vt:lpstr>
      <vt:lpstr> 32-bit</vt:lpstr>
      <vt:lpstr> 32-bit16bit</vt:lpstr>
      <vt:lpstr>指引指令</vt:lpstr>
      <vt:lpstr> 等號指引</vt:lpstr>
      <vt:lpstr> 等號指引(範例)</vt:lpstr>
      <vt:lpstr>EQU指引</vt:lpstr>
      <vt:lpstr> EQU範例</vt:lpstr>
      <vt:lpstr>=與EQU比較</vt:lpstr>
      <vt:lpstr>TEXTEQU</vt:lpstr>
      <vt:lpstr>include</vt:lpstr>
      <vt:lpstr>SEGMENT、ENDS</vt:lpstr>
      <vt:lpstr>.CODE</vt:lpstr>
      <vt:lpstr>.SATCK</vt:lpstr>
      <vt:lpstr>.DATA</vt:lpstr>
      <vt:lpstr>MASM指令集</vt:lpstr>
      <vt:lpstr>ADD</vt:lpstr>
      <vt:lpstr>MOV</vt:lpstr>
      <vt:lpstr>CALL</vt:lpstr>
      <vt:lpstr>JMP</vt:lpstr>
      <vt:lpstr>CMP</vt:lpstr>
      <vt:lpstr>INT</vt:lpstr>
      <vt:lpstr>精簡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USER-PC</cp:lastModifiedBy>
  <cp:revision>33</cp:revision>
  <dcterms:created xsi:type="dcterms:W3CDTF">1601-01-01T00:00:00Z</dcterms:created>
  <dcterms:modified xsi:type="dcterms:W3CDTF">2009-04-02T08:30:53Z</dcterms:modified>
</cp:coreProperties>
</file>