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embeddings/oleObject1.bin" ContentType="application/vnd.openxmlformats-officedocument.oleObject"/>
  <Override PartName="/ppt/embeddings/Microsoft_______1.bin" ContentType="application/vnd.openxmlformats-officedocument.oleObject"/>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embeddings/oleObject2.bin" ContentType="application/vnd.openxmlformats-officedocument.oleObject"/>
  <Override PartName="/ppt/embeddings/Microsoft_______2.bin" ContentType="application/vnd.openxmlformats-officedocument.oleObject"/>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3"/>
  </p:notesMasterIdLst>
  <p:sldIdLst>
    <p:sldId id="374" r:id="rId2"/>
    <p:sldId id="375" r:id="rId3"/>
    <p:sldId id="376" r:id="rId4"/>
    <p:sldId id="377" r:id="rId5"/>
    <p:sldId id="378" r:id="rId6"/>
    <p:sldId id="379" r:id="rId7"/>
    <p:sldId id="380" r:id="rId8"/>
    <p:sldId id="381" r:id="rId9"/>
    <p:sldId id="382" r:id="rId10"/>
    <p:sldId id="383" r:id="rId11"/>
    <p:sldId id="384" r:id="rId12"/>
    <p:sldId id="385" r:id="rId13"/>
    <p:sldId id="386" r:id="rId14"/>
    <p:sldId id="387" r:id="rId15"/>
    <p:sldId id="388" r:id="rId16"/>
    <p:sldId id="389" r:id="rId17"/>
    <p:sldId id="390" r:id="rId18"/>
    <p:sldId id="391" r:id="rId19"/>
    <p:sldId id="392" r:id="rId20"/>
    <p:sldId id="393" r:id="rId21"/>
    <p:sldId id="394" r:id="rId22"/>
    <p:sldId id="395" r:id="rId23"/>
    <p:sldId id="396" r:id="rId24"/>
    <p:sldId id="397" r:id="rId25"/>
    <p:sldId id="398" r:id="rId26"/>
    <p:sldId id="399" r:id="rId27"/>
    <p:sldId id="400" r:id="rId28"/>
    <p:sldId id="401" r:id="rId29"/>
    <p:sldId id="402" r:id="rId30"/>
    <p:sldId id="403" r:id="rId31"/>
    <p:sldId id="404" r:id="rId32"/>
    <p:sldId id="405" r:id="rId33"/>
    <p:sldId id="406" r:id="rId34"/>
    <p:sldId id="407" r:id="rId35"/>
    <p:sldId id="408" r:id="rId36"/>
    <p:sldId id="409" r:id="rId37"/>
    <p:sldId id="410" r:id="rId38"/>
    <p:sldId id="411" r:id="rId39"/>
    <p:sldId id="412" r:id="rId40"/>
    <p:sldId id="413" r:id="rId41"/>
    <p:sldId id="414" r:id="rId42"/>
    <p:sldId id="415" r:id="rId43"/>
    <p:sldId id="416" r:id="rId44"/>
    <p:sldId id="417" r:id="rId45"/>
    <p:sldId id="418" r:id="rId46"/>
    <p:sldId id="419" r:id="rId47"/>
    <p:sldId id="420" r:id="rId48"/>
    <p:sldId id="421" r:id="rId49"/>
    <p:sldId id="422" r:id="rId50"/>
    <p:sldId id="423" r:id="rId51"/>
    <p:sldId id="424" r:id="rId52"/>
    <p:sldId id="425" r:id="rId53"/>
    <p:sldId id="426" r:id="rId54"/>
    <p:sldId id="427" r:id="rId55"/>
    <p:sldId id="428" r:id="rId56"/>
    <p:sldId id="429" r:id="rId57"/>
    <p:sldId id="430" r:id="rId58"/>
    <p:sldId id="431" r:id="rId59"/>
    <p:sldId id="432" r:id="rId60"/>
    <p:sldId id="433" r:id="rId61"/>
    <p:sldId id="434" r:id="rId62"/>
    <p:sldId id="435" r:id="rId63"/>
    <p:sldId id="436" r:id="rId64"/>
    <p:sldId id="437" r:id="rId65"/>
    <p:sldId id="438" r:id="rId66"/>
    <p:sldId id="439" r:id="rId67"/>
    <p:sldId id="440" r:id="rId68"/>
    <p:sldId id="441" r:id="rId69"/>
    <p:sldId id="442" r:id="rId70"/>
    <p:sldId id="443" r:id="rId71"/>
    <p:sldId id="444" r:id="rId72"/>
    <p:sldId id="445" r:id="rId73"/>
    <p:sldId id="446" r:id="rId74"/>
    <p:sldId id="447" r:id="rId75"/>
    <p:sldId id="448" r:id="rId76"/>
    <p:sldId id="449" r:id="rId77"/>
    <p:sldId id="450" r:id="rId78"/>
    <p:sldId id="451" r:id="rId79"/>
    <p:sldId id="452" r:id="rId80"/>
    <p:sldId id="453" r:id="rId81"/>
    <p:sldId id="454" r:id="rId82"/>
    <p:sldId id="455" r:id="rId83"/>
    <p:sldId id="456" r:id="rId84"/>
    <p:sldId id="457" r:id="rId85"/>
    <p:sldId id="458" r:id="rId86"/>
    <p:sldId id="459" r:id="rId87"/>
    <p:sldId id="460" r:id="rId88"/>
    <p:sldId id="461" r:id="rId89"/>
    <p:sldId id="462" r:id="rId90"/>
    <p:sldId id="463" r:id="rId91"/>
    <p:sldId id="464" r:id="rId92"/>
    <p:sldId id="465" r:id="rId93"/>
    <p:sldId id="466" r:id="rId94"/>
    <p:sldId id="467" r:id="rId95"/>
    <p:sldId id="468" r:id="rId96"/>
    <p:sldId id="469" r:id="rId97"/>
    <p:sldId id="470" r:id="rId98"/>
    <p:sldId id="471" r:id="rId99"/>
    <p:sldId id="472" r:id="rId100"/>
    <p:sldId id="473" r:id="rId101"/>
    <p:sldId id="474" r:id="rId102"/>
    <p:sldId id="475" r:id="rId103"/>
    <p:sldId id="476" r:id="rId104"/>
    <p:sldId id="477" r:id="rId105"/>
    <p:sldId id="478" r:id="rId106"/>
    <p:sldId id="479" r:id="rId107"/>
    <p:sldId id="480" r:id="rId108"/>
    <p:sldId id="481" r:id="rId109"/>
    <p:sldId id="482" r:id="rId110"/>
    <p:sldId id="483" r:id="rId111"/>
    <p:sldId id="484" r:id="rId112"/>
    <p:sldId id="485" r:id="rId113"/>
    <p:sldId id="486" r:id="rId114"/>
    <p:sldId id="487" r:id="rId115"/>
    <p:sldId id="488" r:id="rId116"/>
    <p:sldId id="489" r:id="rId117"/>
    <p:sldId id="490" r:id="rId118"/>
    <p:sldId id="491" r:id="rId119"/>
    <p:sldId id="492" r:id="rId120"/>
    <p:sldId id="493" r:id="rId121"/>
    <p:sldId id="494" r:id="rId122"/>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Objects="1">
      <p:cViewPr varScale="1">
        <p:scale>
          <a:sx n="96" d="100"/>
          <a:sy n="96" d="100"/>
        </p:scale>
        <p:origin x="-47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notesMaster" Target="notesMasters/notesMaster1.xml"/><Relationship Id="rId124" Type="http://schemas.openxmlformats.org/officeDocument/2006/relationships/printerSettings" Target="printerSettings/printerSettings1.bin"/><Relationship Id="rId125" Type="http://schemas.openxmlformats.org/officeDocument/2006/relationships/presProps" Target="presProps.xml"/><Relationship Id="rId126" Type="http://schemas.openxmlformats.org/officeDocument/2006/relationships/viewProps" Target="viewProps.xml"/><Relationship Id="rId127" Type="http://schemas.openxmlformats.org/officeDocument/2006/relationships/theme" Target="theme/theme1.xml"/><Relationship Id="rId12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 Id="rId2"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 Id="rId2"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眉佔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佔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F3687B-C64B-8840-81DF-B73D07C98BC6}" type="datetimeFigureOut">
              <a:rPr lang="zh-CN" altLang="en-US" smtClean="0"/>
              <a:pPr/>
              <a:t>13/10/7</a:t>
            </a:fld>
            <a:endParaRPr lang="zh-CN" altLang="en-US"/>
          </a:p>
        </p:txBody>
      </p:sp>
      <p:sp>
        <p:nvSpPr>
          <p:cNvPr id="4" name="幻燈片圖像佔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備注佔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點按此處編輯文本風格</a:t>
            </a:r>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endParaRPr lang="zh-CN" altLang="en-US"/>
          </a:p>
        </p:txBody>
      </p:sp>
      <p:sp>
        <p:nvSpPr>
          <p:cNvPr id="6" name="頁腳佔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幻燈片編號佔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EFC44B-464F-A644-9727-BFD64D425BC2}" type="slidenum">
              <a:rPr lang="zh-CN" altLang="en-US" smtClean="0"/>
              <a:pPr/>
              <a:t>‹#›</a:t>
            </a:fld>
            <a:endParaRPr lang="zh-CN" altLang="en-US"/>
          </a:p>
        </p:txBody>
      </p:sp>
    </p:spTree>
    <p:extLst>
      <p:ext uri="{BB962C8B-B14F-4D97-AF65-F5344CB8AC3E}">
        <p14:creationId xmlns:p14="http://schemas.microsoft.com/office/powerpoint/2010/main" val="37102966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945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2247C400-5126-E54F-8E29-074D5EB24A52}" type="slidenum">
              <a:rPr kumimoji="0" lang="zh-TW" altLang="en-US" sz="1200">
                <a:latin typeface="Calibri" charset="0"/>
              </a:rPr>
              <a:pPr/>
              <a:t>3</a:t>
            </a:fld>
            <a:endParaRPr kumimoji="0" lang="zh-TW" altLang="en-US" sz="1200">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150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D2861B1-5F15-7F4B-A0C9-2C9E16998A1B}" type="slidenum">
              <a:rPr kumimoji="0" lang="zh-TW" altLang="en-US" sz="1200">
                <a:latin typeface="Calibri" charset="0"/>
              </a:rPr>
              <a:pPr/>
              <a:t>4</a:t>
            </a:fld>
            <a:endParaRPr kumimoji="0" lang="zh-TW" altLang="en-US" sz="120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355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783AC12-FB2A-6F40-B34A-552E71F7C481}" type="slidenum">
              <a:rPr kumimoji="0" lang="zh-TW" altLang="en-US" sz="1200">
                <a:latin typeface="Calibri" charset="0"/>
              </a:rPr>
              <a:pPr/>
              <a:t>5</a:t>
            </a:fld>
            <a:endParaRPr kumimoji="0" lang="zh-TW" altLang="en-US" sz="120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560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FE04106C-3271-DC4C-A20B-B672739CED27}" type="slidenum">
              <a:rPr kumimoji="0" lang="zh-TW" altLang="en-US" sz="1200">
                <a:latin typeface="Calibri" charset="0"/>
              </a:rPr>
              <a:pPr/>
              <a:t>6</a:t>
            </a:fld>
            <a:endParaRPr kumimoji="0" lang="zh-TW" altLang="en-US" sz="120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765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5B345EA-AE72-3544-A76E-F3A8906AAAEA}" type="slidenum">
              <a:rPr kumimoji="0" lang="zh-TW" altLang="en-US" sz="1200">
                <a:latin typeface="Calibri" charset="0"/>
              </a:rPr>
              <a:pPr/>
              <a:t>7</a:t>
            </a:fld>
            <a:endParaRPr kumimoji="0" lang="zh-TW" altLang="en-US" sz="1200">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969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95D89157-218B-B947-B1B1-B0560EE3D540}" type="slidenum">
              <a:rPr kumimoji="0" lang="zh-TW" altLang="en-US" sz="1200">
                <a:latin typeface="Calibri" charset="0"/>
              </a:rPr>
              <a:pPr/>
              <a:t>8</a:t>
            </a:fld>
            <a:endParaRPr kumimoji="0" lang="zh-TW" altLang="en-US" sz="1200">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3174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FEC4E9EE-D54C-A741-A4AE-91A80E42E650}" type="slidenum">
              <a:rPr kumimoji="0" lang="zh-TW" altLang="en-US" sz="1200">
                <a:latin typeface="Calibri" charset="0"/>
              </a:rPr>
              <a:pPr/>
              <a:t>9</a:t>
            </a:fld>
            <a:endParaRPr kumimoji="0" lang="zh-TW" altLang="en-US" sz="1200">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3379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2886662-DD6E-0647-BC34-FD8BB685DA97}" type="slidenum">
              <a:rPr kumimoji="0" lang="zh-TW" altLang="en-US" sz="1200">
                <a:latin typeface="Calibri" charset="0"/>
              </a:rPr>
              <a:pPr/>
              <a:t>10</a:t>
            </a:fld>
            <a:endParaRPr kumimoji="0" lang="zh-TW" altLang="en-US" sz="1200">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3584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FE374720-83F7-1C44-AB51-ABCF982E9070}" type="slidenum">
              <a:rPr kumimoji="0" lang="zh-TW" altLang="en-US" sz="1200">
                <a:latin typeface="Calibri" charset="0"/>
              </a:rPr>
              <a:pPr/>
              <a:t>11</a:t>
            </a:fld>
            <a:endParaRPr kumimoji="0" lang="zh-TW" altLang="en-US" sz="120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3789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412A9B5-A10D-5D4A-9292-024704C27A19}" type="slidenum">
              <a:rPr kumimoji="0" lang="zh-TW" altLang="en-US" sz="1200">
                <a:latin typeface="Calibri" charset="0"/>
              </a:rPr>
              <a:pPr/>
              <a:t>12</a:t>
            </a:fld>
            <a:endParaRPr kumimoji="0" lang="zh-TW" altLang="en-US" sz="1200">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3993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603AF1F-990C-9244-9BBE-E22ABB0467DB}" type="slidenum">
              <a:rPr kumimoji="0" lang="zh-TW" altLang="en-US" sz="1200">
                <a:latin typeface="Calibri" charset="0"/>
              </a:rPr>
              <a:pPr/>
              <a:t>13</a:t>
            </a:fld>
            <a:endParaRPr kumimoji="0" lang="zh-TW" altLang="en-US" sz="1200">
              <a:latin typeface="Calibri"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4198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824C864-0280-AC4D-9CE8-A60B11204618}" type="slidenum">
              <a:rPr kumimoji="0" lang="zh-TW" altLang="en-US" sz="1200">
                <a:latin typeface="Calibri" charset="0"/>
              </a:rPr>
              <a:pPr/>
              <a:t>14</a:t>
            </a:fld>
            <a:endParaRPr kumimoji="0" lang="zh-TW" altLang="en-US" sz="1200">
              <a:latin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4403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8B20B0B-7FDD-C844-B8FB-9E4F8226196A}" type="slidenum">
              <a:rPr kumimoji="0" lang="zh-TW" altLang="en-US" sz="1200">
                <a:latin typeface="Calibri" charset="0"/>
              </a:rPr>
              <a:pPr/>
              <a:t>15</a:t>
            </a:fld>
            <a:endParaRPr kumimoji="0" lang="zh-TW" altLang="en-US" sz="1200">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4608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C3B4891-8678-A64C-AE13-445D8FBC762B}" type="slidenum">
              <a:rPr kumimoji="0" lang="zh-TW" altLang="en-US" sz="1200">
                <a:latin typeface="Calibri" charset="0"/>
              </a:rPr>
              <a:pPr/>
              <a:t>16</a:t>
            </a:fld>
            <a:endParaRPr kumimoji="0" lang="zh-TW" altLang="en-US" sz="1200">
              <a:latin typeface="Calibri"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4813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D9A2642-F58F-4F48-8E95-C1D505850EB0}" type="slidenum">
              <a:rPr kumimoji="0" lang="zh-TW" altLang="en-US" sz="1200">
                <a:latin typeface="Calibri" charset="0"/>
              </a:rPr>
              <a:pPr/>
              <a:t>17</a:t>
            </a:fld>
            <a:endParaRPr kumimoji="0" lang="zh-TW" altLang="en-US" sz="1200">
              <a:latin typeface="Calibri"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5017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708DC97-9449-C548-ADAD-163E29604E09}" type="slidenum">
              <a:rPr kumimoji="0" lang="zh-TW" altLang="en-US" sz="1200">
                <a:latin typeface="Calibri" charset="0"/>
              </a:rPr>
              <a:pPr/>
              <a:t>18</a:t>
            </a:fld>
            <a:endParaRPr kumimoji="0" lang="zh-TW" altLang="en-US" sz="1200">
              <a:latin typeface="Calibri"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222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5222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27DC5F6-D250-DA4C-B926-171C4A19DFF3}" type="slidenum">
              <a:rPr kumimoji="0" lang="zh-TW" altLang="en-US" sz="1200">
                <a:latin typeface="Calibri" charset="0"/>
              </a:rPr>
              <a:pPr/>
              <a:t>19</a:t>
            </a:fld>
            <a:endParaRPr kumimoji="0" lang="zh-TW" altLang="en-US" sz="1200">
              <a:latin typeface="Calibri"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427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5427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7C45F43-B9B7-B742-8561-D64E6431A5DF}" type="slidenum">
              <a:rPr kumimoji="0" lang="zh-TW" altLang="en-US" sz="1200">
                <a:latin typeface="Calibri" charset="0"/>
              </a:rPr>
              <a:pPr/>
              <a:t>20</a:t>
            </a:fld>
            <a:endParaRPr kumimoji="0" lang="zh-TW" altLang="en-US" sz="1200">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632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5632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BB7A7ED-5735-6E44-9E8C-8C10F5E09023}" type="slidenum">
              <a:rPr kumimoji="0" lang="zh-TW" altLang="en-US" sz="1200">
                <a:latin typeface="Calibri" charset="0"/>
              </a:rPr>
              <a:pPr/>
              <a:t>21</a:t>
            </a:fld>
            <a:endParaRPr kumimoji="0" lang="zh-TW" altLang="en-US" sz="1200">
              <a:latin typeface="Calibri"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837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5837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993DE3C2-47A6-DD47-927E-68F41E8946C0}" type="slidenum">
              <a:rPr kumimoji="0" lang="zh-TW" altLang="en-US" sz="1200">
                <a:latin typeface="Calibri" charset="0"/>
              </a:rPr>
              <a:pPr/>
              <a:t>22</a:t>
            </a:fld>
            <a:endParaRPr kumimoji="0" lang="zh-TW" altLang="en-US" sz="1200">
              <a:latin typeface="Calibri"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041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6041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198FACA-AAC1-734A-9D27-5617016A30F3}" type="slidenum">
              <a:rPr kumimoji="0" lang="zh-TW" altLang="en-US" sz="1200">
                <a:latin typeface="Calibri" charset="0"/>
              </a:rPr>
              <a:pPr/>
              <a:t>23</a:t>
            </a:fld>
            <a:endParaRPr kumimoji="0" lang="zh-TW" altLang="en-US" sz="1200">
              <a:latin typeface="Calibri"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46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6246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D0A829D-0E50-F545-98DD-46C1DE10C33A}" type="slidenum">
              <a:rPr kumimoji="0" lang="zh-TW" altLang="en-US" sz="1200">
                <a:latin typeface="Calibri" charset="0"/>
              </a:rPr>
              <a:pPr/>
              <a:t>24</a:t>
            </a:fld>
            <a:endParaRPr kumimoji="0" lang="zh-TW" altLang="en-US" sz="1200">
              <a:latin typeface="Calibri"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451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6451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A6808F0-1EE7-9643-AE51-801A4FD388A4}" type="slidenum">
              <a:rPr kumimoji="0" lang="zh-TW" altLang="en-US" sz="1200">
                <a:latin typeface="Calibri" charset="0"/>
              </a:rPr>
              <a:pPr/>
              <a:t>25</a:t>
            </a:fld>
            <a:endParaRPr kumimoji="0" lang="zh-TW" altLang="en-US" sz="1200">
              <a:latin typeface="Calibri"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656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6656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F5ACF2D-F983-C44E-83B2-A644457C21F6}" type="slidenum">
              <a:rPr kumimoji="0" lang="zh-TW" altLang="en-US" sz="1200">
                <a:latin typeface="Calibri" charset="0"/>
              </a:rPr>
              <a:pPr/>
              <a:t>26</a:t>
            </a:fld>
            <a:endParaRPr kumimoji="0" lang="zh-TW" altLang="en-US" sz="1200">
              <a:latin typeface="Calibri"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861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6861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81E6134-2F79-1745-9553-AC24B9057E4E}" type="slidenum">
              <a:rPr kumimoji="0" lang="zh-TW" altLang="en-US" sz="1200">
                <a:latin typeface="Calibri" charset="0"/>
              </a:rPr>
              <a:pPr/>
              <a:t>27</a:t>
            </a:fld>
            <a:endParaRPr kumimoji="0" lang="zh-TW" altLang="en-US" sz="1200">
              <a:latin typeface="Calibri"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065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7065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BF9F2AB-32E2-1D4F-8585-0E7F3BFD258E}" type="slidenum">
              <a:rPr kumimoji="0" lang="zh-TW" altLang="en-US" sz="1200">
                <a:latin typeface="Calibri" charset="0"/>
              </a:rPr>
              <a:pPr/>
              <a:t>28</a:t>
            </a:fld>
            <a:endParaRPr kumimoji="0" lang="zh-TW" altLang="en-US" sz="1200">
              <a:latin typeface="Calibri"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270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7270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B8460A3-56C1-6C43-ABBA-2D1B5359622A}" type="slidenum">
              <a:rPr kumimoji="0" lang="zh-TW" altLang="en-US" sz="1200">
                <a:latin typeface="Calibri" charset="0"/>
              </a:rPr>
              <a:pPr/>
              <a:t>29</a:t>
            </a:fld>
            <a:endParaRPr kumimoji="0" lang="zh-TW" altLang="en-US" sz="1200">
              <a:latin typeface="Calibri"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475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7475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E8E2AC1-4572-0F43-A075-C49739AD3650}" type="slidenum">
              <a:rPr kumimoji="0" lang="zh-TW" altLang="en-US" sz="1200">
                <a:latin typeface="Calibri" charset="0"/>
              </a:rPr>
              <a:pPr/>
              <a:t>30</a:t>
            </a:fld>
            <a:endParaRPr kumimoji="0" lang="zh-TW" altLang="en-US" sz="1200">
              <a:latin typeface="Calibri"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680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7680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319E6CE-3EAD-7344-BB74-F7E2AC78F648}" type="slidenum">
              <a:rPr kumimoji="0" lang="zh-TW" altLang="en-US" sz="1200">
                <a:latin typeface="Calibri" charset="0"/>
              </a:rPr>
              <a:pPr/>
              <a:t>31</a:t>
            </a:fld>
            <a:endParaRPr kumimoji="0" lang="zh-TW" altLang="en-US" sz="1200">
              <a:latin typeface="Calibri"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885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7885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E61CA1A-EA76-7F41-88C9-9DB7A9EC6089}" type="slidenum">
              <a:rPr kumimoji="0" lang="zh-TW" altLang="en-US" sz="1200">
                <a:latin typeface="Calibri" charset="0"/>
              </a:rPr>
              <a:pPr/>
              <a:t>32</a:t>
            </a:fld>
            <a:endParaRPr kumimoji="0" lang="zh-TW" altLang="en-US" sz="1200">
              <a:latin typeface="Calibri"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089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8089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E81C997-6125-1149-A40F-FE2686A59585}" type="slidenum">
              <a:rPr kumimoji="0" lang="zh-TW" altLang="en-US" sz="1200">
                <a:latin typeface="Calibri" charset="0"/>
              </a:rPr>
              <a:pPr/>
              <a:t>33</a:t>
            </a:fld>
            <a:endParaRPr kumimoji="0" lang="zh-TW" altLang="en-US" sz="1200">
              <a:latin typeface="Calibri"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294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8294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170F20D-1829-114D-85DA-7C419B325D4C}" type="slidenum">
              <a:rPr kumimoji="0" lang="zh-TW" altLang="en-US" sz="1200">
                <a:latin typeface="Calibri" charset="0"/>
              </a:rPr>
              <a:pPr/>
              <a:t>34</a:t>
            </a:fld>
            <a:endParaRPr kumimoji="0" lang="zh-TW" altLang="en-US" sz="1200">
              <a:latin typeface="Calibri"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499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8499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02F541C-92E7-E243-A7A3-22E0F48E56FF}" type="slidenum">
              <a:rPr kumimoji="0" lang="zh-TW" altLang="en-US" sz="1200">
                <a:latin typeface="Calibri" charset="0"/>
              </a:rPr>
              <a:pPr/>
              <a:t>35</a:t>
            </a:fld>
            <a:endParaRPr kumimoji="0" lang="zh-TW" altLang="en-US" sz="1200">
              <a:latin typeface="Calibri"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704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8704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0C988AF-21C4-1C4D-A5D0-18BA1BD33EA2}" type="slidenum">
              <a:rPr kumimoji="0" lang="zh-TW" altLang="en-US" sz="1200">
                <a:latin typeface="Calibri" charset="0"/>
              </a:rPr>
              <a:pPr/>
              <a:t>36</a:t>
            </a:fld>
            <a:endParaRPr kumimoji="0" lang="zh-TW" altLang="en-US" sz="1200">
              <a:latin typeface="Calibri"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909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8909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A6966EF4-68D7-DB4E-85A3-89E691BCF07C}" type="slidenum">
              <a:rPr kumimoji="0" lang="zh-TW" altLang="en-US" sz="1200">
                <a:latin typeface="Calibri" charset="0"/>
              </a:rPr>
              <a:pPr/>
              <a:t>37</a:t>
            </a:fld>
            <a:endParaRPr kumimoji="0" lang="zh-TW" altLang="en-US" sz="1200">
              <a:latin typeface="Calibri"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113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9113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8ED7C20-45A3-9143-9BFB-5EA97774C9F1}" type="slidenum">
              <a:rPr kumimoji="0" lang="zh-TW" altLang="en-US" sz="1200">
                <a:latin typeface="Calibri" charset="0"/>
              </a:rPr>
              <a:pPr/>
              <a:t>38</a:t>
            </a:fld>
            <a:endParaRPr kumimoji="0" lang="zh-TW" altLang="en-US" sz="1200">
              <a:latin typeface="Calibri"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318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9318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7023035-2854-C141-BFD9-6B6D5B9D797A}" type="slidenum">
              <a:rPr kumimoji="0" lang="zh-TW" altLang="en-US" sz="1200">
                <a:latin typeface="Calibri" charset="0"/>
              </a:rPr>
              <a:pPr/>
              <a:t>39</a:t>
            </a:fld>
            <a:endParaRPr kumimoji="0" lang="zh-TW" altLang="en-US" sz="1200">
              <a:latin typeface="Calibri"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523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9523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ABD41528-F28C-AD44-B2C4-853D661DD528}" type="slidenum">
              <a:rPr kumimoji="0" lang="zh-TW" altLang="en-US" sz="1200">
                <a:latin typeface="Calibri" charset="0"/>
              </a:rPr>
              <a:pPr/>
              <a:t>40</a:t>
            </a:fld>
            <a:endParaRPr kumimoji="0" lang="zh-TW" altLang="en-US" sz="1200">
              <a:latin typeface="Calibri"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728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9728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8A49D9B-1249-4245-8706-209D28E92185}" type="slidenum">
              <a:rPr kumimoji="0" lang="zh-TW" altLang="en-US" sz="1200">
                <a:latin typeface="Calibri" charset="0"/>
              </a:rPr>
              <a:pPr/>
              <a:t>41</a:t>
            </a:fld>
            <a:endParaRPr kumimoji="0" lang="zh-TW" altLang="en-US" sz="1200">
              <a:latin typeface="Calibri"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933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9933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14034DC-A03D-B446-93BE-D8A474455936}" type="slidenum">
              <a:rPr kumimoji="0" lang="zh-TW" altLang="en-US" sz="1200">
                <a:latin typeface="Calibri" charset="0"/>
              </a:rPr>
              <a:pPr/>
              <a:t>42</a:t>
            </a:fld>
            <a:endParaRPr kumimoji="0" lang="zh-TW" altLang="en-US" sz="1200">
              <a:latin typeface="Calibri"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137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10137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108585F-FE53-8441-9E76-66C4B375A933}" type="slidenum">
              <a:rPr kumimoji="0" lang="en-US" altLang="zh-TW" sz="1200">
                <a:latin typeface="Calibri" charset="0"/>
              </a:rPr>
              <a:pPr/>
              <a:t>43</a:t>
            </a:fld>
            <a:endParaRPr kumimoji="0" lang="en-US" altLang="zh-TW" sz="1200">
              <a:latin typeface="Calibri"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342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10342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B548FFB-7267-D54C-B070-1B5D77F8DC9A}" type="slidenum">
              <a:rPr kumimoji="0" lang="en-US" altLang="zh-TW" sz="1200">
                <a:latin typeface="Calibri" charset="0"/>
              </a:rPr>
              <a:pPr/>
              <a:t>44</a:t>
            </a:fld>
            <a:endParaRPr kumimoji="0" lang="en-US" altLang="zh-TW" sz="1200">
              <a:latin typeface="Calibri"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547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10547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C6188F7-A004-2444-BEE7-7260750B47E8}" type="slidenum">
              <a:rPr kumimoji="0" lang="en-US" altLang="zh-TW" sz="1200">
                <a:latin typeface="Calibri" charset="0"/>
              </a:rPr>
              <a:pPr/>
              <a:t>45</a:t>
            </a:fld>
            <a:endParaRPr kumimoji="0" lang="en-US" altLang="zh-TW" sz="1200">
              <a:latin typeface="Calibri"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752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10752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EDB7A2A-EAA2-C842-A882-FBB0964E5EE5}" type="slidenum">
              <a:rPr kumimoji="0" lang="en-US" altLang="zh-TW" sz="1200">
                <a:latin typeface="Calibri" charset="0"/>
              </a:rPr>
              <a:pPr/>
              <a:t>46</a:t>
            </a:fld>
            <a:endParaRPr kumimoji="0" lang="en-US" altLang="zh-TW" sz="1200">
              <a:latin typeface="Calibri"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957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10957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B78C56A-3C64-4046-98B7-02AD6DD8C355}" type="slidenum">
              <a:rPr kumimoji="0" lang="en-US" altLang="zh-TW" sz="1200">
                <a:latin typeface="Calibri" charset="0"/>
              </a:rPr>
              <a:pPr/>
              <a:t>47</a:t>
            </a:fld>
            <a:endParaRPr kumimoji="0" lang="en-US" altLang="zh-TW" sz="1200">
              <a:latin typeface="Calibri"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161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11161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F2E2A69-3007-3145-827B-0335926F70B0}" type="slidenum">
              <a:rPr kumimoji="0" lang="en-US" altLang="zh-TW" sz="1200">
                <a:latin typeface="Calibri" charset="0"/>
              </a:rPr>
              <a:pPr/>
              <a:t>48</a:t>
            </a:fld>
            <a:endParaRPr kumimoji="0" lang="en-US" altLang="zh-TW" sz="1200">
              <a:latin typeface="Calibri"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366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1366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2AAE1A2-849A-7649-B91F-9CBC81B72B4F}" type="slidenum">
              <a:rPr kumimoji="0" lang="zh-TW" altLang="en-US" sz="1200">
                <a:latin typeface="Calibri" charset="0"/>
              </a:rPr>
              <a:pPr/>
              <a:t>49</a:t>
            </a:fld>
            <a:endParaRPr kumimoji="0" lang="zh-TW" altLang="en-US" sz="1200">
              <a:latin typeface="Calibri"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571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1571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8CFC1C7-8BED-E442-BA0F-418192E8FF11}" type="slidenum">
              <a:rPr kumimoji="0" lang="zh-TW" altLang="en-US" sz="1200">
                <a:latin typeface="Calibri" charset="0"/>
              </a:rPr>
              <a:pPr/>
              <a:t>50</a:t>
            </a:fld>
            <a:endParaRPr kumimoji="0" lang="zh-TW" altLang="en-US" sz="1200">
              <a:latin typeface="Calibri"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776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1776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CC0C1D6-A23A-864B-A3FA-4DC53E745ABF}" type="slidenum">
              <a:rPr kumimoji="0" lang="zh-TW" altLang="en-US" sz="1200">
                <a:latin typeface="Calibri" charset="0"/>
              </a:rPr>
              <a:pPr/>
              <a:t>51</a:t>
            </a:fld>
            <a:endParaRPr kumimoji="0" lang="zh-TW" altLang="en-US" sz="1200">
              <a:latin typeface="Calibri"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981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1981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079B333-0AA2-5B47-A9A1-BF47A6853F5D}" type="slidenum">
              <a:rPr kumimoji="0" lang="zh-TW" altLang="en-US" sz="1200">
                <a:latin typeface="Calibri" charset="0"/>
              </a:rPr>
              <a:pPr/>
              <a:t>52</a:t>
            </a:fld>
            <a:endParaRPr kumimoji="0" lang="zh-TW" altLang="en-US" sz="1200">
              <a:latin typeface="Calibri"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185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2185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9D21EEB-6FF7-3E46-A31B-29E44EAB64BF}" type="slidenum">
              <a:rPr kumimoji="0" lang="zh-TW" altLang="en-US" sz="1200">
                <a:latin typeface="Calibri" charset="0"/>
              </a:rPr>
              <a:pPr/>
              <a:t>53</a:t>
            </a:fld>
            <a:endParaRPr kumimoji="0" lang="zh-TW" altLang="en-US" sz="1200">
              <a:latin typeface="Calibri"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390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2390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357D38A-5F93-0443-8999-4F4022B5A902}" type="slidenum">
              <a:rPr kumimoji="0" lang="zh-TW" altLang="en-US" sz="1200">
                <a:latin typeface="Calibri" charset="0"/>
              </a:rPr>
              <a:pPr/>
              <a:t>54</a:t>
            </a:fld>
            <a:endParaRPr kumimoji="0" lang="zh-TW" altLang="en-US" sz="1200">
              <a:latin typeface="Calibri"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595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2595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3A9DCDF-91D0-2F44-B82F-E92C9AAFFB25}" type="slidenum">
              <a:rPr kumimoji="0" lang="zh-TW" altLang="en-US" sz="1200">
                <a:latin typeface="Calibri" charset="0"/>
              </a:rPr>
              <a:pPr/>
              <a:t>55</a:t>
            </a:fld>
            <a:endParaRPr kumimoji="0" lang="zh-TW" altLang="en-US" sz="1200">
              <a:latin typeface="Calibri"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800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2800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E3875C4-CA6E-7944-B01F-9ECC37A94EB4}" type="slidenum">
              <a:rPr kumimoji="0" lang="zh-TW" altLang="en-US" sz="1200">
                <a:latin typeface="Calibri" charset="0"/>
              </a:rPr>
              <a:pPr/>
              <a:t>56</a:t>
            </a:fld>
            <a:endParaRPr kumimoji="0" lang="zh-TW" altLang="en-US" sz="1200">
              <a:latin typeface="Calibri"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005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3005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82B0620-0177-7C4A-93BD-121017A31FCC}" type="slidenum">
              <a:rPr kumimoji="0" lang="zh-TW" altLang="en-US" sz="1200">
                <a:latin typeface="Calibri" charset="0"/>
              </a:rPr>
              <a:pPr/>
              <a:t>57</a:t>
            </a:fld>
            <a:endParaRPr kumimoji="0" lang="zh-TW" altLang="en-US" sz="1200">
              <a:latin typeface="Calibri"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209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3209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276BEBFC-ADB0-4B43-89B3-15F00B5EC186}" type="slidenum">
              <a:rPr kumimoji="0" lang="zh-TW" altLang="en-US" sz="1200">
                <a:latin typeface="Calibri" charset="0"/>
              </a:rPr>
              <a:pPr/>
              <a:t>58</a:t>
            </a:fld>
            <a:endParaRPr kumimoji="0" lang="zh-TW" altLang="en-US" sz="1200">
              <a:latin typeface="Calibri"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414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3414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9D3EB42E-516A-1040-950A-76C758DA5EF7}" type="slidenum">
              <a:rPr kumimoji="0" lang="zh-TW" altLang="en-US" sz="1200">
                <a:latin typeface="Calibri" charset="0"/>
              </a:rPr>
              <a:pPr/>
              <a:t>59</a:t>
            </a:fld>
            <a:endParaRPr kumimoji="0" lang="zh-TW" altLang="en-US" sz="1200">
              <a:latin typeface="Calibri"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619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3619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D9C4AC6-E92B-6340-886D-716F2CD32E17}" type="slidenum">
              <a:rPr kumimoji="0" lang="zh-TW" altLang="en-US" sz="1200">
                <a:latin typeface="Calibri" charset="0"/>
              </a:rPr>
              <a:pPr/>
              <a:t>60</a:t>
            </a:fld>
            <a:endParaRPr kumimoji="0" lang="zh-TW" altLang="en-US" sz="1200">
              <a:latin typeface="Calibri"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824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3824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7540467-3C70-AC40-A311-367C7D1C83FA}" type="slidenum">
              <a:rPr kumimoji="0" lang="zh-TW" altLang="en-US" sz="1200">
                <a:latin typeface="Calibri" charset="0"/>
              </a:rPr>
              <a:pPr/>
              <a:t>61</a:t>
            </a:fld>
            <a:endParaRPr kumimoji="0" lang="zh-TW" altLang="en-US" sz="1200">
              <a:latin typeface="Calibri"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029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4029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F016F954-224B-A640-A2CF-83C63CC01C87}" type="slidenum">
              <a:rPr kumimoji="0" lang="zh-TW" altLang="en-US" sz="1200">
                <a:latin typeface="Calibri" charset="0"/>
              </a:rPr>
              <a:pPr/>
              <a:t>62</a:t>
            </a:fld>
            <a:endParaRPr kumimoji="0" lang="zh-TW" altLang="en-US" sz="1200">
              <a:latin typeface="Calibri"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233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4233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AB8E1C61-BB22-EE43-AEB8-B62A1C15A000}" type="slidenum">
              <a:rPr kumimoji="0" lang="zh-TW" altLang="en-US" sz="1200">
                <a:latin typeface="Calibri" charset="0"/>
              </a:rPr>
              <a:pPr/>
              <a:t>63</a:t>
            </a:fld>
            <a:endParaRPr kumimoji="0" lang="zh-TW" altLang="en-US" sz="1200">
              <a:latin typeface="Calibri"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438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4438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74903A1-6FFA-FF4F-9873-3474B30B9D14}" type="slidenum">
              <a:rPr kumimoji="0" lang="zh-TW" altLang="en-US" sz="1200">
                <a:latin typeface="Calibri" charset="0"/>
              </a:rPr>
              <a:pPr/>
              <a:t>64</a:t>
            </a:fld>
            <a:endParaRPr kumimoji="0" lang="zh-TW" altLang="en-US" sz="1200">
              <a:latin typeface="Calibri"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643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4643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93583A26-177C-C54A-B7F3-03755B302A84}" type="slidenum">
              <a:rPr kumimoji="0" lang="zh-TW" altLang="en-US" sz="1200">
                <a:latin typeface="Calibri" charset="0"/>
              </a:rPr>
              <a:pPr/>
              <a:t>65</a:t>
            </a:fld>
            <a:endParaRPr kumimoji="0" lang="zh-TW" altLang="en-US" sz="1200">
              <a:latin typeface="Calibri"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848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4848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9625974B-2F89-D145-86CA-F89EC2718170}" type="slidenum">
              <a:rPr kumimoji="0" lang="zh-TW" altLang="en-US" sz="1200">
                <a:latin typeface="Calibri" charset="0"/>
              </a:rPr>
              <a:pPr/>
              <a:t>66</a:t>
            </a:fld>
            <a:endParaRPr kumimoji="0" lang="zh-TW" altLang="en-US" sz="1200">
              <a:latin typeface="Calibri"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053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5053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B94DE48-2451-EF4C-A5C0-05B62BC68554}" type="slidenum">
              <a:rPr kumimoji="0" lang="zh-TW" altLang="en-US" sz="1200">
                <a:latin typeface="Calibri" charset="0"/>
              </a:rPr>
              <a:pPr/>
              <a:t>67</a:t>
            </a:fld>
            <a:endParaRPr kumimoji="0" lang="zh-TW" altLang="en-US" sz="1200">
              <a:latin typeface="Calibri"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257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5257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E5E5A35-184F-C24D-8E25-9F751D8A94B9}" type="slidenum">
              <a:rPr kumimoji="0" lang="zh-TW" altLang="en-US" sz="1200">
                <a:latin typeface="Calibri" charset="0"/>
              </a:rPr>
              <a:pPr/>
              <a:t>68</a:t>
            </a:fld>
            <a:endParaRPr kumimoji="0" lang="zh-TW" altLang="en-US" sz="1200">
              <a:latin typeface="Calibri"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462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5462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F4500BA-769B-F549-9978-52961DDC5D0F}" type="slidenum">
              <a:rPr kumimoji="0" lang="zh-TW" altLang="en-US" sz="1200">
                <a:latin typeface="Calibri" charset="0"/>
              </a:rPr>
              <a:pPr/>
              <a:t>69</a:t>
            </a:fld>
            <a:endParaRPr kumimoji="0" lang="zh-TW" altLang="en-US" sz="1200">
              <a:latin typeface="Calibri"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667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5667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4ED7492-9081-4D40-89B8-2D701A2F50B9}" type="slidenum">
              <a:rPr kumimoji="0" lang="zh-TW" altLang="en-US" sz="1200">
                <a:latin typeface="Calibri" charset="0"/>
              </a:rPr>
              <a:pPr/>
              <a:t>70</a:t>
            </a:fld>
            <a:endParaRPr kumimoji="0" lang="zh-TW" altLang="en-US" sz="1200">
              <a:latin typeface="Calibri"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872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5872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FF0EDD4-7A44-884E-BC97-66ED8B1FA259}" type="slidenum">
              <a:rPr kumimoji="0" lang="zh-TW" altLang="en-US" sz="1200">
                <a:latin typeface="Calibri" charset="0"/>
              </a:rPr>
              <a:pPr/>
              <a:t>71</a:t>
            </a:fld>
            <a:endParaRPr kumimoji="0" lang="zh-TW" altLang="en-US" sz="1200">
              <a:latin typeface="Calibri"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077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6077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FE43CDF7-1BF8-344C-BA75-BD4871CCE5D5}" type="slidenum">
              <a:rPr kumimoji="0" lang="zh-TW" altLang="en-US" sz="1200">
                <a:latin typeface="Calibri" charset="0"/>
              </a:rPr>
              <a:pPr/>
              <a:t>72</a:t>
            </a:fld>
            <a:endParaRPr kumimoji="0" lang="zh-TW" altLang="en-US" sz="1200">
              <a:latin typeface="Calibri"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281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6281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7C584E8-72E6-4449-8977-A6130C219371}" type="slidenum">
              <a:rPr kumimoji="0" lang="zh-TW" altLang="en-US" sz="1200">
                <a:latin typeface="Calibri" charset="0"/>
              </a:rPr>
              <a:pPr/>
              <a:t>73</a:t>
            </a:fld>
            <a:endParaRPr kumimoji="0" lang="zh-TW" altLang="en-US" sz="1200">
              <a:latin typeface="Calibri"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486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6486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27BFD7F3-3CEC-A747-BDC2-7F49E93F6218}" type="slidenum">
              <a:rPr kumimoji="0" lang="zh-TW" altLang="en-US" sz="1200">
                <a:latin typeface="Calibri" charset="0"/>
              </a:rPr>
              <a:pPr/>
              <a:t>74</a:t>
            </a:fld>
            <a:endParaRPr kumimoji="0" lang="zh-TW" altLang="en-US" sz="1200">
              <a:latin typeface="Calibri"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691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6691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96040A2-1DA7-F143-BFD0-204DFC53AFCD}" type="slidenum">
              <a:rPr kumimoji="0" lang="zh-TW" altLang="en-US" sz="1200">
                <a:latin typeface="Calibri" charset="0"/>
              </a:rPr>
              <a:pPr/>
              <a:t>75</a:t>
            </a:fld>
            <a:endParaRPr kumimoji="0" lang="zh-TW" altLang="en-US" sz="1200">
              <a:latin typeface="Calibri"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896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6896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19BB92D-81B8-9D4B-B9D5-ADAB6A5DCD16}" type="slidenum">
              <a:rPr kumimoji="0" lang="zh-TW" altLang="en-US" sz="1200">
                <a:latin typeface="Calibri" charset="0"/>
              </a:rPr>
              <a:pPr/>
              <a:t>76</a:t>
            </a:fld>
            <a:endParaRPr kumimoji="0" lang="zh-TW" altLang="en-US" sz="1200">
              <a:latin typeface="Calibri"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101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7101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11805E0-F310-244A-9736-00C77EAC5225}" type="slidenum">
              <a:rPr kumimoji="0" lang="zh-TW" altLang="en-US" sz="1200">
                <a:latin typeface="Calibri" charset="0"/>
              </a:rPr>
              <a:pPr/>
              <a:t>77</a:t>
            </a:fld>
            <a:endParaRPr kumimoji="0" lang="zh-TW" altLang="en-US" sz="1200">
              <a:latin typeface="Calibri"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305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7305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092C025-1DC1-7B4A-BD19-FA02ED825669}" type="slidenum">
              <a:rPr kumimoji="0" lang="zh-TW" altLang="en-US" sz="1200">
                <a:latin typeface="Calibri" charset="0"/>
              </a:rPr>
              <a:pPr/>
              <a:t>78</a:t>
            </a:fld>
            <a:endParaRPr kumimoji="0" lang="zh-TW" altLang="en-US" sz="1200">
              <a:latin typeface="Calibri"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510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7510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1AE9C8E-AFCB-8D43-A117-A7427088D848}" type="slidenum">
              <a:rPr kumimoji="0" lang="zh-TW" altLang="en-US" sz="1200">
                <a:latin typeface="Calibri" charset="0"/>
              </a:rPr>
              <a:pPr/>
              <a:t>79</a:t>
            </a:fld>
            <a:endParaRPr kumimoji="0" lang="zh-TW" altLang="en-US" sz="1200">
              <a:latin typeface="Calibri"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715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7715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388509A-B4ED-0547-A8C2-721DF8D1D199}" type="slidenum">
              <a:rPr kumimoji="0" lang="zh-TW" altLang="en-US" sz="1200">
                <a:latin typeface="Calibri" charset="0"/>
              </a:rPr>
              <a:pPr/>
              <a:t>80</a:t>
            </a:fld>
            <a:endParaRPr kumimoji="0" lang="zh-TW" altLang="en-US" sz="1200">
              <a:latin typeface="Calibri"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920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7920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6AF16FF-EBFB-E74E-B74A-61AB7688A1FA}" type="slidenum">
              <a:rPr kumimoji="0" lang="zh-TW" altLang="en-US" sz="1200">
                <a:latin typeface="Calibri" charset="0"/>
              </a:rPr>
              <a:pPr/>
              <a:t>81</a:t>
            </a:fld>
            <a:endParaRPr kumimoji="0" lang="zh-TW" altLang="en-US" sz="1200">
              <a:latin typeface="Calibri"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125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8125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CFE97C5-B66E-5340-BFFE-367CEF09B196}" type="slidenum">
              <a:rPr kumimoji="0" lang="zh-TW" altLang="en-US" sz="1200">
                <a:latin typeface="Calibri" charset="0"/>
              </a:rPr>
              <a:pPr/>
              <a:t>82</a:t>
            </a:fld>
            <a:endParaRPr kumimoji="0" lang="zh-TW" altLang="en-US" sz="1200">
              <a:latin typeface="Calibri"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329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8329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8D91A85-7C75-BC45-A668-50EDDD2F6D4C}" type="slidenum">
              <a:rPr kumimoji="0" lang="zh-TW" altLang="en-US" sz="1200">
                <a:latin typeface="Calibri" charset="0"/>
              </a:rPr>
              <a:pPr/>
              <a:t>83</a:t>
            </a:fld>
            <a:endParaRPr kumimoji="0" lang="zh-TW" altLang="en-US" sz="1200">
              <a:latin typeface="Calibri"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534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8534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16BE836-919B-374C-ACBE-2C9E566CF4D7}" type="slidenum">
              <a:rPr kumimoji="0" lang="zh-TW" altLang="en-US" sz="1200">
                <a:latin typeface="Calibri" charset="0"/>
              </a:rPr>
              <a:pPr/>
              <a:t>84</a:t>
            </a:fld>
            <a:endParaRPr kumimoji="0" lang="zh-TW" altLang="en-US" sz="1200">
              <a:latin typeface="Calibri"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739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8739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704C1ED-B74B-8142-A573-4D1536CBEC4E}" type="slidenum">
              <a:rPr kumimoji="0" lang="zh-TW" altLang="en-US" sz="1200">
                <a:latin typeface="Calibri" charset="0"/>
              </a:rPr>
              <a:pPr/>
              <a:t>85</a:t>
            </a:fld>
            <a:endParaRPr kumimoji="0" lang="zh-TW" altLang="en-US" sz="1200">
              <a:latin typeface="Calibri"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944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8944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C553676-50FD-4B44-A5A1-251817E7E660}" type="slidenum">
              <a:rPr kumimoji="0" lang="zh-TW" altLang="en-US" sz="1200">
                <a:latin typeface="Calibri" charset="0"/>
              </a:rPr>
              <a:pPr/>
              <a:t>86</a:t>
            </a:fld>
            <a:endParaRPr kumimoji="0" lang="zh-TW" altLang="en-US" sz="1200">
              <a:latin typeface="Calibri"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149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9149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71FC4A3-6E00-3B49-8462-06A29D9CE125}" type="slidenum">
              <a:rPr kumimoji="0" lang="zh-TW" altLang="en-US" sz="1200">
                <a:latin typeface="Calibri" charset="0"/>
              </a:rPr>
              <a:pPr/>
              <a:t>87</a:t>
            </a:fld>
            <a:endParaRPr kumimoji="0" lang="zh-TW" altLang="en-US" sz="1200">
              <a:latin typeface="Calibri"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353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9353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E37F59B-546A-804F-B121-DF8B6D08305F}" type="slidenum">
              <a:rPr kumimoji="0" lang="zh-TW" altLang="en-US" sz="1200">
                <a:latin typeface="Calibri" charset="0"/>
              </a:rPr>
              <a:pPr/>
              <a:t>88</a:t>
            </a:fld>
            <a:endParaRPr kumimoji="0" lang="zh-TW" altLang="en-US" sz="1200">
              <a:latin typeface="Calibri"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558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9558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B01B7CB-6EDF-4C41-AA97-EB024895DBB3}" type="slidenum">
              <a:rPr kumimoji="0" lang="zh-TW" altLang="en-US" sz="1200">
                <a:latin typeface="Calibri" charset="0"/>
              </a:rPr>
              <a:pPr/>
              <a:t>89</a:t>
            </a:fld>
            <a:endParaRPr kumimoji="0" lang="zh-TW" altLang="en-US" sz="1200">
              <a:latin typeface="Calibri"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763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9763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92E21D2-F8E6-E243-832C-00C2821EAD8C}" type="slidenum">
              <a:rPr kumimoji="0" lang="zh-TW" altLang="en-US" sz="1200">
                <a:latin typeface="Calibri" charset="0"/>
              </a:rPr>
              <a:pPr/>
              <a:t>90</a:t>
            </a:fld>
            <a:endParaRPr kumimoji="0" lang="zh-TW" altLang="en-US" sz="1200">
              <a:latin typeface="Calibri"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968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19968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32ABA84-5248-3348-91E3-E152FD03CBFF}" type="slidenum">
              <a:rPr kumimoji="0" lang="zh-TW" altLang="en-US" sz="1200">
                <a:latin typeface="Calibri" charset="0"/>
              </a:rPr>
              <a:pPr/>
              <a:t>91</a:t>
            </a:fld>
            <a:endParaRPr kumimoji="0" lang="zh-TW" altLang="en-US" sz="1200">
              <a:latin typeface="Calibri"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173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0173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F859AB3-B234-7846-9751-45341CF5D9F6}" type="slidenum">
              <a:rPr kumimoji="0" lang="zh-TW" altLang="en-US" sz="1200">
                <a:latin typeface="Calibri" charset="0"/>
              </a:rPr>
              <a:pPr/>
              <a:t>92</a:t>
            </a:fld>
            <a:endParaRPr kumimoji="0" lang="zh-TW" altLang="en-US" sz="1200">
              <a:latin typeface="Calibri"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377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0377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E41BBFC-3689-794A-B01E-863AFEC0010C}" type="slidenum">
              <a:rPr kumimoji="0" lang="zh-TW" altLang="en-US" sz="1200">
                <a:latin typeface="Calibri" charset="0"/>
              </a:rPr>
              <a:pPr/>
              <a:t>93</a:t>
            </a:fld>
            <a:endParaRPr kumimoji="0" lang="zh-TW" altLang="en-US" sz="1200">
              <a:latin typeface="Calibri"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82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0582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E486FAC-DA99-1345-B818-032BAC924D58}" type="slidenum">
              <a:rPr kumimoji="0" lang="zh-TW" altLang="en-US" sz="1200">
                <a:latin typeface="Calibri" charset="0"/>
              </a:rPr>
              <a:pPr/>
              <a:t>94</a:t>
            </a:fld>
            <a:endParaRPr kumimoji="0" lang="zh-TW" altLang="en-US" sz="1200">
              <a:latin typeface="Calibri"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787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0787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6C080B6-6BBC-1140-A1B1-8CA3ABE0DF66}" type="slidenum">
              <a:rPr kumimoji="0" lang="zh-TW" altLang="en-US" sz="1200">
                <a:latin typeface="Calibri" charset="0"/>
              </a:rPr>
              <a:pPr/>
              <a:t>95</a:t>
            </a:fld>
            <a:endParaRPr kumimoji="0" lang="zh-TW" altLang="en-US" sz="1200">
              <a:latin typeface="Calibri"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992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0992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F5C5975C-85BF-E64D-99E2-522A3F5A67BD}" type="slidenum">
              <a:rPr kumimoji="0" lang="zh-TW" altLang="en-US" sz="1200">
                <a:latin typeface="Calibri" charset="0"/>
              </a:rPr>
              <a:pPr/>
              <a:t>96</a:t>
            </a:fld>
            <a:endParaRPr kumimoji="0" lang="zh-TW" altLang="en-US" sz="1200">
              <a:latin typeface="Calibri"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197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1197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4F7F6DF-C7A1-D649-9826-5C23A4989F4E}" type="slidenum">
              <a:rPr kumimoji="0" lang="zh-TW" altLang="en-US" sz="1200">
                <a:latin typeface="Calibri" charset="0"/>
              </a:rPr>
              <a:pPr/>
              <a:t>97</a:t>
            </a:fld>
            <a:endParaRPr kumimoji="0" lang="zh-TW" altLang="en-US" sz="1200">
              <a:latin typeface="Calibri"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401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1401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2046913-3D74-8846-96AC-D8B2FDE77079}" type="slidenum">
              <a:rPr kumimoji="0" lang="zh-TW" altLang="en-US" sz="1200">
                <a:latin typeface="Calibri" charset="0"/>
              </a:rPr>
              <a:pPr/>
              <a:t>98</a:t>
            </a:fld>
            <a:endParaRPr kumimoji="0" lang="zh-TW" altLang="en-US" sz="1200">
              <a:latin typeface="Calibri"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606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1606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46459AA-8221-0640-98C8-CA871548CFAC}" type="slidenum">
              <a:rPr kumimoji="0" lang="zh-TW" altLang="en-US" sz="1200">
                <a:latin typeface="Calibri" charset="0"/>
              </a:rPr>
              <a:pPr/>
              <a:t>99</a:t>
            </a:fld>
            <a:endParaRPr kumimoji="0" lang="zh-TW" altLang="en-US" sz="1200">
              <a:latin typeface="Calibri"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811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1811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90D6A533-28B2-B14E-BA53-9ADF63E45AF1}" type="slidenum">
              <a:rPr kumimoji="0" lang="zh-TW" altLang="en-US" sz="1200">
                <a:latin typeface="Calibri" charset="0"/>
              </a:rPr>
              <a:pPr/>
              <a:t>100</a:t>
            </a:fld>
            <a:endParaRPr kumimoji="0" lang="zh-TW" altLang="en-US" sz="1200">
              <a:latin typeface="Calibri"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016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2016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1A1600E-82BE-3240-B65F-F5BBE7E45052}" type="slidenum">
              <a:rPr kumimoji="0" lang="zh-TW" altLang="en-US" sz="1200">
                <a:latin typeface="Calibri" charset="0"/>
              </a:rPr>
              <a:pPr/>
              <a:t>101</a:t>
            </a:fld>
            <a:endParaRPr kumimoji="0" lang="zh-TW" altLang="en-US" sz="1200">
              <a:latin typeface="Calibri"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221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2221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D23152B-6979-7F42-8179-80DCA1B88AFF}" type="slidenum">
              <a:rPr kumimoji="0" lang="zh-TW" altLang="en-US" sz="1200">
                <a:latin typeface="Calibri" charset="0"/>
              </a:rPr>
              <a:pPr/>
              <a:t>102</a:t>
            </a:fld>
            <a:endParaRPr kumimoji="0" lang="zh-TW" altLang="en-US" sz="1200">
              <a:latin typeface="Calibri"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425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2425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86A0DA8-C7CD-C445-B79B-E63B60F02E57}" type="slidenum">
              <a:rPr kumimoji="0" lang="zh-TW" altLang="en-US" sz="1200">
                <a:latin typeface="Calibri" charset="0"/>
              </a:rPr>
              <a:pPr/>
              <a:t>103</a:t>
            </a:fld>
            <a:endParaRPr kumimoji="0" lang="zh-TW" altLang="en-US" sz="1200">
              <a:latin typeface="Calibri"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630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2630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9BBD5E3-4776-2249-A884-B1299F270728}" type="slidenum">
              <a:rPr kumimoji="0" lang="zh-TW" altLang="en-US" sz="1200">
                <a:latin typeface="Calibri" charset="0"/>
              </a:rPr>
              <a:pPr/>
              <a:t>104</a:t>
            </a:fld>
            <a:endParaRPr kumimoji="0" lang="zh-TW" altLang="en-US" sz="1200">
              <a:latin typeface="Calibri"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835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2835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C9FDE8E-CBD9-B844-AB01-A96FD6B3FF81}" type="slidenum">
              <a:rPr kumimoji="0" lang="zh-TW" altLang="en-US" sz="1200">
                <a:latin typeface="Calibri" charset="0"/>
              </a:rPr>
              <a:pPr/>
              <a:t>105</a:t>
            </a:fld>
            <a:endParaRPr kumimoji="0" lang="zh-TW" altLang="en-US" sz="1200">
              <a:latin typeface="Calibri"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040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23040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319F35B-8BFA-F347-8F6A-1579B941084D}" type="slidenum">
              <a:rPr kumimoji="0" lang="zh-TW" altLang="en-US" sz="1200">
                <a:solidFill>
                  <a:srgbClr val="000000"/>
                </a:solidFill>
                <a:latin typeface="Calibri" charset="0"/>
              </a:rPr>
              <a:pPr/>
              <a:t>106</a:t>
            </a:fld>
            <a:endParaRPr kumimoji="0" lang="en-US" altLang="zh-TW" sz="1200">
              <a:solidFill>
                <a:srgbClr val="000000"/>
              </a:solidFill>
              <a:latin typeface="Calibri"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245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23245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9204A41A-7AC1-7D43-90CD-602407208111}" type="slidenum">
              <a:rPr kumimoji="0" lang="zh-TW" altLang="en-US" sz="1200">
                <a:solidFill>
                  <a:srgbClr val="000000"/>
                </a:solidFill>
                <a:latin typeface="Calibri" charset="0"/>
              </a:rPr>
              <a:pPr/>
              <a:t>107</a:t>
            </a:fld>
            <a:endParaRPr kumimoji="0" lang="en-US" altLang="zh-TW" sz="1200">
              <a:solidFill>
                <a:srgbClr val="000000"/>
              </a:solidFill>
              <a:latin typeface="Calibri"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449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23449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37D9D4A-331F-C843-AA2C-080AF869F42C}" type="slidenum">
              <a:rPr kumimoji="0" lang="zh-TW" altLang="en-US" sz="1200">
                <a:solidFill>
                  <a:srgbClr val="000000"/>
                </a:solidFill>
                <a:latin typeface="Calibri" charset="0"/>
              </a:rPr>
              <a:pPr/>
              <a:t>108</a:t>
            </a:fld>
            <a:endParaRPr kumimoji="0" lang="en-US" altLang="zh-TW" sz="1200">
              <a:solidFill>
                <a:srgbClr val="000000"/>
              </a:solidFill>
              <a:latin typeface="Calibri"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654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23654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8C9A450-44CC-B044-972A-1467E489B838}" type="slidenum">
              <a:rPr kumimoji="0" lang="zh-TW" altLang="en-US" sz="1200">
                <a:solidFill>
                  <a:srgbClr val="000000"/>
                </a:solidFill>
                <a:latin typeface="Calibri" charset="0"/>
              </a:rPr>
              <a:pPr/>
              <a:t>109</a:t>
            </a:fld>
            <a:endParaRPr kumimoji="0" lang="en-US" altLang="zh-TW" sz="1200">
              <a:solidFill>
                <a:srgbClr val="000000"/>
              </a:solidFill>
              <a:latin typeface="Calibri"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859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23859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52B0AD9-4D7C-F146-9A23-5DC267553B8F}" type="slidenum">
              <a:rPr kumimoji="0" lang="zh-TW" altLang="en-US" sz="1200">
                <a:solidFill>
                  <a:srgbClr val="000000"/>
                </a:solidFill>
                <a:latin typeface="Calibri" charset="0"/>
              </a:rPr>
              <a:pPr/>
              <a:t>110</a:t>
            </a:fld>
            <a:endParaRPr kumimoji="0" lang="en-US" altLang="zh-TW" sz="1200">
              <a:solidFill>
                <a:srgbClr val="000000"/>
              </a:solidFill>
              <a:latin typeface="Calibri"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064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24064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950E4D7-F69B-FA41-AEC3-8D2A1B65576B}" type="slidenum">
              <a:rPr kumimoji="0" lang="zh-TW" altLang="en-US" sz="1200">
                <a:solidFill>
                  <a:srgbClr val="000000"/>
                </a:solidFill>
                <a:latin typeface="Calibri" charset="0"/>
              </a:rPr>
              <a:pPr/>
              <a:t>111</a:t>
            </a:fld>
            <a:endParaRPr kumimoji="0" lang="en-US" altLang="zh-TW" sz="1200">
              <a:solidFill>
                <a:srgbClr val="000000"/>
              </a:solidFill>
              <a:latin typeface="Calibri"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269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kumimoji="0" lang="zh-TW" altLang="en-US">
              <a:latin typeface="Calibri" charset="0"/>
            </a:endParaRPr>
          </a:p>
        </p:txBody>
      </p:sp>
      <p:sp>
        <p:nvSpPr>
          <p:cNvPr id="24269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224C029-841F-C64D-859D-194518B53532}" type="slidenum">
              <a:rPr kumimoji="0" lang="zh-TW" altLang="en-US" sz="1200">
                <a:solidFill>
                  <a:srgbClr val="000000"/>
                </a:solidFill>
                <a:latin typeface="Calibri" charset="0"/>
              </a:rPr>
              <a:pPr/>
              <a:t>112</a:t>
            </a:fld>
            <a:endParaRPr kumimoji="0" lang="en-US" altLang="zh-TW" sz="1200">
              <a:solidFill>
                <a:srgbClr val="000000"/>
              </a:solidFill>
              <a:latin typeface="Calibri"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473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4473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4C28150-161D-C742-B6C4-03A794FEAC2D}" type="slidenum">
              <a:rPr kumimoji="0" lang="zh-TW" altLang="en-US" sz="1200">
                <a:latin typeface="Calibri" charset="0"/>
              </a:rPr>
              <a:pPr/>
              <a:t>113</a:t>
            </a:fld>
            <a:endParaRPr kumimoji="0" lang="zh-TW" altLang="en-US" sz="1200">
              <a:latin typeface="Calibri"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678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4678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26A1B14-4D4C-C24A-91DC-5337508980AA}" type="slidenum">
              <a:rPr kumimoji="0" lang="zh-TW" altLang="en-US" sz="1200">
                <a:latin typeface="Calibri" charset="0"/>
              </a:rPr>
              <a:pPr/>
              <a:t>114</a:t>
            </a:fld>
            <a:endParaRPr kumimoji="0" lang="zh-TW" altLang="en-US" sz="1200">
              <a:latin typeface="Calibri"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883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4883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4C31D87-FA96-584E-9466-11E9B670FCF0}" type="slidenum">
              <a:rPr kumimoji="0" lang="zh-TW" altLang="en-US" sz="1200">
                <a:latin typeface="Calibri" charset="0"/>
              </a:rPr>
              <a:pPr/>
              <a:t>115</a:t>
            </a:fld>
            <a:endParaRPr kumimoji="0" lang="zh-TW" altLang="en-US" sz="1200">
              <a:latin typeface="Calibri"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088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5088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337B622-787E-4841-9C83-77D8F7A79F2D}" type="slidenum">
              <a:rPr kumimoji="0" lang="zh-TW" altLang="en-US" sz="1200">
                <a:latin typeface="Calibri" charset="0"/>
              </a:rPr>
              <a:pPr/>
              <a:t>116</a:t>
            </a:fld>
            <a:endParaRPr kumimoji="0" lang="zh-TW" altLang="en-US" sz="1200">
              <a:latin typeface="Calibri"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293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5293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EA70818-52BD-FE46-B0C1-99FB8C601665}" type="slidenum">
              <a:rPr kumimoji="0" lang="zh-TW" altLang="en-US" sz="1200">
                <a:latin typeface="Calibri" charset="0"/>
              </a:rPr>
              <a:pPr/>
              <a:t>117</a:t>
            </a:fld>
            <a:endParaRPr kumimoji="0" lang="zh-TW" altLang="en-US" sz="1200">
              <a:latin typeface="Calibri"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497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5497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FB2A522-CB3B-4542-81BA-BC00C87E8C21}" type="slidenum">
              <a:rPr kumimoji="0" lang="zh-TW" altLang="en-US" sz="1200">
                <a:latin typeface="Calibri" charset="0"/>
              </a:rPr>
              <a:pPr/>
              <a:t>118</a:t>
            </a:fld>
            <a:endParaRPr kumimoji="0" lang="zh-TW" altLang="en-US" sz="1200">
              <a:latin typeface="Calibri"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702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5702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C2C3224-04FA-D844-8CD6-C00D4D7E5B0A}" type="slidenum">
              <a:rPr kumimoji="0" lang="zh-TW" altLang="en-US" sz="1200">
                <a:latin typeface="Calibri" charset="0"/>
              </a:rPr>
              <a:pPr/>
              <a:t>119</a:t>
            </a:fld>
            <a:endParaRPr kumimoji="0" lang="zh-TW" altLang="en-US" sz="1200">
              <a:latin typeface="Calibri"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907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5907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9113C4E-5882-C843-AF7C-FD76F1AE14E7}" type="slidenum">
              <a:rPr kumimoji="0" lang="zh-TW" altLang="en-US" sz="1200">
                <a:latin typeface="Calibri" charset="0"/>
              </a:rPr>
              <a:pPr/>
              <a:t>120</a:t>
            </a:fld>
            <a:endParaRPr kumimoji="0" lang="zh-TW" altLang="en-US" sz="1200">
              <a:latin typeface="Calibri"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6112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kumimoji="0" lang="zh-TW" altLang="en-US">
              <a:latin typeface="Calibri" charset="0"/>
            </a:endParaRPr>
          </a:p>
        </p:txBody>
      </p:sp>
      <p:sp>
        <p:nvSpPr>
          <p:cNvPr id="26112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89F212F-B02F-1348-9944-8AFF2C5537AE}" type="slidenum">
              <a:rPr kumimoji="0" lang="zh-TW" altLang="en-US" sz="1200">
                <a:latin typeface="Calibri" charset="0"/>
              </a:rPr>
              <a:pPr/>
              <a:t>121</a:t>
            </a:fld>
            <a:endParaRPr kumimoji="0" lang="zh-TW" altLang="en-US" sz="120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幻燈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CN" altLang="en-US" smtClean="0"/>
              <a:t>點按此處編輯母版標題風格</a:t>
            </a:r>
            <a:endParaRPr lang="zh-CN"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點按此處添加母版副標題</a:t>
            </a:r>
            <a:endParaRPr lang="zh-CN" altLang="en-US"/>
          </a:p>
        </p:txBody>
      </p:sp>
      <p:sp>
        <p:nvSpPr>
          <p:cNvPr id="4" name="日期佔位符 3"/>
          <p:cNvSpPr>
            <a:spLocks noGrp="1"/>
          </p:cNvSpPr>
          <p:nvPr>
            <p:ph type="dt" sz="half" idx="10"/>
          </p:nvPr>
        </p:nvSpPr>
        <p:spPr/>
        <p:txBody>
          <a:bodyPr/>
          <a:lstStyle/>
          <a:p>
            <a:fld id="{241C45F5-D8EE-804B-8C3B-4A0C4DD60FA3}" type="datetimeFigureOut">
              <a:rPr lang="zh-CN" altLang="en-US" smtClean="0"/>
              <a:pPr/>
              <a:t>13/10/7</a:t>
            </a:fld>
            <a:endParaRPr lang="zh-CN" altLang="en-US"/>
          </a:p>
        </p:txBody>
      </p:sp>
      <p:sp>
        <p:nvSpPr>
          <p:cNvPr id="5" name="頁腳佔位符 4"/>
          <p:cNvSpPr>
            <a:spLocks noGrp="1"/>
          </p:cNvSpPr>
          <p:nvPr>
            <p:ph type="ftr" sz="quarter" idx="11"/>
          </p:nvPr>
        </p:nvSpPr>
        <p:spPr/>
        <p:txBody>
          <a:bodyPr/>
          <a:lstStyle/>
          <a:p>
            <a:endParaRPr lang="zh-CN" altLang="en-US"/>
          </a:p>
        </p:txBody>
      </p:sp>
      <p:sp>
        <p:nvSpPr>
          <p:cNvPr id="6" name="幻燈片編號佔位符 5"/>
          <p:cNvSpPr>
            <a:spLocks noGrp="1"/>
          </p:cNvSpPr>
          <p:nvPr>
            <p:ph type="sldNum" sz="quarter" idx="12"/>
          </p:nvPr>
        </p:nvSpPr>
        <p:spPr/>
        <p:txBody>
          <a:bodyPr/>
          <a:lstStyle/>
          <a:p>
            <a:fld id="{8776E4A1-0D87-2E46-A58C-22DBF02154F2}"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和內容">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CN" altLang="en-US" smtClean="0"/>
              <a:t>點按此處編輯母版標題風格</a:t>
            </a:r>
            <a:endParaRPr lang="zh-CN" altLang="en-US"/>
          </a:p>
        </p:txBody>
      </p:sp>
      <p:sp>
        <p:nvSpPr>
          <p:cNvPr id="3" name="內容佔位符 2"/>
          <p:cNvSpPr>
            <a:spLocks noGrp="1"/>
          </p:cNvSpPr>
          <p:nvPr>
            <p:ph idx="1"/>
          </p:nvPr>
        </p:nvSpPr>
        <p:spPr/>
        <p:txBody>
          <a:bodyPr/>
          <a:lstStyle/>
          <a:p>
            <a:pPr lvl="0"/>
            <a:r>
              <a:rPr lang="zh-CN" altLang="en-US" smtClean="0"/>
              <a:t>點按此處編輯文本風格</a:t>
            </a:r>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endParaRPr lang="zh-CN" altLang="en-US"/>
          </a:p>
        </p:txBody>
      </p:sp>
      <p:sp>
        <p:nvSpPr>
          <p:cNvPr id="4" name="日期佔位符 3"/>
          <p:cNvSpPr>
            <a:spLocks noGrp="1"/>
          </p:cNvSpPr>
          <p:nvPr>
            <p:ph type="dt" sz="half" idx="10"/>
          </p:nvPr>
        </p:nvSpPr>
        <p:spPr/>
        <p:txBody>
          <a:bodyPr/>
          <a:lstStyle/>
          <a:p>
            <a:fld id="{241C45F5-D8EE-804B-8C3B-4A0C4DD60FA3}" type="datetimeFigureOut">
              <a:rPr lang="zh-CN" altLang="en-US" smtClean="0"/>
              <a:pPr/>
              <a:t>13/10/7</a:t>
            </a:fld>
            <a:endParaRPr lang="zh-CN" altLang="en-US"/>
          </a:p>
        </p:txBody>
      </p:sp>
      <p:sp>
        <p:nvSpPr>
          <p:cNvPr id="5" name="頁腳佔位符 4"/>
          <p:cNvSpPr>
            <a:spLocks noGrp="1"/>
          </p:cNvSpPr>
          <p:nvPr>
            <p:ph type="ftr" sz="quarter" idx="11"/>
          </p:nvPr>
        </p:nvSpPr>
        <p:spPr/>
        <p:txBody>
          <a:bodyPr/>
          <a:lstStyle/>
          <a:p>
            <a:endParaRPr lang="zh-CN" altLang="en-US"/>
          </a:p>
        </p:txBody>
      </p:sp>
      <p:sp>
        <p:nvSpPr>
          <p:cNvPr id="6" name="幻燈片編號佔位符 5"/>
          <p:cNvSpPr>
            <a:spLocks noGrp="1"/>
          </p:cNvSpPr>
          <p:nvPr>
            <p:ph type="sldNum" sz="quarter" idx="12"/>
          </p:nvPr>
        </p:nvSpPr>
        <p:spPr/>
        <p:txBody>
          <a:bodyPr/>
          <a:lstStyle/>
          <a:p>
            <a:fld id="{8776E4A1-0D87-2E46-A58C-22DBF02154F2}"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部分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CN" altLang="en-US" smtClean="0"/>
              <a:t>點按此處編輯母版標題風格</a:t>
            </a:r>
            <a:endParaRPr lang="zh-CN" altLang="en-US"/>
          </a:p>
        </p:txBody>
      </p:sp>
      <p:sp>
        <p:nvSpPr>
          <p:cNvPr id="3" name="文本佔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點按此處編輯文本風格</a:t>
            </a:r>
          </a:p>
        </p:txBody>
      </p:sp>
      <p:sp>
        <p:nvSpPr>
          <p:cNvPr id="4" name="日期佔位符 3"/>
          <p:cNvSpPr>
            <a:spLocks noGrp="1"/>
          </p:cNvSpPr>
          <p:nvPr>
            <p:ph type="dt" sz="half" idx="10"/>
          </p:nvPr>
        </p:nvSpPr>
        <p:spPr/>
        <p:txBody>
          <a:bodyPr/>
          <a:lstStyle/>
          <a:p>
            <a:fld id="{241C45F5-D8EE-804B-8C3B-4A0C4DD60FA3}" type="datetimeFigureOut">
              <a:rPr lang="zh-CN" altLang="en-US" smtClean="0"/>
              <a:pPr/>
              <a:t>13/10/7</a:t>
            </a:fld>
            <a:endParaRPr lang="zh-CN" altLang="en-US"/>
          </a:p>
        </p:txBody>
      </p:sp>
      <p:sp>
        <p:nvSpPr>
          <p:cNvPr id="5" name="頁腳佔位符 4"/>
          <p:cNvSpPr>
            <a:spLocks noGrp="1"/>
          </p:cNvSpPr>
          <p:nvPr>
            <p:ph type="ftr" sz="quarter" idx="11"/>
          </p:nvPr>
        </p:nvSpPr>
        <p:spPr/>
        <p:txBody>
          <a:bodyPr/>
          <a:lstStyle/>
          <a:p>
            <a:endParaRPr lang="zh-CN" altLang="en-US"/>
          </a:p>
        </p:txBody>
      </p:sp>
      <p:sp>
        <p:nvSpPr>
          <p:cNvPr id="6" name="幻燈片編號佔位符 5"/>
          <p:cNvSpPr>
            <a:spLocks noGrp="1"/>
          </p:cNvSpPr>
          <p:nvPr>
            <p:ph type="sldNum" sz="quarter" idx="12"/>
          </p:nvPr>
        </p:nvSpPr>
        <p:spPr/>
        <p:txBody>
          <a:bodyPr/>
          <a:lstStyle/>
          <a:p>
            <a:fld id="{8776E4A1-0D87-2E46-A58C-22DBF02154F2}"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個內容">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CN" altLang="en-US" smtClean="0"/>
              <a:t>點按此處編輯母版標題風格</a:t>
            </a:r>
            <a:endParaRPr lang="zh-CN" altLang="en-US"/>
          </a:p>
        </p:txBody>
      </p:sp>
      <p:sp>
        <p:nvSpPr>
          <p:cNvPr id="3" name="內容佔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點按此處編輯文本風格</a:t>
            </a:r>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endParaRPr lang="zh-CN" altLang="en-US"/>
          </a:p>
        </p:txBody>
      </p:sp>
      <p:sp>
        <p:nvSpPr>
          <p:cNvPr id="4" name="內容佔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點按此處編輯文本風格</a:t>
            </a:r>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endParaRPr lang="zh-CN" altLang="en-US"/>
          </a:p>
        </p:txBody>
      </p:sp>
      <p:sp>
        <p:nvSpPr>
          <p:cNvPr id="5" name="日期佔位符 4"/>
          <p:cNvSpPr>
            <a:spLocks noGrp="1"/>
          </p:cNvSpPr>
          <p:nvPr>
            <p:ph type="dt" sz="half" idx="10"/>
          </p:nvPr>
        </p:nvSpPr>
        <p:spPr/>
        <p:txBody>
          <a:bodyPr/>
          <a:lstStyle/>
          <a:p>
            <a:fld id="{241C45F5-D8EE-804B-8C3B-4A0C4DD60FA3}" type="datetimeFigureOut">
              <a:rPr lang="zh-CN" altLang="en-US" smtClean="0"/>
              <a:pPr/>
              <a:t>13/10/7</a:t>
            </a:fld>
            <a:endParaRPr lang="zh-CN" altLang="en-US"/>
          </a:p>
        </p:txBody>
      </p:sp>
      <p:sp>
        <p:nvSpPr>
          <p:cNvPr id="6" name="頁腳佔位符 5"/>
          <p:cNvSpPr>
            <a:spLocks noGrp="1"/>
          </p:cNvSpPr>
          <p:nvPr>
            <p:ph type="ftr" sz="quarter" idx="11"/>
          </p:nvPr>
        </p:nvSpPr>
        <p:spPr/>
        <p:txBody>
          <a:bodyPr/>
          <a:lstStyle/>
          <a:p>
            <a:endParaRPr lang="zh-CN" altLang="en-US"/>
          </a:p>
        </p:txBody>
      </p:sp>
      <p:sp>
        <p:nvSpPr>
          <p:cNvPr id="7" name="幻燈片編號佔位符 6"/>
          <p:cNvSpPr>
            <a:spLocks noGrp="1"/>
          </p:cNvSpPr>
          <p:nvPr>
            <p:ph type="sldNum" sz="quarter" idx="12"/>
          </p:nvPr>
        </p:nvSpPr>
        <p:spPr/>
        <p:txBody>
          <a:bodyPr/>
          <a:lstStyle/>
          <a:p>
            <a:fld id="{8776E4A1-0D87-2E46-A58C-22DBF02154F2}"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CN" altLang="en-US" smtClean="0"/>
              <a:t>點按此處編輯母版標題風格</a:t>
            </a:r>
            <a:endParaRPr lang="zh-CN" altLang="en-US"/>
          </a:p>
        </p:txBody>
      </p:sp>
      <p:sp>
        <p:nvSpPr>
          <p:cNvPr id="3" name="文本佔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點按此處編輯文本風格</a:t>
            </a:r>
          </a:p>
        </p:txBody>
      </p:sp>
      <p:sp>
        <p:nvSpPr>
          <p:cNvPr id="4" name="內容佔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點按此處編輯文本風格</a:t>
            </a:r>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endParaRPr lang="zh-CN" altLang="en-US"/>
          </a:p>
        </p:txBody>
      </p:sp>
      <p:sp>
        <p:nvSpPr>
          <p:cNvPr id="5" name="文本佔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點按此處編輯文本風格</a:t>
            </a:r>
          </a:p>
        </p:txBody>
      </p:sp>
      <p:sp>
        <p:nvSpPr>
          <p:cNvPr id="6" name="內容佔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點按此處編輯文本風格</a:t>
            </a:r>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endParaRPr lang="zh-CN" altLang="en-US"/>
          </a:p>
        </p:txBody>
      </p:sp>
      <p:sp>
        <p:nvSpPr>
          <p:cNvPr id="7" name="日期佔位符 6"/>
          <p:cNvSpPr>
            <a:spLocks noGrp="1"/>
          </p:cNvSpPr>
          <p:nvPr>
            <p:ph type="dt" sz="half" idx="10"/>
          </p:nvPr>
        </p:nvSpPr>
        <p:spPr/>
        <p:txBody>
          <a:bodyPr/>
          <a:lstStyle/>
          <a:p>
            <a:fld id="{241C45F5-D8EE-804B-8C3B-4A0C4DD60FA3}" type="datetimeFigureOut">
              <a:rPr lang="zh-CN" altLang="en-US" smtClean="0"/>
              <a:pPr/>
              <a:t>13/10/7</a:t>
            </a:fld>
            <a:endParaRPr lang="zh-CN" altLang="en-US"/>
          </a:p>
        </p:txBody>
      </p:sp>
      <p:sp>
        <p:nvSpPr>
          <p:cNvPr id="8" name="頁腳佔位符 7"/>
          <p:cNvSpPr>
            <a:spLocks noGrp="1"/>
          </p:cNvSpPr>
          <p:nvPr>
            <p:ph type="ftr" sz="quarter" idx="11"/>
          </p:nvPr>
        </p:nvSpPr>
        <p:spPr/>
        <p:txBody>
          <a:bodyPr/>
          <a:lstStyle/>
          <a:p>
            <a:endParaRPr lang="zh-CN" altLang="en-US"/>
          </a:p>
        </p:txBody>
      </p:sp>
      <p:sp>
        <p:nvSpPr>
          <p:cNvPr id="9" name="幻燈片編號佔位符 8"/>
          <p:cNvSpPr>
            <a:spLocks noGrp="1"/>
          </p:cNvSpPr>
          <p:nvPr>
            <p:ph type="sldNum" sz="quarter" idx="12"/>
          </p:nvPr>
        </p:nvSpPr>
        <p:spPr/>
        <p:txBody>
          <a:bodyPr/>
          <a:lstStyle/>
          <a:p>
            <a:fld id="{8776E4A1-0D87-2E46-A58C-22DBF02154F2}"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CN" altLang="en-US" smtClean="0"/>
              <a:t>點按此處編輯母版標題風格</a:t>
            </a:r>
            <a:endParaRPr lang="zh-CN" altLang="en-US"/>
          </a:p>
        </p:txBody>
      </p:sp>
      <p:sp>
        <p:nvSpPr>
          <p:cNvPr id="3" name="日期佔位符 2"/>
          <p:cNvSpPr>
            <a:spLocks noGrp="1"/>
          </p:cNvSpPr>
          <p:nvPr>
            <p:ph type="dt" sz="half" idx="10"/>
          </p:nvPr>
        </p:nvSpPr>
        <p:spPr/>
        <p:txBody>
          <a:bodyPr/>
          <a:lstStyle/>
          <a:p>
            <a:fld id="{241C45F5-D8EE-804B-8C3B-4A0C4DD60FA3}" type="datetimeFigureOut">
              <a:rPr lang="zh-CN" altLang="en-US" smtClean="0"/>
              <a:pPr/>
              <a:t>13/10/7</a:t>
            </a:fld>
            <a:endParaRPr lang="zh-CN" altLang="en-US"/>
          </a:p>
        </p:txBody>
      </p:sp>
      <p:sp>
        <p:nvSpPr>
          <p:cNvPr id="4" name="頁腳佔位符 3"/>
          <p:cNvSpPr>
            <a:spLocks noGrp="1"/>
          </p:cNvSpPr>
          <p:nvPr>
            <p:ph type="ftr" sz="quarter" idx="11"/>
          </p:nvPr>
        </p:nvSpPr>
        <p:spPr/>
        <p:txBody>
          <a:bodyPr/>
          <a:lstStyle/>
          <a:p>
            <a:endParaRPr lang="zh-CN" altLang="en-US"/>
          </a:p>
        </p:txBody>
      </p:sp>
      <p:sp>
        <p:nvSpPr>
          <p:cNvPr id="5" name="幻燈片編號佔位符 4"/>
          <p:cNvSpPr>
            <a:spLocks noGrp="1"/>
          </p:cNvSpPr>
          <p:nvPr>
            <p:ph type="sldNum" sz="quarter" idx="12"/>
          </p:nvPr>
        </p:nvSpPr>
        <p:spPr/>
        <p:txBody>
          <a:bodyPr/>
          <a:lstStyle/>
          <a:p>
            <a:fld id="{8776E4A1-0D87-2E46-A58C-22DBF02154F2}"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佔位符 1"/>
          <p:cNvSpPr>
            <a:spLocks noGrp="1"/>
          </p:cNvSpPr>
          <p:nvPr>
            <p:ph type="dt" sz="half" idx="10"/>
          </p:nvPr>
        </p:nvSpPr>
        <p:spPr/>
        <p:txBody>
          <a:bodyPr/>
          <a:lstStyle/>
          <a:p>
            <a:fld id="{241C45F5-D8EE-804B-8C3B-4A0C4DD60FA3}" type="datetimeFigureOut">
              <a:rPr lang="zh-CN" altLang="en-US" smtClean="0"/>
              <a:pPr/>
              <a:t>13/10/7</a:t>
            </a:fld>
            <a:endParaRPr lang="zh-CN" altLang="en-US"/>
          </a:p>
        </p:txBody>
      </p:sp>
      <p:sp>
        <p:nvSpPr>
          <p:cNvPr id="3" name="頁腳佔位符 2"/>
          <p:cNvSpPr>
            <a:spLocks noGrp="1"/>
          </p:cNvSpPr>
          <p:nvPr>
            <p:ph type="ftr" sz="quarter" idx="11"/>
          </p:nvPr>
        </p:nvSpPr>
        <p:spPr/>
        <p:txBody>
          <a:bodyPr/>
          <a:lstStyle/>
          <a:p>
            <a:endParaRPr lang="zh-CN" altLang="en-US"/>
          </a:p>
        </p:txBody>
      </p:sp>
      <p:sp>
        <p:nvSpPr>
          <p:cNvPr id="4" name="幻燈片編號佔位符 3"/>
          <p:cNvSpPr>
            <a:spLocks noGrp="1"/>
          </p:cNvSpPr>
          <p:nvPr>
            <p:ph type="sldNum" sz="quarter" idx="12"/>
          </p:nvPr>
        </p:nvSpPr>
        <p:spPr/>
        <p:txBody>
          <a:bodyPr/>
          <a:lstStyle/>
          <a:p>
            <a:fld id="{8776E4A1-0D87-2E46-A58C-22DBF02154F2}"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內容和說明">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CN" altLang="en-US" smtClean="0"/>
              <a:t>點按此處編輯母版標題風格</a:t>
            </a:r>
            <a:endParaRPr lang="zh-CN" altLang="en-US"/>
          </a:p>
        </p:txBody>
      </p:sp>
      <p:sp>
        <p:nvSpPr>
          <p:cNvPr id="3" name="內容佔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點按此處編輯文本風格</a:t>
            </a:r>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endParaRPr lang="zh-CN" altLang="en-US"/>
          </a:p>
        </p:txBody>
      </p:sp>
      <p:sp>
        <p:nvSpPr>
          <p:cNvPr id="4" name="文本佔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點按此處編輯文本風格</a:t>
            </a:r>
          </a:p>
        </p:txBody>
      </p:sp>
      <p:sp>
        <p:nvSpPr>
          <p:cNvPr id="5" name="日期佔位符 4"/>
          <p:cNvSpPr>
            <a:spLocks noGrp="1"/>
          </p:cNvSpPr>
          <p:nvPr>
            <p:ph type="dt" sz="half" idx="10"/>
          </p:nvPr>
        </p:nvSpPr>
        <p:spPr/>
        <p:txBody>
          <a:bodyPr/>
          <a:lstStyle/>
          <a:p>
            <a:fld id="{241C45F5-D8EE-804B-8C3B-4A0C4DD60FA3}" type="datetimeFigureOut">
              <a:rPr lang="zh-CN" altLang="en-US" smtClean="0"/>
              <a:pPr/>
              <a:t>13/10/7</a:t>
            </a:fld>
            <a:endParaRPr lang="zh-CN" altLang="en-US"/>
          </a:p>
        </p:txBody>
      </p:sp>
      <p:sp>
        <p:nvSpPr>
          <p:cNvPr id="6" name="頁腳佔位符 5"/>
          <p:cNvSpPr>
            <a:spLocks noGrp="1"/>
          </p:cNvSpPr>
          <p:nvPr>
            <p:ph type="ftr" sz="quarter" idx="11"/>
          </p:nvPr>
        </p:nvSpPr>
        <p:spPr/>
        <p:txBody>
          <a:bodyPr/>
          <a:lstStyle/>
          <a:p>
            <a:endParaRPr lang="zh-CN" altLang="en-US"/>
          </a:p>
        </p:txBody>
      </p:sp>
      <p:sp>
        <p:nvSpPr>
          <p:cNvPr id="7" name="幻燈片編號佔位符 6"/>
          <p:cNvSpPr>
            <a:spLocks noGrp="1"/>
          </p:cNvSpPr>
          <p:nvPr>
            <p:ph type="sldNum" sz="quarter" idx="12"/>
          </p:nvPr>
        </p:nvSpPr>
        <p:spPr/>
        <p:txBody>
          <a:bodyPr/>
          <a:lstStyle/>
          <a:p>
            <a:fld id="{8776E4A1-0D87-2E46-A58C-22DBF02154F2}"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圖片和說明">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CN" altLang="en-US" smtClean="0"/>
              <a:t>點按此處編輯母版標題風格</a:t>
            </a:r>
            <a:endParaRPr lang="zh-CN" altLang="en-US"/>
          </a:p>
        </p:txBody>
      </p:sp>
      <p:sp>
        <p:nvSpPr>
          <p:cNvPr id="3" name="圖片佔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佔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點按此處編輯文本風格</a:t>
            </a:r>
          </a:p>
        </p:txBody>
      </p:sp>
      <p:sp>
        <p:nvSpPr>
          <p:cNvPr id="5" name="日期佔位符 4"/>
          <p:cNvSpPr>
            <a:spLocks noGrp="1"/>
          </p:cNvSpPr>
          <p:nvPr>
            <p:ph type="dt" sz="half" idx="10"/>
          </p:nvPr>
        </p:nvSpPr>
        <p:spPr/>
        <p:txBody>
          <a:bodyPr/>
          <a:lstStyle/>
          <a:p>
            <a:fld id="{241C45F5-D8EE-804B-8C3B-4A0C4DD60FA3}" type="datetimeFigureOut">
              <a:rPr lang="zh-CN" altLang="en-US" smtClean="0"/>
              <a:pPr/>
              <a:t>13/10/7</a:t>
            </a:fld>
            <a:endParaRPr lang="zh-CN" altLang="en-US"/>
          </a:p>
        </p:txBody>
      </p:sp>
      <p:sp>
        <p:nvSpPr>
          <p:cNvPr id="6" name="頁腳佔位符 5"/>
          <p:cNvSpPr>
            <a:spLocks noGrp="1"/>
          </p:cNvSpPr>
          <p:nvPr>
            <p:ph type="ftr" sz="quarter" idx="11"/>
          </p:nvPr>
        </p:nvSpPr>
        <p:spPr/>
        <p:txBody>
          <a:bodyPr/>
          <a:lstStyle/>
          <a:p>
            <a:endParaRPr lang="zh-CN" altLang="en-US"/>
          </a:p>
        </p:txBody>
      </p:sp>
      <p:sp>
        <p:nvSpPr>
          <p:cNvPr id="7" name="幻燈片編號佔位符 6"/>
          <p:cNvSpPr>
            <a:spLocks noGrp="1"/>
          </p:cNvSpPr>
          <p:nvPr>
            <p:ph type="sldNum" sz="quarter" idx="12"/>
          </p:nvPr>
        </p:nvSpPr>
        <p:spPr/>
        <p:txBody>
          <a:bodyPr/>
          <a:lstStyle/>
          <a:p>
            <a:fld id="{8776E4A1-0D87-2E46-A58C-22DBF02154F2}"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和縱向文本">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CN" altLang="en-US" smtClean="0"/>
              <a:t>點按此處編輯母版標題風格</a:t>
            </a:r>
            <a:endParaRPr lang="zh-CN" altLang="en-US"/>
          </a:p>
        </p:txBody>
      </p:sp>
      <p:sp>
        <p:nvSpPr>
          <p:cNvPr id="3" name="縱向標題佔位符 2"/>
          <p:cNvSpPr>
            <a:spLocks noGrp="1"/>
          </p:cNvSpPr>
          <p:nvPr>
            <p:ph type="body" orient="vert" idx="1"/>
          </p:nvPr>
        </p:nvSpPr>
        <p:spPr/>
        <p:txBody>
          <a:bodyPr vert="eaVert"/>
          <a:lstStyle/>
          <a:p>
            <a:pPr lvl="0"/>
            <a:r>
              <a:rPr lang="zh-CN" altLang="en-US" smtClean="0"/>
              <a:t>點按此處編輯文本風格</a:t>
            </a:r>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endParaRPr lang="zh-CN" altLang="en-US"/>
          </a:p>
        </p:txBody>
      </p:sp>
      <p:sp>
        <p:nvSpPr>
          <p:cNvPr id="4" name="日期佔位符 3"/>
          <p:cNvSpPr>
            <a:spLocks noGrp="1"/>
          </p:cNvSpPr>
          <p:nvPr>
            <p:ph type="dt" sz="half" idx="10"/>
          </p:nvPr>
        </p:nvSpPr>
        <p:spPr/>
        <p:txBody>
          <a:bodyPr/>
          <a:lstStyle/>
          <a:p>
            <a:fld id="{241C45F5-D8EE-804B-8C3B-4A0C4DD60FA3}" type="datetimeFigureOut">
              <a:rPr lang="zh-CN" altLang="en-US" smtClean="0"/>
              <a:pPr/>
              <a:t>13/10/7</a:t>
            </a:fld>
            <a:endParaRPr lang="zh-CN" altLang="en-US"/>
          </a:p>
        </p:txBody>
      </p:sp>
      <p:sp>
        <p:nvSpPr>
          <p:cNvPr id="5" name="頁腳佔位符 4"/>
          <p:cNvSpPr>
            <a:spLocks noGrp="1"/>
          </p:cNvSpPr>
          <p:nvPr>
            <p:ph type="ftr" sz="quarter" idx="11"/>
          </p:nvPr>
        </p:nvSpPr>
        <p:spPr/>
        <p:txBody>
          <a:bodyPr/>
          <a:lstStyle/>
          <a:p>
            <a:endParaRPr lang="zh-CN" altLang="en-US"/>
          </a:p>
        </p:txBody>
      </p:sp>
      <p:sp>
        <p:nvSpPr>
          <p:cNvPr id="6" name="幻燈片編號佔位符 5"/>
          <p:cNvSpPr>
            <a:spLocks noGrp="1"/>
          </p:cNvSpPr>
          <p:nvPr>
            <p:ph type="sldNum" sz="quarter" idx="12"/>
          </p:nvPr>
        </p:nvSpPr>
        <p:spPr/>
        <p:txBody>
          <a:bodyPr/>
          <a:lstStyle/>
          <a:p>
            <a:fld id="{8776E4A1-0D87-2E46-A58C-22DBF02154F2}"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縱向標題和文本">
    <p:spTree>
      <p:nvGrpSpPr>
        <p:cNvPr id="1" name=""/>
        <p:cNvGrpSpPr/>
        <p:nvPr/>
      </p:nvGrpSpPr>
      <p:grpSpPr>
        <a:xfrm>
          <a:off x="0" y="0"/>
          <a:ext cx="0" cy="0"/>
          <a:chOff x="0" y="0"/>
          <a:chExt cx="0" cy="0"/>
        </a:xfrm>
      </p:grpSpPr>
      <p:sp>
        <p:nvSpPr>
          <p:cNvPr id="2" name="縱向標題 1"/>
          <p:cNvSpPr>
            <a:spLocks noGrp="1"/>
          </p:cNvSpPr>
          <p:nvPr>
            <p:ph type="title" orient="vert"/>
          </p:nvPr>
        </p:nvSpPr>
        <p:spPr>
          <a:xfrm>
            <a:off x="6629400" y="274638"/>
            <a:ext cx="2057400" cy="5851525"/>
          </a:xfrm>
        </p:spPr>
        <p:txBody>
          <a:bodyPr vert="eaVert"/>
          <a:lstStyle/>
          <a:p>
            <a:r>
              <a:rPr lang="zh-CN" altLang="en-US" smtClean="0"/>
              <a:t>點按此處編輯母版標題風格</a:t>
            </a:r>
            <a:endParaRPr lang="zh-CN" altLang="en-US"/>
          </a:p>
        </p:txBody>
      </p:sp>
      <p:sp>
        <p:nvSpPr>
          <p:cNvPr id="3" name="縱向標題佔位符 2"/>
          <p:cNvSpPr>
            <a:spLocks noGrp="1"/>
          </p:cNvSpPr>
          <p:nvPr>
            <p:ph type="body" orient="vert" idx="1"/>
          </p:nvPr>
        </p:nvSpPr>
        <p:spPr>
          <a:xfrm>
            <a:off x="457200" y="274638"/>
            <a:ext cx="6019800" cy="5851525"/>
          </a:xfrm>
        </p:spPr>
        <p:txBody>
          <a:bodyPr vert="eaVert"/>
          <a:lstStyle/>
          <a:p>
            <a:pPr lvl="0"/>
            <a:r>
              <a:rPr lang="zh-CN" altLang="en-US" smtClean="0"/>
              <a:t>點按此處編輯文本風格</a:t>
            </a:r>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endParaRPr lang="zh-CN" altLang="en-US"/>
          </a:p>
        </p:txBody>
      </p:sp>
      <p:sp>
        <p:nvSpPr>
          <p:cNvPr id="4" name="日期佔位符 3"/>
          <p:cNvSpPr>
            <a:spLocks noGrp="1"/>
          </p:cNvSpPr>
          <p:nvPr>
            <p:ph type="dt" sz="half" idx="10"/>
          </p:nvPr>
        </p:nvSpPr>
        <p:spPr/>
        <p:txBody>
          <a:bodyPr/>
          <a:lstStyle/>
          <a:p>
            <a:fld id="{241C45F5-D8EE-804B-8C3B-4A0C4DD60FA3}" type="datetimeFigureOut">
              <a:rPr lang="zh-CN" altLang="en-US" smtClean="0"/>
              <a:pPr/>
              <a:t>13/10/7</a:t>
            </a:fld>
            <a:endParaRPr lang="zh-CN" altLang="en-US"/>
          </a:p>
        </p:txBody>
      </p:sp>
      <p:sp>
        <p:nvSpPr>
          <p:cNvPr id="5" name="頁腳佔位符 4"/>
          <p:cNvSpPr>
            <a:spLocks noGrp="1"/>
          </p:cNvSpPr>
          <p:nvPr>
            <p:ph type="ftr" sz="quarter" idx="11"/>
          </p:nvPr>
        </p:nvSpPr>
        <p:spPr/>
        <p:txBody>
          <a:bodyPr/>
          <a:lstStyle/>
          <a:p>
            <a:endParaRPr lang="zh-CN" altLang="en-US"/>
          </a:p>
        </p:txBody>
      </p:sp>
      <p:sp>
        <p:nvSpPr>
          <p:cNvPr id="6" name="幻燈片編號佔位符 5"/>
          <p:cNvSpPr>
            <a:spLocks noGrp="1"/>
          </p:cNvSpPr>
          <p:nvPr>
            <p:ph type="sldNum" sz="quarter" idx="12"/>
          </p:nvPr>
        </p:nvSpPr>
        <p:spPr/>
        <p:txBody>
          <a:bodyPr/>
          <a:lstStyle/>
          <a:p>
            <a:fld id="{8776E4A1-0D87-2E46-A58C-22DBF02154F2}"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3"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483350"/>
            <a:ext cx="91440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3"/>
          <p:cNvSpPr>
            <a:spLocks noGrp="1" noChangeAspect="1" noChangeArrowheads="1"/>
          </p:cNvSpPr>
          <p:nvPr>
            <p:ph type="subTitle" sz="quarter" idx="1"/>
          </p:nvPr>
        </p:nvSpPr>
        <p:spPr>
          <a:xfrm>
            <a:off x="0" y="1577698"/>
            <a:ext cx="9144000" cy="1752600"/>
          </a:xfrm>
        </p:spPr>
        <p:txBody>
          <a:bodyPr wrap="none"/>
          <a:lstStyle>
            <a:lvl1pPr marL="0" indent="0" algn="ctr">
              <a:buFontTx/>
              <a:buNone/>
              <a:defRPr sz="4300">
                <a:solidFill>
                  <a:schemeClr val="accent2"/>
                </a:solidFill>
              </a:defRPr>
            </a:lvl1pPr>
          </a:lstStyle>
          <a:p>
            <a:r>
              <a:rPr lang="en-US"/>
              <a:t>Chapter name</a:t>
            </a:r>
          </a:p>
        </p:txBody>
      </p:sp>
      <p:sp>
        <p:nvSpPr>
          <p:cNvPr id="7" name="Slide Number Placeholder 3"/>
          <p:cNvSpPr>
            <a:spLocks noGrp="1"/>
          </p:cNvSpPr>
          <p:nvPr>
            <p:ph type="sldNum" sz="quarter" idx="10"/>
          </p:nvPr>
        </p:nvSpPr>
        <p:spPr/>
        <p:txBody>
          <a:bodyPr/>
          <a:lstStyle>
            <a:lvl1pPr>
              <a:defRPr kumimoji="1"/>
            </a:lvl1pPr>
          </a:lstStyle>
          <a:p>
            <a:pPr>
              <a:defRPr/>
            </a:pPr>
            <a:fld id="{8D8A2F77-E084-1545-8C1C-BD914F410FE4}" type="slidenum">
              <a:rPr lang="en-US" altLang="zh-TW"/>
              <a:pPr>
                <a:defRPr/>
              </a:pPr>
              <a:t>‹#›</a:t>
            </a:fld>
            <a:endParaRPr lang="en-US" altLang="zh-TW"/>
          </a:p>
        </p:txBody>
      </p:sp>
      <p:sp>
        <p:nvSpPr>
          <p:cNvPr id="8" name="Footer Placeholder 4"/>
          <p:cNvSpPr>
            <a:spLocks noGrp="1"/>
          </p:cNvSpPr>
          <p:nvPr>
            <p:ph type="ftr" sz="quarter" idx="11"/>
          </p:nvPr>
        </p:nvSpPr>
        <p:spPr/>
        <p:txBody>
          <a:bodyPr/>
          <a:lstStyle>
            <a:lvl1pPr>
              <a:spcBef>
                <a:spcPct val="0"/>
              </a:spcBef>
              <a:defRPr kumimoji="1"/>
            </a:lvl1pPr>
          </a:lstStyle>
          <a:p>
            <a:pPr>
              <a:defRPr/>
            </a:pPr>
            <a:r>
              <a:rPr lang="en-US" altLang="zh-TW"/>
              <a:t>© 2011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2508762769"/>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標題及物件">
    <p:spTree>
      <p:nvGrpSpPr>
        <p:cNvPr id="1" name=""/>
        <p:cNvGrpSpPr/>
        <p:nvPr/>
      </p:nvGrpSpPr>
      <p:grpSpPr>
        <a:xfrm>
          <a:off x="0" y="0"/>
          <a:ext cx="0" cy="0"/>
          <a:chOff x="0" y="0"/>
          <a:chExt cx="0" cy="0"/>
        </a:xfrm>
      </p:grpSpPr>
      <p:sp>
        <p:nvSpPr>
          <p:cNvPr id="4" name="Oval 3"/>
          <p:cNvSpPr>
            <a:spLocks noChangeArrowheads="1"/>
          </p:cNvSpPr>
          <p:nvPr userDrawn="1"/>
        </p:nvSpPr>
        <p:spPr bwMode="auto">
          <a:xfrm>
            <a:off x="6705600" y="4572000"/>
            <a:ext cx="1571625" cy="13525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kumimoji="0" lang="zh-TW" altLang="en-US">
              <a:ea typeface="標楷體" charset="0"/>
              <a:cs typeface="標楷體" charset="0"/>
            </a:endParaRPr>
          </a:p>
        </p:txBody>
      </p:sp>
      <p:sp>
        <p:nvSpPr>
          <p:cNvPr id="6" name="Rectangle 3"/>
          <p:cNvSpPr txBox="1">
            <a:spLocks noChangeAspect="1" noChangeArrowheads="1"/>
          </p:cNvSpPr>
          <p:nvPr userDrawn="1"/>
        </p:nvSpPr>
        <p:spPr bwMode="auto">
          <a:xfrm>
            <a:off x="1219200" y="25400"/>
            <a:ext cx="8094663" cy="889000"/>
          </a:xfrm>
          <a:prstGeom prst="rect">
            <a:avLst/>
          </a:prstGeom>
          <a:noFill/>
          <a:ln w="9525">
            <a:noFill/>
            <a:miter lim="800000"/>
            <a:headEnd/>
            <a:tailEnd/>
          </a:ln>
        </p:spPr>
        <p:txBody>
          <a:bodyPr wrap="none" anchor="ctr"/>
          <a:lstStyle/>
          <a:p>
            <a:pPr eaLnBrk="0" hangingPunct="0">
              <a:lnSpc>
                <a:spcPct val="110000"/>
              </a:lnSpc>
              <a:defRPr/>
            </a:pPr>
            <a:endParaRPr lang="en-US" altLang="zh-TW" sz="4400" b="1" dirty="0">
              <a:solidFill>
                <a:schemeClr val="tx2">
                  <a:lumMod val="50000"/>
                </a:schemeClr>
              </a:solidFill>
              <a:effectLst>
                <a:outerShdw blurRad="38100" dist="38100" dir="2700000" algn="tl">
                  <a:srgbClr val="000000">
                    <a:alpha val="43137"/>
                  </a:srgbClr>
                </a:outerShdw>
              </a:effectLst>
              <a:latin typeface="標楷體" pitchFamily="65" charset="-120"/>
              <a:ea typeface="新細明體" pitchFamily="18" charset="-120"/>
              <a:cs typeface="Arial" charset="0"/>
            </a:endParaRPr>
          </a:p>
        </p:txBody>
      </p:sp>
      <p:sp>
        <p:nvSpPr>
          <p:cNvPr id="3" name="內容版面配置區 2"/>
          <p:cNvSpPr>
            <a:spLocks noGrp="1"/>
          </p:cNvSpPr>
          <p:nvPr>
            <p:ph idx="1"/>
          </p:nvPr>
        </p:nvSpPr>
        <p:spPr>
          <a:xfrm>
            <a:off x="457200" y="1714488"/>
            <a:ext cx="8229600" cy="4357718"/>
          </a:xfrm>
          <a:prstGeom prst="rect">
            <a:avLst/>
          </a:prstGeom>
        </p:spPr>
        <p:txBody>
          <a:bodyPr/>
          <a:lstStyle>
            <a:lvl1pPr>
              <a:buFont typeface="Arial" pitchFamily="34" charset="0"/>
              <a:buChar char="•"/>
              <a:defRPr>
                <a:latin typeface="標楷體" pitchFamily="65" charset="-120"/>
                <a:ea typeface="標楷體" pitchFamily="65" charset="-120"/>
              </a:defRPr>
            </a:lvl1pPr>
            <a:lvl2pPr>
              <a:defRPr>
                <a:latin typeface="標楷體" pitchFamily="65" charset="-120"/>
                <a:ea typeface="標楷體" pitchFamily="65" charset="-120"/>
              </a:defRPr>
            </a:lvl2pPr>
            <a:lvl3pPr>
              <a:defRPr>
                <a:latin typeface="標楷體" pitchFamily="65" charset="-120"/>
                <a:ea typeface="標楷體" pitchFamily="65" charset="-120"/>
              </a:defRPr>
            </a:lvl3pPr>
            <a:lvl4pPr>
              <a:defRPr>
                <a:latin typeface="標楷體" pitchFamily="65" charset="-120"/>
                <a:ea typeface="標楷體" pitchFamily="65" charset="-120"/>
              </a:defRPr>
            </a:lvl4pPr>
            <a:lvl5pPr>
              <a:defRPr>
                <a:latin typeface="標楷體" pitchFamily="65" charset="-120"/>
                <a:ea typeface="標楷體" pitchFamily="65" charset="-120"/>
              </a:defRPr>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2" name="標題 1"/>
          <p:cNvSpPr>
            <a:spLocks noGrp="1"/>
          </p:cNvSpPr>
          <p:nvPr>
            <p:ph type="title"/>
          </p:nvPr>
        </p:nvSpPr>
        <p:spPr>
          <a:xfrm>
            <a:off x="1295368" y="152400"/>
            <a:ext cx="9144032" cy="1143000"/>
          </a:xfrm>
          <a:prstGeom prst="rect">
            <a:avLst/>
          </a:prstGeom>
        </p:spPr>
        <p:txBody>
          <a:bodyPr>
            <a:normAutofit/>
          </a:bodyPr>
          <a:lstStyle>
            <a:lvl1pPr algn="l">
              <a:defRPr sz="3600" b="1">
                <a:solidFill>
                  <a:schemeClr val="tx2">
                    <a:lumMod val="50000"/>
                  </a:schemeClr>
                </a:solidFill>
                <a:effectLst>
                  <a:outerShdw blurRad="38100" dist="38100" dir="2700000" algn="tl">
                    <a:srgbClr val="000000">
                      <a:alpha val="43137"/>
                    </a:srgbClr>
                  </a:outerShdw>
                </a:effectLst>
                <a:latin typeface="標楷體" pitchFamily="65" charset="-120"/>
                <a:ea typeface="標楷體" pitchFamily="65" charset="-120"/>
              </a:defRPr>
            </a:lvl1pPr>
          </a:lstStyle>
          <a:p>
            <a:r>
              <a:rPr lang="zh-TW" altLang="en-US" dirty="0" smtClean="0"/>
              <a:t>按一下以編輯母片標題樣式</a:t>
            </a:r>
            <a:endParaRPr lang="zh-TW" altLang="en-US" dirty="0"/>
          </a:p>
        </p:txBody>
      </p:sp>
    </p:spTree>
    <p:extLst>
      <p:ext uri="{BB962C8B-B14F-4D97-AF65-F5344CB8AC3E}">
        <p14:creationId xmlns:p14="http://schemas.microsoft.com/office/powerpoint/2010/main" val="1056537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304800" y="1066800"/>
            <a:ext cx="8534400" cy="5410200"/>
          </a:xfrm>
          <a:prstGeom prst="rect">
            <a:avLst/>
          </a:prstGeom>
        </p:spPr>
        <p:txBody>
          <a:bodyPr/>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a:spLocks noGrp="1"/>
          </p:cNvSpPr>
          <p:nvPr>
            <p:ph type="sldNum" sz="quarter" idx="11"/>
          </p:nvPr>
        </p:nvSpPr>
        <p:spPr>
          <a:xfrm>
            <a:off x="8534400" y="6400800"/>
            <a:ext cx="609600" cy="365125"/>
          </a:xfrm>
        </p:spPr>
        <p:txBody>
          <a:bodyPr/>
          <a:lstStyle>
            <a:lvl1pPr>
              <a:defRPr kumimoji="0">
                <a:ea typeface="標楷體" charset="0"/>
                <a:cs typeface="標楷體" charset="0"/>
              </a:defRPr>
            </a:lvl1pPr>
          </a:lstStyle>
          <a:p>
            <a:pPr>
              <a:defRPr/>
            </a:pPr>
            <a:fld id="{739FBD1E-3A61-E344-8166-AAEDE081CE9B}" type="slidenum">
              <a:rPr lang="en-US" altLang="zh-TW"/>
              <a:pPr>
                <a:defRPr/>
              </a:pPr>
              <a:t>‹#›</a:t>
            </a:fld>
            <a:endParaRPr lang="en-US" altLang="zh-TW"/>
          </a:p>
        </p:txBody>
      </p:sp>
    </p:spTree>
    <p:extLst>
      <p:ext uri="{BB962C8B-B14F-4D97-AF65-F5344CB8AC3E}">
        <p14:creationId xmlns:p14="http://schemas.microsoft.com/office/powerpoint/2010/main" val="1099186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839200" cy="533400"/>
          </a:xfrm>
          <a:prstGeom prst="rect">
            <a:avLst/>
          </a:prstGeom>
        </p:spPr>
        <p:txBody>
          <a:bodyPr/>
          <a:lstStyle>
            <a:lvl1pPr algn="l">
              <a:defRPr sz="2800">
                <a:solidFill>
                  <a:srgbClr val="7E0000"/>
                </a:solidFill>
                <a:latin typeface="Arial Unicode MS" pitchFamily="34" charset="-128"/>
                <a:ea typeface="Arial Unicode MS" pitchFamily="34" charset="-128"/>
                <a:cs typeface="Arial Unicode MS" pitchFamily="34" charset="-128"/>
              </a:defRPr>
            </a:lvl1pPr>
          </a:lstStyle>
          <a:p>
            <a:r>
              <a:rPr lang="en-US" dirty="0" smtClean="0"/>
              <a:t>Click to edit Master title style</a:t>
            </a:r>
            <a:endParaRPr lang="en-US" dirty="0"/>
          </a:p>
        </p:txBody>
      </p:sp>
      <p:sp>
        <p:nvSpPr>
          <p:cNvPr id="4" name="Slide Number Placeholder 5"/>
          <p:cNvSpPr>
            <a:spLocks noGrp="1"/>
          </p:cNvSpPr>
          <p:nvPr>
            <p:ph type="sldNum" sz="quarter" idx="14"/>
          </p:nvPr>
        </p:nvSpPr>
        <p:spPr>
          <a:xfrm>
            <a:off x="8229600" y="6492875"/>
            <a:ext cx="914400" cy="365125"/>
          </a:xfrm>
          <a:prstGeom prst="rect">
            <a:avLst/>
          </a:prstGeom>
        </p:spPr>
        <p:txBody>
          <a:bodyPr vert="horz" wrap="square" lIns="91440" tIns="45720" rIns="91440" bIns="45720" numCol="1" anchor="t" anchorCtr="0" compatLnSpc="1">
            <a:prstTxWarp prst="textNoShape">
              <a:avLst/>
            </a:prstTxWarp>
          </a:bodyPr>
          <a:lstStyle>
            <a:lvl1pPr algn="ctr">
              <a:defRPr kumimoji="0">
                <a:solidFill>
                  <a:srgbClr val="000000"/>
                </a:solidFill>
                <a:latin typeface="Calibri" charset="0"/>
                <a:ea typeface="標楷體" charset="0"/>
                <a:cs typeface="標楷體" charset="0"/>
              </a:defRPr>
            </a:lvl1pPr>
          </a:lstStyle>
          <a:p>
            <a:pPr>
              <a:defRPr/>
            </a:pPr>
            <a:fld id="{E047E850-B593-D24B-808E-CB60008D7FB1}" type="slidenum">
              <a:rPr lang="zh-TW" altLang="en-US"/>
              <a:pPr>
                <a:defRPr/>
              </a:pPr>
              <a:t>‹#›</a:t>
            </a:fld>
            <a:endParaRPr lang="en-US" altLang="zh-TW"/>
          </a:p>
        </p:txBody>
      </p:sp>
    </p:spTree>
    <p:extLst>
      <p:ext uri="{BB962C8B-B14F-4D97-AF65-F5344CB8AC3E}">
        <p14:creationId xmlns:p14="http://schemas.microsoft.com/office/powerpoint/2010/main" val="3490203747"/>
      </p:ext>
    </p:extLst>
  </p:cSld>
  <p:clrMapOvr>
    <a:masterClrMapping/>
  </p:clrMapOvr>
  <p:transition xmlns:p14="http://schemas.microsoft.com/office/powerpoint/2010/main"/>
  <p:hf hdr="0" dt="0"/>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佔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點按此處編輯母版標題風格</a:t>
            </a:r>
            <a:endParaRPr lang="zh-CN" altLang="en-US"/>
          </a:p>
        </p:txBody>
      </p:sp>
      <p:sp>
        <p:nvSpPr>
          <p:cNvPr id="3" name="文本佔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點按此處編輯文本風格</a:t>
            </a:r>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endParaRPr lang="zh-CN" altLang="en-US"/>
          </a:p>
        </p:txBody>
      </p:sp>
      <p:sp>
        <p:nvSpPr>
          <p:cNvPr id="4" name="日期佔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1C45F5-D8EE-804B-8C3B-4A0C4DD60FA3}" type="datetimeFigureOut">
              <a:rPr lang="zh-CN" altLang="en-US" smtClean="0"/>
              <a:pPr/>
              <a:t>13/10/7</a:t>
            </a:fld>
            <a:endParaRPr lang="zh-CN" altLang="en-US"/>
          </a:p>
        </p:txBody>
      </p:sp>
      <p:sp>
        <p:nvSpPr>
          <p:cNvPr id="5" name="頁腳佔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幻燈片編號佔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76E4A1-0D87-2E46-A58C-22DBF02154F2}"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Relationship Id="rId3" Type="http://schemas.openxmlformats.org/officeDocument/2006/relationships/image" Target="../media/image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5.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6.xml"/><Relationship Id="rId4" Type="http://schemas.openxmlformats.org/officeDocument/2006/relationships/oleObject" Target="../embeddings/oleObject1.bin"/><Relationship Id="rId5" Type="http://schemas.openxmlformats.org/officeDocument/2006/relationships/image" Target="../media/image4.wmf"/><Relationship Id="rId6" Type="http://schemas.openxmlformats.org/officeDocument/2006/relationships/oleObject" Target="../embeddings/Microsoft_______1.bin"/><Relationship Id="rId7" Type="http://schemas.openxmlformats.org/officeDocument/2006/relationships/image" Target="../media/image5.w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3.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4.xml"/><Relationship Id="rId4" Type="http://schemas.openxmlformats.org/officeDocument/2006/relationships/oleObject" Target="../embeddings/oleObject2.bin"/><Relationship Id="rId5" Type="http://schemas.openxmlformats.org/officeDocument/2006/relationships/image" Target="../media/image6.wmf"/><Relationship Id="rId6" Type="http://schemas.openxmlformats.org/officeDocument/2006/relationships/oleObject" Target="../embeddings/Microsoft_______2.bin"/><Relationship Id="rId7" Type="http://schemas.openxmlformats.org/officeDocument/2006/relationships/image" Target="../media/image7.wmf"/><Relationship Id="rId1" Type="http://schemas.openxmlformats.org/officeDocument/2006/relationships/vmlDrawing" Target="../drawings/vmlDrawing2.vml"/><Relationship Id="rId2"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3.xml"/></Relationships>
</file>

<file path=ppt/slides/_rels/slide10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jpeg"/><Relationship Id="rId1" Type="http://schemas.openxmlformats.org/officeDocument/2006/relationships/slideLayout" Target="../slideLayouts/slideLayout15.xml"/><Relationship Id="rId2" Type="http://schemas.openxmlformats.org/officeDocument/2006/relationships/notesSlide" Target="../notesSlides/notesSlide104.xml"/></Relationships>
</file>

<file path=ppt/slides/_rels/slide10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jpeg"/><Relationship Id="rId1" Type="http://schemas.openxmlformats.org/officeDocument/2006/relationships/slideLayout" Target="../slideLayouts/slideLayout15.xml"/><Relationship Id="rId2" Type="http://schemas.openxmlformats.org/officeDocument/2006/relationships/notesSlide" Target="../notesSlides/notesSlide105.xml"/></Relationships>
</file>

<file path=ppt/slides/_rels/slide10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jpeg"/><Relationship Id="rId1" Type="http://schemas.openxmlformats.org/officeDocument/2006/relationships/slideLayout" Target="../slideLayouts/slideLayout15.xml"/><Relationship Id="rId2" Type="http://schemas.openxmlformats.org/officeDocument/2006/relationships/notesSlide" Target="../notesSlides/notesSlide106.xml"/></Relationships>
</file>

<file path=ppt/slides/_rels/slide10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jpeg"/><Relationship Id="rId6" Type="http://schemas.openxmlformats.org/officeDocument/2006/relationships/image" Target="../media/image8.png"/><Relationship Id="rId1" Type="http://schemas.openxmlformats.org/officeDocument/2006/relationships/slideLayout" Target="../slideLayouts/slideLayout15.xml"/><Relationship Id="rId2" Type="http://schemas.openxmlformats.org/officeDocument/2006/relationships/notesSlide" Target="../notesSlides/notesSlide107.xml"/></Relationships>
</file>

<file path=ppt/slides/_rels/slide11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jpeg"/><Relationship Id="rId6" Type="http://schemas.openxmlformats.org/officeDocument/2006/relationships/image" Target="../media/image8.png"/><Relationship Id="rId1" Type="http://schemas.openxmlformats.org/officeDocument/2006/relationships/slideLayout" Target="../slideLayouts/slideLayout15.xml"/><Relationship Id="rId2" Type="http://schemas.openxmlformats.org/officeDocument/2006/relationships/notesSlide" Target="../notesSlides/notesSlide108.xml"/></Relationships>
</file>

<file path=ppt/slides/_rels/slide11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jpeg"/><Relationship Id="rId6" Type="http://schemas.openxmlformats.org/officeDocument/2006/relationships/image" Target="../media/image8.png"/><Relationship Id="rId1" Type="http://schemas.openxmlformats.org/officeDocument/2006/relationships/slideLayout" Target="../slideLayouts/slideLayout15.xml"/><Relationship Id="rId2" Type="http://schemas.openxmlformats.org/officeDocument/2006/relationships/notesSlide" Target="../notesSlides/notesSlide109.xml"/></Relationships>
</file>

<file path=ppt/slides/_rels/slide11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jpeg"/><Relationship Id="rId6" Type="http://schemas.openxmlformats.org/officeDocument/2006/relationships/image" Target="../media/image8.png"/><Relationship Id="rId1" Type="http://schemas.openxmlformats.org/officeDocument/2006/relationships/slideLayout" Target="../slideLayouts/slideLayout15.xml"/><Relationship Id="rId2" Type="http://schemas.openxmlformats.org/officeDocument/2006/relationships/notesSlide" Target="../notesSlides/notesSlide11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8.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title"/>
          </p:nvPr>
        </p:nvSpPr>
        <p:spPr>
          <a:xfrm>
            <a:off x="411163" y="304801"/>
            <a:ext cx="8229600" cy="1047751"/>
          </a:xfrm>
        </p:spPr>
        <p:txBody>
          <a:bodyPr/>
          <a:lstStyle/>
          <a:p>
            <a:pPr eaLnBrk="1" hangingPunct="1"/>
            <a:r>
              <a:rPr lang="zh-TW" altLang="en-US" sz="3600" b="1">
                <a:latin typeface="標楷體" charset="-120"/>
                <a:ea typeface="標楷體" charset="-120"/>
                <a:cs typeface="標楷體" charset="-120"/>
              </a:rPr>
              <a:t>經營權</a:t>
            </a:r>
            <a:r>
              <a:rPr lang="en-US" altLang="zh-TW" sz="3600" b="1">
                <a:latin typeface="標楷體" charset="-120"/>
                <a:ea typeface="標楷體" charset="-120"/>
                <a:cs typeface="標楷體" charset="-120"/>
              </a:rPr>
              <a:t>(</a:t>
            </a:r>
            <a:r>
              <a:rPr lang="zh-TW" altLang="en-US" sz="3600" b="1">
                <a:latin typeface="標楷體" charset="-120"/>
                <a:ea typeface="標楷體" charset="-120"/>
                <a:cs typeface="標楷體" charset="-120"/>
              </a:rPr>
              <a:t>經理人</a:t>
            </a:r>
            <a:r>
              <a:rPr lang="en-US" altLang="zh-TW" sz="3600" b="1">
                <a:latin typeface="標楷體" charset="-120"/>
                <a:ea typeface="標楷體" charset="-120"/>
                <a:cs typeface="標楷體" charset="-120"/>
              </a:rPr>
              <a:t>)</a:t>
            </a:r>
            <a:r>
              <a:rPr lang="zh-TW" altLang="en-US" sz="3600" b="1">
                <a:latin typeface="標楷體" charset="-120"/>
                <a:ea typeface="標楷體" charset="-120"/>
                <a:cs typeface="標楷體" charset="-120"/>
              </a:rPr>
              <a:t>與控制權</a:t>
            </a:r>
            <a:r>
              <a:rPr lang="en-US" altLang="zh-TW" sz="3600" b="1">
                <a:latin typeface="標楷體" charset="-120"/>
                <a:ea typeface="標楷體" charset="-120"/>
                <a:cs typeface="標楷體" charset="-120"/>
              </a:rPr>
              <a:t>(</a:t>
            </a:r>
            <a:r>
              <a:rPr lang="zh-TW" altLang="en-US" sz="3600" b="1">
                <a:latin typeface="標楷體" charset="-120"/>
                <a:ea typeface="標楷體" charset="-120"/>
                <a:cs typeface="標楷體" charset="-120"/>
              </a:rPr>
              <a:t>股東</a:t>
            </a:r>
            <a:r>
              <a:rPr lang="en-US" altLang="zh-TW" sz="3600" b="1">
                <a:latin typeface="標楷體" charset="-120"/>
                <a:ea typeface="標楷體" charset="-120"/>
                <a:cs typeface="標楷體" charset="-120"/>
              </a:rPr>
              <a:t>)</a:t>
            </a:r>
            <a:r>
              <a:rPr lang="zh-TW" altLang="en-US" sz="3600" b="1">
                <a:latin typeface="標楷體" charset="-120"/>
                <a:ea typeface="標楷體" charset="-120"/>
                <a:cs typeface="標楷體" charset="-120"/>
              </a:rPr>
              <a:t>之分離</a:t>
            </a:r>
          </a:p>
        </p:txBody>
      </p:sp>
      <p:sp>
        <p:nvSpPr>
          <p:cNvPr id="6147" name="投影片編號版面配置區 4"/>
          <p:cNvSpPr>
            <a:spLocks noGrp="1"/>
          </p:cNvSpPr>
          <p:nvPr>
            <p:ph type="sldNum" sz="quarter" idx="11"/>
          </p:nvPr>
        </p:nvSpPr>
        <p:spPr>
          <a:noFill/>
        </p:spPr>
        <p:txBody>
          <a:bodyPr/>
          <a:lstStyle/>
          <a:p>
            <a:r>
              <a:rPr lang="en-US" altLang="zh-TW"/>
              <a:t>3</a:t>
            </a:r>
          </a:p>
        </p:txBody>
      </p:sp>
      <p:grpSp>
        <p:nvGrpSpPr>
          <p:cNvPr id="2" name="Group 2"/>
          <p:cNvGrpSpPr>
            <a:grpSpLocks/>
          </p:cNvGrpSpPr>
          <p:nvPr/>
        </p:nvGrpSpPr>
        <p:grpSpPr bwMode="auto">
          <a:xfrm>
            <a:off x="3097214" y="2288118"/>
            <a:ext cx="173037" cy="501649"/>
            <a:chOff x="1916" y="2338"/>
            <a:chExt cx="109" cy="316"/>
          </a:xfrm>
        </p:grpSpPr>
        <p:sp>
          <p:nvSpPr>
            <p:cNvPr id="6184" name="Line 3"/>
            <p:cNvSpPr>
              <a:spLocks noChangeShapeType="1"/>
            </p:cNvSpPr>
            <p:nvPr/>
          </p:nvSpPr>
          <p:spPr bwMode="auto">
            <a:xfrm>
              <a:off x="1973" y="2338"/>
              <a:ext cx="1" cy="248"/>
            </a:xfrm>
            <a:prstGeom prst="line">
              <a:avLst/>
            </a:prstGeom>
            <a:noFill/>
            <a:ln w="30163">
              <a:solidFill>
                <a:schemeClr val="accent1"/>
              </a:solidFill>
              <a:round/>
              <a:headEnd/>
              <a:tailEnd/>
            </a:ln>
          </p:spPr>
          <p:txBody>
            <a:bodyPr>
              <a:prstTxWarp prst="textNoShape">
                <a:avLst/>
              </a:prstTxWarp>
            </a:bodyPr>
            <a:lstStyle/>
            <a:p>
              <a:endParaRPr lang="zh-CN" altLang="en-US"/>
            </a:p>
          </p:txBody>
        </p:sp>
        <p:sp>
          <p:nvSpPr>
            <p:cNvPr id="6185" name="Freeform 4"/>
            <p:cNvSpPr>
              <a:spLocks/>
            </p:cNvSpPr>
            <p:nvPr/>
          </p:nvSpPr>
          <p:spPr bwMode="auto">
            <a:xfrm>
              <a:off x="1916" y="2538"/>
              <a:ext cx="109" cy="116"/>
            </a:xfrm>
            <a:custGeom>
              <a:avLst/>
              <a:gdLst>
                <a:gd name="T0" fmla="*/ 0 w 109"/>
                <a:gd name="T1" fmla="*/ 0 h 116"/>
                <a:gd name="T2" fmla="*/ 57 w 109"/>
                <a:gd name="T3" fmla="*/ 116 h 116"/>
                <a:gd name="T4" fmla="*/ 109 w 109"/>
                <a:gd name="T5" fmla="*/ 0 h 116"/>
                <a:gd name="T6" fmla="*/ 57 w 109"/>
                <a:gd name="T7" fmla="*/ 37 h 116"/>
                <a:gd name="T8" fmla="*/ 0 w 109"/>
                <a:gd name="T9" fmla="*/ 0 h 116"/>
                <a:gd name="T10" fmla="*/ 0 60000 65536"/>
                <a:gd name="T11" fmla="*/ 0 60000 65536"/>
                <a:gd name="T12" fmla="*/ 0 60000 65536"/>
                <a:gd name="T13" fmla="*/ 0 60000 65536"/>
                <a:gd name="T14" fmla="*/ 0 60000 65536"/>
                <a:gd name="T15" fmla="*/ 0 w 109"/>
                <a:gd name="T16" fmla="*/ 0 h 116"/>
                <a:gd name="T17" fmla="*/ 109 w 109"/>
                <a:gd name="T18" fmla="*/ 116 h 116"/>
              </a:gdLst>
              <a:ahLst/>
              <a:cxnLst>
                <a:cxn ang="T10">
                  <a:pos x="T0" y="T1"/>
                </a:cxn>
                <a:cxn ang="T11">
                  <a:pos x="T2" y="T3"/>
                </a:cxn>
                <a:cxn ang="T12">
                  <a:pos x="T4" y="T5"/>
                </a:cxn>
                <a:cxn ang="T13">
                  <a:pos x="T6" y="T7"/>
                </a:cxn>
                <a:cxn ang="T14">
                  <a:pos x="T8" y="T9"/>
                </a:cxn>
              </a:cxnLst>
              <a:rect l="T15" t="T16" r="T17" b="T18"/>
              <a:pathLst>
                <a:path w="109" h="116">
                  <a:moveTo>
                    <a:pt x="0" y="0"/>
                  </a:moveTo>
                  <a:lnTo>
                    <a:pt x="57" y="116"/>
                  </a:lnTo>
                  <a:lnTo>
                    <a:pt x="109" y="0"/>
                  </a:lnTo>
                  <a:lnTo>
                    <a:pt x="57" y="37"/>
                  </a:lnTo>
                  <a:lnTo>
                    <a:pt x="0" y="0"/>
                  </a:lnTo>
                  <a:close/>
                </a:path>
              </a:pathLst>
            </a:custGeom>
            <a:solidFill>
              <a:schemeClr val="accent1"/>
            </a:solidFill>
            <a:ln w="9525">
              <a:solidFill>
                <a:schemeClr val="accent1"/>
              </a:solidFill>
              <a:round/>
              <a:headEnd/>
              <a:tailEnd/>
            </a:ln>
          </p:spPr>
          <p:txBody>
            <a:bodyPr>
              <a:prstTxWarp prst="textNoShape">
                <a:avLst/>
              </a:prstTxWarp>
            </a:bodyPr>
            <a:lstStyle/>
            <a:p>
              <a:endParaRPr lang="zh-CN" altLang="en-US"/>
            </a:p>
          </p:txBody>
        </p:sp>
      </p:grpSp>
      <p:sp>
        <p:nvSpPr>
          <p:cNvPr id="96262" name="Rectangle 6"/>
          <p:cNvSpPr>
            <a:spLocks noChangeArrowheads="1"/>
          </p:cNvSpPr>
          <p:nvPr/>
        </p:nvSpPr>
        <p:spPr bwMode="auto">
          <a:xfrm>
            <a:off x="1011238" y="1600201"/>
            <a:ext cx="4278312" cy="867833"/>
          </a:xfrm>
          <a:prstGeom prst="rect">
            <a:avLst/>
          </a:prstGeom>
          <a:gradFill rotWithShape="0">
            <a:gsLst>
              <a:gs pos="0">
                <a:srgbClr val="663012"/>
              </a:gs>
              <a:gs pos="50000">
                <a:srgbClr val="D6B19C"/>
              </a:gs>
              <a:gs pos="100000">
                <a:srgbClr val="663012"/>
              </a:gs>
            </a:gsLst>
            <a:lin ang="5400000" scaled="1"/>
          </a:gradFill>
          <a:ln w="22225">
            <a:solidFill>
              <a:srgbClr val="800000"/>
            </a:solidFill>
            <a:miter lim="800000"/>
            <a:headEnd/>
            <a:tailEnd/>
          </a:ln>
        </p:spPr>
        <p:txBody>
          <a:bodyPr>
            <a:prstTxWarp prst="textNoShape">
              <a:avLst/>
            </a:prstTxWarp>
          </a:bodyPr>
          <a:lstStyle/>
          <a:p>
            <a:endParaRPr lang="zh-TW" altLang="en-US"/>
          </a:p>
        </p:txBody>
      </p:sp>
      <p:sp>
        <p:nvSpPr>
          <p:cNvPr id="96263" name="Rectangle 7"/>
          <p:cNvSpPr>
            <a:spLocks noChangeArrowheads="1"/>
          </p:cNvSpPr>
          <p:nvPr/>
        </p:nvSpPr>
        <p:spPr bwMode="auto">
          <a:xfrm>
            <a:off x="1462088" y="1665818"/>
            <a:ext cx="3332162" cy="553998"/>
          </a:xfrm>
          <a:prstGeom prst="rect">
            <a:avLst/>
          </a:prstGeom>
          <a:noFill/>
          <a:ln w="9525">
            <a:noFill/>
            <a:miter lim="800000"/>
            <a:headEnd/>
            <a:tailEnd/>
          </a:ln>
        </p:spPr>
        <p:txBody>
          <a:bodyPr lIns="0" tIns="0" rIns="0" bIns="0">
            <a:prstTxWarp prst="textNoShape">
              <a:avLst/>
            </a:prstTxWarp>
            <a:spAutoFit/>
          </a:bodyPr>
          <a:lstStyle/>
          <a:p>
            <a:pPr algn="ctr" eaLnBrk="0" hangingPunct="0"/>
            <a:r>
              <a:rPr kumimoji="0" lang="zh-TW" altLang="en-US" sz="3600" b="1">
                <a:solidFill>
                  <a:schemeClr val="tx2"/>
                </a:solidFill>
                <a:latin typeface="標楷體" charset="-120"/>
                <a:ea typeface="標楷體" charset="-120"/>
                <a:cs typeface="標楷體" charset="-120"/>
              </a:rPr>
              <a:t>董事會</a:t>
            </a:r>
            <a:endParaRPr kumimoji="0" lang="en-US" altLang="zh-TW" sz="3600" b="1">
              <a:solidFill>
                <a:schemeClr val="tx2"/>
              </a:solidFill>
              <a:latin typeface="標楷體" charset="-120"/>
              <a:ea typeface="標楷體" charset="-120"/>
              <a:cs typeface="標楷體" charset="-120"/>
            </a:endParaRPr>
          </a:p>
        </p:txBody>
      </p:sp>
      <p:sp>
        <p:nvSpPr>
          <p:cNvPr id="96264" name="Rectangle 8"/>
          <p:cNvSpPr>
            <a:spLocks noChangeArrowheads="1"/>
          </p:cNvSpPr>
          <p:nvPr/>
        </p:nvSpPr>
        <p:spPr bwMode="auto">
          <a:xfrm>
            <a:off x="1182688" y="2789768"/>
            <a:ext cx="3829050" cy="842433"/>
          </a:xfrm>
          <a:prstGeom prst="rect">
            <a:avLst/>
          </a:prstGeom>
          <a:gradFill rotWithShape="0">
            <a:gsLst>
              <a:gs pos="0">
                <a:srgbClr val="156B13"/>
              </a:gs>
              <a:gs pos="50000">
                <a:srgbClr val="DDEBCF"/>
              </a:gs>
              <a:gs pos="100000">
                <a:srgbClr val="156B13"/>
              </a:gs>
            </a:gsLst>
            <a:lin ang="5400000" scaled="1"/>
          </a:gradFill>
          <a:ln w="22225">
            <a:solidFill>
              <a:schemeClr val="accent1"/>
            </a:solidFill>
            <a:miter lim="800000"/>
            <a:headEnd/>
            <a:tailEnd/>
          </a:ln>
        </p:spPr>
        <p:txBody>
          <a:bodyPr>
            <a:prstTxWarp prst="textNoShape">
              <a:avLst/>
            </a:prstTxWarp>
          </a:bodyPr>
          <a:lstStyle/>
          <a:p>
            <a:pPr algn="ctr"/>
            <a:endParaRPr lang="zh-TW" altLang="en-US"/>
          </a:p>
        </p:txBody>
      </p:sp>
      <p:sp>
        <p:nvSpPr>
          <p:cNvPr id="96265" name="Rectangle 9"/>
          <p:cNvSpPr>
            <a:spLocks noChangeArrowheads="1"/>
          </p:cNvSpPr>
          <p:nvPr/>
        </p:nvSpPr>
        <p:spPr bwMode="auto">
          <a:xfrm>
            <a:off x="1462089" y="2838451"/>
            <a:ext cx="3051175" cy="553998"/>
          </a:xfrm>
          <a:prstGeom prst="rect">
            <a:avLst/>
          </a:prstGeom>
          <a:noFill/>
          <a:ln w="9525">
            <a:noFill/>
            <a:miter lim="800000"/>
            <a:headEnd/>
            <a:tailEnd/>
          </a:ln>
        </p:spPr>
        <p:txBody>
          <a:bodyPr lIns="0" tIns="0" rIns="0" bIns="0">
            <a:prstTxWarp prst="textNoShape">
              <a:avLst/>
            </a:prstTxWarp>
            <a:spAutoFit/>
          </a:bodyPr>
          <a:lstStyle/>
          <a:p>
            <a:pPr algn="ctr" eaLnBrk="0" hangingPunct="0"/>
            <a:r>
              <a:rPr kumimoji="0" lang="zh-TW" altLang="en-US" sz="3600" b="1">
                <a:solidFill>
                  <a:schemeClr val="tx2"/>
                </a:solidFill>
                <a:latin typeface="標楷體" charset="-120"/>
                <a:ea typeface="標楷體" charset="-120"/>
                <a:cs typeface="標楷體" charset="-120"/>
              </a:rPr>
              <a:t>  管理團隊</a:t>
            </a:r>
            <a:endParaRPr kumimoji="0" lang="en-US" altLang="zh-TW" sz="3600" b="1">
              <a:solidFill>
                <a:schemeClr val="tx2"/>
              </a:solidFill>
              <a:latin typeface="標楷體" charset="-120"/>
              <a:ea typeface="標楷體" charset="-120"/>
              <a:cs typeface="標楷體" charset="-120"/>
            </a:endParaRPr>
          </a:p>
        </p:txBody>
      </p:sp>
      <p:sp>
        <p:nvSpPr>
          <p:cNvPr id="96266" name="Rectangle 10"/>
          <p:cNvSpPr>
            <a:spLocks noChangeArrowheads="1"/>
          </p:cNvSpPr>
          <p:nvPr/>
        </p:nvSpPr>
        <p:spPr bwMode="auto">
          <a:xfrm>
            <a:off x="1011238" y="4040717"/>
            <a:ext cx="2254250" cy="2021416"/>
          </a:xfrm>
          <a:prstGeom prst="rect">
            <a:avLst/>
          </a:prstGeom>
          <a:gradFill rotWithShape="1">
            <a:gsLst>
              <a:gs pos="0">
                <a:srgbClr val="C6DAF4"/>
              </a:gs>
              <a:gs pos="50000">
                <a:srgbClr val="FFFFFF"/>
              </a:gs>
              <a:gs pos="100000">
                <a:srgbClr val="C6DAF4"/>
              </a:gs>
            </a:gsLst>
            <a:lin ang="5400000" scaled="1"/>
          </a:gradFill>
          <a:ln w="22225">
            <a:solidFill>
              <a:schemeClr val="accent1"/>
            </a:solidFill>
            <a:miter lim="800000"/>
            <a:headEnd/>
            <a:tailEnd/>
          </a:ln>
        </p:spPr>
        <p:txBody>
          <a:bodyPr>
            <a:prstTxWarp prst="textNoShape">
              <a:avLst/>
            </a:prstTxWarp>
          </a:bodyPr>
          <a:lstStyle/>
          <a:p>
            <a:endParaRPr lang="zh-TW" altLang="en-US"/>
          </a:p>
        </p:txBody>
      </p:sp>
      <p:sp>
        <p:nvSpPr>
          <p:cNvPr id="96267" name="Rectangle 11"/>
          <p:cNvSpPr>
            <a:spLocks noChangeArrowheads="1"/>
          </p:cNvSpPr>
          <p:nvPr/>
        </p:nvSpPr>
        <p:spPr bwMode="auto">
          <a:xfrm>
            <a:off x="1573214" y="4751918"/>
            <a:ext cx="923330" cy="553998"/>
          </a:xfrm>
          <a:prstGeom prst="rect">
            <a:avLst/>
          </a:prstGeom>
          <a:noFill/>
          <a:ln w="9525">
            <a:noFill/>
            <a:miter lim="800000"/>
            <a:headEnd/>
            <a:tailEnd/>
          </a:ln>
        </p:spPr>
        <p:txBody>
          <a:bodyPr wrap="none" lIns="0" tIns="0" rIns="0" bIns="0">
            <a:prstTxWarp prst="textNoShape">
              <a:avLst/>
            </a:prstTxWarp>
            <a:spAutoFit/>
          </a:bodyPr>
          <a:lstStyle/>
          <a:p>
            <a:pPr eaLnBrk="0" hangingPunct="0"/>
            <a:r>
              <a:rPr kumimoji="0" lang="zh-TW" altLang="en-US" sz="3600" b="1">
                <a:latin typeface="標楷體" charset="-120"/>
                <a:ea typeface="標楷體" charset="-120"/>
                <a:cs typeface="標楷體" charset="-120"/>
              </a:rPr>
              <a:t>資產</a:t>
            </a:r>
            <a:endParaRPr kumimoji="0" lang="en-US" altLang="zh-TW" sz="3600" b="1">
              <a:latin typeface="標楷體" charset="-120"/>
              <a:ea typeface="標楷體" charset="-120"/>
              <a:cs typeface="標楷體" charset="-120"/>
            </a:endParaRPr>
          </a:p>
        </p:txBody>
      </p:sp>
      <p:sp>
        <p:nvSpPr>
          <p:cNvPr id="96268" name="Rectangle 12"/>
          <p:cNvSpPr>
            <a:spLocks noChangeArrowheads="1"/>
          </p:cNvSpPr>
          <p:nvPr/>
        </p:nvSpPr>
        <p:spPr bwMode="auto">
          <a:xfrm>
            <a:off x="3259139" y="4040717"/>
            <a:ext cx="1804987" cy="1013883"/>
          </a:xfrm>
          <a:prstGeom prst="rect">
            <a:avLst/>
          </a:prstGeom>
          <a:gradFill rotWithShape="1">
            <a:gsLst>
              <a:gs pos="0">
                <a:srgbClr val="96B4FE"/>
              </a:gs>
              <a:gs pos="50000">
                <a:srgbClr val="FFFFFF"/>
              </a:gs>
              <a:gs pos="100000">
                <a:srgbClr val="96B4FE"/>
              </a:gs>
            </a:gsLst>
            <a:lin ang="5400000" scaled="1"/>
          </a:gradFill>
          <a:ln w="22225">
            <a:solidFill>
              <a:schemeClr val="accent1"/>
            </a:solidFill>
            <a:miter lim="800000"/>
            <a:headEnd/>
            <a:tailEnd/>
          </a:ln>
        </p:spPr>
        <p:txBody>
          <a:bodyPr>
            <a:prstTxWarp prst="textNoShape">
              <a:avLst/>
            </a:prstTxWarp>
          </a:bodyPr>
          <a:lstStyle/>
          <a:p>
            <a:endParaRPr lang="zh-TW" altLang="en-US"/>
          </a:p>
        </p:txBody>
      </p:sp>
      <p:sp>
        <p:nvSpPr>
          <p:cNvPr id="96269" name="Rectangle 13"/>
          <p:cNvSpPr>
            <a:spLocks noChangeArrowheads="1"/>
          </p:cNvSpPr>
          <p:nvPr/>
        </p:nvSpPr>
        <p:spPr bwMode="auto">
          <a:xfrm>
            <a:off x="3727451" y="4269318"/>
            <a:ext cx="923330" cy="553998"/>
          </a:xfrm>
          <a:prstGeom prst="rect">
            <a:avLst/>
          </a:prstGeom>
          <a:noFill/>
          <a:ln w="9525">
            <a:noFill/>
            <a:miter lim="800000"/>
            <a:headEnd/>
            <a:tailEnd/>
          </a:ln>
        </p:spPr>
        <p:txBody>
          <a:bodyPr wrap="none" lIns="0" tIns="0" rIns="0" bIns="0">
            <a:prstTxWarp prst="textNoShape">
              <a:avLst/>
            </a:prstTxWarp>
            <a:spAutoFit/>
          </a:bodyPr>
          <a:lstStyle/>
          <a:p>
            <a:pPr eaLnBrk="0" hangingPunct="0"/>
            <a:r>
              <a:rPr kumimoji="0" lang="zh-TW" altLang="en-US" sz="3600" b="1">
                <a:solidFill>
                  <a:srgbClr val="800000"/>
                </a:solidFill>
                <a:latin typeface="標楷體" charset="-120"/>
                <a:ea typeface="標楷體" charset="-120"/>
                <a:cs typeface="標楷體" charset="-120"/>
              </a:rPr>
              <a:t>負債</a:t>
            </a:r>
            <a:endParaRPr kumimoji="0" lang="en-US" altLang="zh-TW" sz="3600" b="1">
              <a:solidFill>
                <a:srgbClr val="800000"/>
              </a:solidFill>
              <a:latin typeface="標楷體" charset="-120"/>
              <a:ea typeface="標楷體" charset="-120"/>
              <a:cs typeface="標楷體" charset="-120"/>
            </a:endParaRPr>
          </a:p>
        </p:txBody>
      </p:sp>
      <p:sp>
        <p:nvSpPr>
          <p:cNvPr id="96270" name="Rectangle 14"/>
          <p:cNvSpPr>
            <a:spLocks noChangeArrowheads="1"/>
          </p:cNvSpPr>
          <p:nvPr/>
        </p:nvSpPr>
        <p:spPr bwMode="auto">
          <a:xfrm>
            <a:off x="3259139" y="5046134"/>
            <a:ext cx="1804987" cy="1013884"/>
          </a:xfrm>
          <a:prstGeom prst="rect">
            <a:avLst/>
          </a:prstGeom>
          <a:gradFill rotWithShape="1">
            <a:gsLst>
              <a:gs pos="0">
                <a:schemeClr val="accent1"/>
              </a:gs>
              <a:gs pos="50000">
                <a:srgbClr val="FFFFFF"/>
              </a:gs>
              <a:gs pos="100000">
                <a:schemeClr val="accent1"/>
              </a:gs>
            </a:gsLst>
            <a:lin ang="5400000" scaled="1"/>
          </a:gradFill>
          <a:ln w="22225">
            <a:solidFill>
              <a:schemeClr val="accent1"/>
            </a:solidFill>
            <a:miter lim="800000"/>
            <a:headEnd/>
            <a:tailEnd/>
          </a:ln>
        </p:spPr>
        <p:txBody>
          <a:bodyPr>
            <a:prstTxWarp prst="textNoShape">
              <a:avLst/>
            </a:prstTxWarp>
          </a:bodyPr>
          <a:lstStyle/>
          <a:p>
            <a:endParaRPr lang="zh-TW" altLang="en-US"/>
          </a:p>
        </p:txBody>
      </p:sp>
      <p:sp>
        <p:nvSpPr>
          <p:cNvPr id="96271" name="Rectangle 15"/>
          <p:cNvSpPr>
            <a:spLocks noChangeArrowheads="1"/>
          </p:cNvSpPr>
          <p:nvPr/>
        </p:nvSpPr>
        <p:spPr bwMode="auto">
          <a:xfrm>
            <a:off x="3259138" y="5202767"/>
            <a:ext cx="1846659" cy="553998"/>
          </a:xfrm>
          <a:prstGeom prst="rect">
            <a:avLst/>
          </a:prstGeom>
          <a:noFill/>
          <a:ln w="9525">
            <a:noFill/>
            <a:miter lim="800000"/>
            <a:headEnd/>
            <a:tailEnd/>
          </a:ln>
        </p:spPr>
        <p:txBody>
          <a:bodyPr wrap="none" lIns="0" tIns="0" rIns="0" bIns="0">
            <a:prstTxWarp prst="textNoShape">
              <a:avLst/>
            </a:prstTxWarp>
            <a:spAutoFit/>
          </a:bodyPr>
          <a:lstStyle/>
          <a:p>
            <a:pPr eaLnBrk="0" hangingPunct="0"/>
            <a:r>
              <a:rPr kumimoji="0" lang="zh-TW" altLang="en-US" sz="3600" b="1">
                <a:solidFill>
                  <a:srgbClr val="336600"/>
                </a:solidFill>
                <a:latin typeface="標楷體" charset="-120"/>
                <a:ea typeface="標楷體" charset="-120"/>
                <a:cs typeface="標楷體" charset="-120"/>
              </a:rPr>
              <a:t>業主權益</a:t>
            </a:r>
            <a:endParaRPr kumimoji="0" lang="en-US" altLang="zh-TW" sz="3600" b="1">
              <a:solidFill>
                <a:srgbClr val="336600"/>
              </a:solidFill>
              <a:latin typeface="標楷體" charset="-120"/>
              <a:ea typeface="標楷體" charset="-120"/>
              <a:cs typeface="標楷體" charset="-120"/>
            </a:endParaRPr>
          </a:p>
        </p:txBody>
      </p:sp>
      <p:sp>
        <p:nvSpPr>
          <p:cNvPr id="96272" name="Rectangle 16"/>
          <p:cNvSpPr>
            <a:spLocks noChangeArrowheads="1"/>
          </p:cNvSpPr>
          <p:nvPr/>
        </p:nvSpPr>
        <p:spPr bwMode="auto">
          <a:xfrm>
            <a:off x="6627814" y="2546352"/>
            <a:ext cx="904875" cy="3026833"/>
          </a:xfrm>
          <a:prstGeom prst="rect">
            <a:avLst/>
          </a:prstGeom>
          <a:gradFill rotWithShape="1">
            <a:gsLst>
              <a:gs pos="0">
                <a:schemeClr val="accent1"/>
              </a:gs>
              <a:gs pos="50000">
                <a:srgbClr val="FFFFFF"/>
              </a:gs>
              <a:gs pos="100000">
                <a:schemeClr val="accent1"/>
              </a:gs>
            </a:gsLst>
            <a:lin ang="0" scaled="1"/>
          </a:gradFill>
          <a:ln w="22225">
            <a:solidFill>
              <a:schemeClr val="accent1"/>
            </a:solidFill>
            <a:miter lim="800000"/>
            <a:headEnd/>
            <a:tailEnd/>
          </a:ln>
        </p:spPr>
        <p:txBody>
          <a:bodyPr>
            <a:prstTxWarp prst="textNoShape">
              <a:avLst/>
            </a:prstTxWarp>
          </a:bodyPr>
          <a:lstStyle/>
          <a:p>
            <a:endParaRPr kumimoji="0" lang="zh-TW" altLang="en-US" sz="2400">
              <a:solidFill>
                <a:srgbClr val="336600"/>
              </a:solidFill>
              <a:latin typeface="Times New Roman" charset="0"/>
            </a:endParaRPr>
          </a:p>
        </p:txBody>
      </p:sp>
      <p:sp>
        <p:nvSpPr>
          <p:cNvPr id="96273" name="Rectangle 17"/>
          <p:cNvSpPr>
            <a:spLocks noChangeArrowheads="1"/>
          </p:cNvSpPr>
          <p:nvPr/>
        </p:nvSpPr>
        <p:spPr bwMode="auto">
          <a:xfrm rot="5400000">
            <a:off x="6641604" y="3693869"/>
            <a:ext cx="923330" cy="553998"/>
          </a:xfrm>
          <a:prstGeom prst="rect">
            <a:avLst/>
          </a:prstGeom>
          <a:noFill/>
          <a:ln w="9525">
            <a:noFill/>
            <a:miter lim="800000"/>
            <a:headEnd/>
            <a:tailEnd/>
          </a:ln>
        </p:spPr>
        <p:txBody>
          <a:bodyPr wrap="none" lIns="0" tIns="0" rIns="0" bIns="0">
            <a:prstTxWarp prst="textNoShape">
              <a:avLst/>
            </a:prstTxWarp>
            <a:spAutoFit/>
          </a:bodyPr>
          <a:lstStyle/>
          <a:p>
            <a:pPr eaLnBrk="0" hangingPunct="0"/>
            <a:r>
              <a:rPr kumimoji="0" lang="zh-TW" altLang="en-US" sz="3600" b="1">
                <a:solidFill>
                  <a:srgbClr val="336600"/>
                </a:solidFill>
                <a:latin typeface="標楷體" charset="-120"/>
                <a:ea typeface="標楷體" charset="-120"/>
                <a:cs typeface="標楷體" charset="-120"/>
              </a:rPr>
              <a:t>股東</a:t>
            </a:r>
            <a:endParaRPr kumimoji="0" lang="en-US" altLang="zh-TW" sz="3600" b="1">
              <a:solidFill>
                <a:srgbClr val="336600"/>
              </a:solidFill>
              <a:latin typeface="標楷體" charset="-120"/>
              <a:ea typeface="標楷體" charset="-120"/>
              <a:cs typeface="標楷體" charset="-120"/>
            </a:endParaRPr>
          </a:p>
        </p:txBody>
      </p:sp>
      <p:sp>
        <p:nvSpPr>
          <p:cNvPr id="96274" name="Rectangle 18"/>
          <p:cNvSpPr>
            <a:spLocks noChangeArrowheads="1"/>
          </p:cNvSpPr>
          <p:nvPr/>
        </p:nvSpPr>
        <p:spPr bwMode="auto">
          <a:xfrm>
            <a:off x="5507038" y="2554818"/>
            <a:ext cx="906462" cy="2774949"/>
          </a:xfrm>
          <a:prstGeom prst="rect">
            <a:avLst/>
          </a:prstGeom>
          <a:gradFill rotWithShape="1">
            <a:gsLst>
              <a:gs pos="0">
                <a:srgbClr val="96B4FE"/>
              </a:gs>
              <a:gs pos="50000">
                <a:srgbClr val="FFFFFF"/>
              </a:gs>
              <a:gs pos="100000">
                <a:srgbClr val="96B4FE"/>
              </a:gs>
            </a:gsLst>
            <a:lin ang="0" scaled="1"/>
          </a:gradFill>
          <a:ln w="22225">
            <a:solidFill>
              <a:schemeClr val="accent1"/>
            </a:solidFill>
            <a:miter lim="800000"/>
            <a:headEnd/>
            <a:tailEnd/>
          </a:ln>
        </p:spPr>
        <p:txBody>
          <a:bodyPr>
            <a:prstTxWarp prst="textNoShape">
              <a:avLst/>
            </a:prstTxWarp>
          </a:bodyPr>
          <a:lstStyle/>
          <a:p>
            <a:endParaRPr lang="zh-TW" altLang="en-US"/>
          </a:p>
        </p:txBody>
      </p:sp>
      <p:sp>
        <p:nvSpPr>
          <p:cNvPr id="96275" name="Rectangle 19"/>
          <p:cNvSpPr>
            <a:spLocks noChangeArrowheads="1"/>
          </p:cNvSpPr>
          <p:nvPr/>
        </p:nvSpPr>
        <p:spPr bwMode="auto">
          <a:xfrm rot="5400000">
            <a:off x="5261360" y="3547818"/>
            <a:ext cx="1397819" cy="553998"/>
          </a:xfrm>
          <a:prstGeom prst="rect">
            <a:avLst/>
          </a:prstGeom>
          <a:noFill/>
          <a:ln w="9525">
            <a:noFill/>
            <a:miter lim="800000"/>
            <a:headEnd/>
            <a:tailEnd/>
          </a:ln>
        </p:spPr>
        <p:txBody>
          <a:bodyPr wrap="none" lIns="0" tIns="0" rIns="0" bIns="0">
            <a:prstTxWarp prst="textNoShape">
              <a:avLst/>
            </a:prstTxWarp>
            <a:spAutoFit/>
          </a:bodyPr>
          <a:lstStyle/>
          <a:p>
            <a:pPr eaLnBrk="0" hangingPunct="0"/>
            <a:r>
              <a:rPr kumimoji="0" lang="zh-TW" altLang="en-US" sz="3600" b="1">
                <a:solidFill>
                  <a:srgbClr val="800000"/>
                </a:solidFill>
                <a:latin typeface="標楷體" charset="-120"/>
                <a:ea typeface="標楷體" charset="-120"/>
                <a:cs typeface="標楷體" charset="-120"/>
              </a:rPr>
              <a:t>債權人</a:t>
            </a:r>
            <a:endParaRPr kumimoji="0" lang="en-US" altLang="zh-TW" sz="3600" b="1">
              <a:solidFill>
                <a:srgbClr val="800000"/>
              </a:solidFill>
              <a:latin typeface="標楷體" charset="-120"/>
              <a:ea typeface="標楷體" charset="-120"/>
              <a:cs typeface="標楷體" charset="-120"/>
            </a:endParaRPr>
          </a:p>
        </p:txBody>
      </p:sp>
      <p:grpSp>
        <p:nvGrpSpPr>
          <p:cNvPr id="3" name="Group 20"/>
          <p:cNvGrpSpPr>
            <a:grpSpLocks/>
          </p:cNvGrpSpPr>
          <p:nvPr/>
        </p:nvGrpSpPr>
        <p:grpSpPr bwMode="auto">
          <a:xfrm>
            <a:off x="2044700" y="3632201"/>
            <a:ext cx="173038" cy="429684"/>
            <a:chOff x="1916" y="2338"/>
            <a:chExt cx="109" cy="316"/>
          </a:xfrm>
        </p:grpSpPr>
        <p:sp>
          <p:nvSpPr>
            <p:cNvPr id="6182" name="Line 21"/>
            <p:cNvSpPr>
              <a:spLocks noChangeShapeType="1"/>
            </p:cNvSpPr>
            <p:nvPr/>
          </p:nvSpPr>
          <p:spPr bwMode="auto">
            <a:xfrm>
              <a:off x="1973" y="2338"/>
              <a:ext cx="1" cy="248"/>
            </a:xfrm>
            <a:prstGeom prst="line">
              <a:avLst/>
            </a:prstGeom>
            <a:noFill/>
            <a:ln w="30163">
              <a:solidFill>
                <a:schemeClr val="accent1"/>
              </a:solidFill>
              <a:round/>
              <a:headEnd/>
              <a:tailEnd/>
            </a:ln>
          </p:spPr>
          <p:txBody>
            <a:bodyPr>
              <a:prstTxWarp prst="textNoShape">
                <a:avLst/>
              </a:prstTxWarp>
            </a:bodyPr>
            <a:lstStyle/>
            <a:p>
              <a:endParaRPr lang="zh-CN" altLang="en-US"/>
            </a:p>
          </p:txBody>
        </p:sp>
        <p:sp>
          <p:nvSpPr>
            <p:cNvPr id="6183" name="Freeform 22"/>
            <p:cNvSpPr>
              <a:spLocks/>
            </p:cNvSpPr>
            <p:nvPr/>
          </p:nvSpPr>
          <p:spPr bwMode="auto">
            <a:xfrm>
              <a:off x="1916" y="2538"/>
              <a:ext cx="109" cy="116"/>
            </a:xfrm>
            <a:custGeom>
              <a:avLst/>
              <a:gdLst>
                <a:gd name="T0" fmla="*/ 0 w 109"/>
                <a:gd name="T1" fmla="*/ 0 h 116"/>
                <a:gd name="T2" fmla="*/ 57 w 109"/>
                <a:gd name="T3" fmla="*/ 116 h 116"/>
                <a:gd name="T4" fmla="*/ 109 w 109"/>
                <a:gd name="T5" fmla="*/ 0 h 116"/>
                <a:gd name="T6" fmla="*/ 57 w 109"/>
                <a:gd name="T7" fmla="*/ 37 h 116"/>
                <a:gd name="T8" fmla="*/ 0 w 109"/>
                <a:gd name="T9" fmla="*/ 0 h 116"/>
                <a:gd name="T10" fmla="*/ 0 60000 65536"/>
                <a:gd name="T11" fmla="*/ 0 60000 65536"/>
                <a:gd name="T12" fmla="*/ 0 60000 65536"/>
                <a:gd name="T13" fmla="*/ 0 60000 65536"/>
                <a:gd name="T14" fmla="*/ 0 60000 65536"/>
                <a:gd name="T15" fmla="*/ 0 w 109"/>
                <a:gd name="T16" fmla="*/ 0 h 116"/>
                <a:gd name="T17" fmla="*/ 109 w 109"/>
                <a:gd name="T18" fmla="*/ 116 h 116"/>
              </a:gdLst>
              <a:ahLst/>
              <a:cxnLst>
                <a:cxn ang="T10">
                  <a:pos x="T0" y="T1"/>
                </a:cxn>
                <a:cxn ang="T11">
                  <a:pos x="T2" y="T3"/>
                </a:cxn>
                <a:cxn ang="T12">
                  <a:pos x="T4" y="T5"/>
                </a:cxn>
                <a:cxn ang="T13">
                  <a:pos x="T6" y="T7"/>
                </a:cxn>
                <a:cxn ang="T14">
                  <a:pos x="T8" y="T9"/>
                </a:cxn>
              </a:cxnLst>
              <a:rect l="T15" t="T16" r="T17" b="T18"/>
              <a:pathLst>
                <a:path w="109" h="116">
                  <a:moveTo>
                    <a:pt x="0" y="0"/>
                  </a:moveTo>
                  <a:lnTo>
                    <a:pt x="57" y="116"/>
                  </a:lnTo>
                  <a:lnTo>
                    <a:pt x="109" y="0"/>
                  </a:lnTo>
                  <a:lnTo>
                    <a:pt x="57" y="37"/>
                  </a:lnTo>
                  <a:lnTo>
                    <a:pt x="0" y="0"/>
                  </a:lnTo>
                  <a:close/>
                </a:path>
              </a:pathLst>
            </a:custGeom>
            <a:solidFill>
              <a:schemeClr val="accent1"/>
            </a:solidFill>
            <a:ln w="9525">
              <a:solidFill>
                <a:schemeClr val="accent1"/>
              </a:solidFill>
              <a:round/>
              <a:headEnd/>
              <a:tailEnd/>
            </a:ln>
          </p:spPr>
          <p:txBody>
            <a:bodyPr>
              <a:prstTxWarp prst="textNoShape">
                <a:avLst/>
              </a:prstTxWarp>
            </a:bodyPr>
            <a:lstStyle/>
            <a:p>
              <a:endParaRPr lang="zh-CN" altLang="en-US"/>
            </a:p>
          </p:txBody>
        </p:sp>
      </p:grpSp>
      <p:grpSp>
        <p:nvGrpSpPr>
          <p:cNvPr id="4" name="Group 23"/>
          <p:cNvGrpSpPr>
            <a:grpSpLocks/>
          </p:cNvGrpSpPr>
          <p:nvPr/>
        </p:nvGrpSpPr>
        <p:grpSpPr bwMode="auto">
          <a:xfrm>
            <a:off x="4067176" y="3632201"/>
            <a:ext cx="200025" cy="429684"/>
            <a:chOff x="3190" y="2338"/>
            <a:chExt cx="109" cy="316"/>
          </a:xfrm>
        </p:grpSpPr>
        <p:sp>
          <p:nvSpPr>
            <p:cNvPr id="6180" name="Line 24"/>
            <p:cNvSpPr>
              <a:spLocks noChangeShapeType="1"/>
            </p:cNvSpPr>
            <p:nvPr/>
          </p:nvSpPr>
          <p:spPr bwMode="auto">
            <a:xfrm>
              <a:off x="3247" y="2338"/>
              <a:ext cx="1" cy="248"/>
            </a:xfrm>
            <a:prstGeom prst="line">
              <a:avLst/>
            </a:prstGeom>
            <a:noFill/>
            <a:ln w="30163">
              <a:solidFill>
                <a:schemeClr val="accent1"/>
              </a:solidFill>
              <a:round/>
              <a:headEnd/>
              <a:tailEnd/>
            </a:ln>
          </p:spPr>
          <p:txBody>
            <a:bodyPr>
              <a:prstTxWarp prst="textNoShape">
                <a:avLst/>
              </a:prstTxWarp>
            </a:bodyPr>
            <a:lstStyle/>
            <a:p>
              <a:endParaRPr lang="zh-CN" altLang="en-US"/>
            </a:p>
          </p:txBody>
        </p:sp>
        <p:sp>
          <p:nvSpPr>
            <p:cNvPr id="6181" name="Freeform 25"/>
            <p:cNvSpPr>
              <a:spLocks/>
            </p:cNvSpPr>
            <p:nvPr/>
          </p:nvSpPr>
          <p:spPr bwMode="auto">
            <a:xfrm>
              <a:off x="3190" y="2538"/>
              <a:ext cx="109" cy="116"/>
            </a:xfrm>
            <a:custGeom>
              <a:avLst/>
              <a:gdLst>
                <a:gd name="T0" fmla="*/ 0 w 109"/>
                <a:gd name="T1" fmla="*/ 0 h 116"/>
                <a:gd name="T2" fmla="*/ 57 w 109"/>
                <a:gd name="T3" fmla="*/ 116 h 116"/>
                <a:gd name="T4" fmla="*/ 109 w 109"/>
                <a:gd name="T5" fmla="*/ 0 h 116"/>
                <a:gd name="T6" fmla="*/ 57 w 109"/>
                <a:gd name="T7" fmla="*/ 37 h 116"/>
                <a:gd name="T8" fmla="*/ 0 w 109"/>
                <a:gd name="T9" fmla="*/ 0 h 116"/>
                <a:gd name="T10" fmla="*/ 0 60000 65536"/>
                <a:gd name="T11" fmla="*/ 0 60000 65536"/>
                <a:gd name="T12" fmla="*/ 0 60000 65536"/>
                <a:gd name="T13" fmla="*/ 0 60000 65536"/>
                <a:gd name="T14" fmla="*/ 0 60000 65536"/>
                <a:gd name="T15" fmla="*/ 0 w 109"/>
                <a:gd name="T16" fmla="*/ 0 h 116"/>
                <a:gd name="T17" fmla="*/ 109 w 109"/>
                <a:gd name="T18" fmla="*/ 116 h 116"/>
              </a:gdLst>
              <a:ahLst/>
              <a:cxnLst>
                <a:cxn ang="T10">
                  <a:pos x="T0" y="T1"/>
                </a:cxn>
                <a:cxn ang="T11">
                  <a:pos x="T2" y="T3"/>
                </a:cxn>
                <a:cxn ang="T12">
                  <a:pos x="T4" y="T5"/>
                </a:cxn>
                <a:cxn ang="T13">
                  <a:pos x="T6" y="T7"/>
                </a:cxn>
                <a:cxn ang="T14">
                  <a:pos x="T8" y="T9"/>
                </a:cxn>
              </a:cxnLst>
              <a:rect l="T15" t="T16" r="T17" b="T18"/>
              <a:pathLst>
                <a:path w="109" h="116">
                  <a:moveTo>
                    <a:pt x="0" y="0"/>
                  </a:moveTo>
                  <a:lnTo>
                    <a:pt x="57" y="116"/>
                  </a:lnTo>
                  <a:lnTo>
                    <a:pt x="109" y="0"/>
                  </a:lnTo>
                  <a:lnTo>
                    <a:pt x="57" y="37"/>
                  </a:lnTo>
                  <a:lnTo>
                    <a:pt x="0" y="0"/>
                  </a:lnTo>
                  <a:close/>
                </a:path>
              </a:pathLst>
            </a:custGeom>
            <a:solidFill>
              <a:schemeClr val="accent1"/>
            </a:solidFill>
            <a:ln w="9525">
              <a:solidFill>
                <a:schemeClr val="accent1"/>
              </a:solidFill>
              <a:round/>
              <a:headEnd/>
              <a:tailEnd/>
            </a:ln>
          </p:spPr>
          <p:txBody>
            <a:bodyPr>
              <a:prstTxWarp prst="textNoShape">
                <a:avLst/>
              </a:prstTxWarp>
            </a:bodyPr>
            <a:lstStyle/>
            <a:p>
              <a:endParaRPr lang="zh-CN" altLang="en-US"/>
            </a:p>
          </p:txBody>
        </p:sp>
      </p:grpSp>
      <p:sp>
        <p:nvSpPr>
          <p:cNvPr id="96282" name="Line 26"/>
          <p:cNvSpPr>
            <a:spLocks noChangeShapeType="1"/>
          </p:cNvSpPr>
          <p:nvPr/>
        </p:nvSpPr>
        <p:spPr bwMode="auto">
          <a:xfrm>
            <a:off x="5056188" y="5822951"/>
            <a:ext cx="2024062" cy="2116"/>
          </a:xfrm>
          <a:prstGeom prst="line">
            <a:avLst/>
          </a:prstGeom>
          <a:noFill/>
          <a:ln w="30163">
            <a:solidFill>
              <a:schemeClr val="accent1"/>
            </a:solidFill>
            <a:round/>
            <a:headEnd/>
            <a:tailEnd/>
          </a:ln>
        </p:spPr>
        <p:txBody>
          <a:bodyPr>
            <a:prstTxWarp prst="textNoShape">
              <a:avLst/>
            </a:prstTxWarp>
          </a:bodyPr>
          <a:lstStyle/>
          <a:p>
            <a:endParaRPr lang="zh-CN" altLang="en-US"/>
          </a:p>
        </p:txBody>
      </p:sp>
      <p:grpSp>
        <p:nvGrpSpPr>
          <p:cNvPr id="5" name="Group 27"/>
          <p:cNvGrpSpPr>
            <a:grpSpLocks/>
          </p:cNvGrpSpPr>
          <p:nvPr/>
        </p:nvGrpSpPr>
        <p:grpSpPr bwMode="auto">
          <a:xfrm>
            <a:off x="6997700" y="5573185"/>
            <a:ext cx="171450" cy="249767"/>
            <a:chOff x="5036" y="3605"/>
            <a:chExt cx="108" cy="158"/>
          </a:xfrm>
        </p:grpSpPr>
        <p:sp>
          <p:nvSpPr>
            <p:cNvPr id="6178" name="Line 28"/>
            <p:cNvSpPr>
              <a:spLocks noChangeShapeType="1"/>
            </p:cNvSpPr>
            <p:nvPr/>
          </p:nvSpPr>
          <p:spPr bwMode="auto">
            <a:xfrm flipV="1">
              <a:off x="5088" y="3673"/>
              <a:ext cx="1" cy="90"/>
            </a:xfrm>
            <a:prstGeom prst="line">
              <a:avLst/>
            </a:prstGeom>
            <a:noFill/>
            <a:ln w="30163">
              <a:solidFill>
                <a:schemeClr val="accent1"/>
              </a:solidFill>
              <a:round/>
              <a:headEnd/>
              <a:tailEnd/>
            </a:ln>
          </p:spPr>
          <p:txBody>
            <a:bodyPr>
              <a:prstTxWarp prst="textNoShape">
                <a:avLst/>
              </a:prstTxWarp>
            </a:bodyPr>
            <a:lstStyle/>
            <a:p>
              <a:endParaRPr lang="zh-CN" altLang="en-US"/>
            </a:p>
          </p:txBody>
        </p:sp>
        <p:sp>
          <p:nvSpPr>
            <p:cNvPr id="6179" name="Freeform 29"/>
            <p:cNvSpPr>
              <a:spLocks/>
            </p:cNvSpPr>
            <p:nvPr/>
          </p:nvSpPr>
          <p:spPr bwMode="auto">
            <a:xfrm>
              <a:off x="5036" y="3605"/>
              <a:ext cx="108" cy="116"/>
            </a:xfrm>
            <a:custGeom>
              <a:avLst/>
              <a:gdLst>
                <a:gd name="T0" fmla="*/ 108 w 108"/>
                <a:gd name="T1" fmla="*/ 116 h 116"/>
                <a:gd name="T2" fmla="*/ 52 w 108"/>
                <a:gd name="T3" fmla="*/ 0 h 116"/>
                <a:gd name="T4" fmla="*/ 0 w 108"/>
                <a:gd name="T5" fmla="*/ 116 h 116"/>
                <a:gd name="T6" fmla="*/ 52 w 108"/>
                <a:gd name="T7" fmla="*/ 79 h 116"/>
                <a:gd name="T8" fmla="*/ 108 w 108"/>
                <a:gd name="T9" fmla="*/ 116 h 116"/>
                <a:gd name="T10" fmla="*/ 0 60000 65536"/>
                <a:gd name="T11" fmla="*/ 0 60000 65536"/>
                <a:gd name="T12" fmla="*/ 0 60000 65536"/>
                <a:gd name="T13" fmla="*/ 0 60000 65536"/>
                <a:gd name="T14" fmla="*/ 0 60000 65536"/>
                <a:gd name="T15" fmla="*/ 0 w 108"/>
                <a:gd name="T16" fmla="*/ 0 h 116"/>
                <a:gd name="T17" fmla="*/ 108 w 108"/>
                <a:gd name="T18" fmla="*/ 116 h 116"/>
              </a:gdLst>
              <a:ahLst/>
              <a:cxnLst>
                <a:cxn ang="T10">
                  <a:pos x="T0" y="T1"/>
                </a:cxn>
                <a:cxn ang="T11">
                  <a:pos x="T2" y="T3"/>
                </a:cxn>
                <a:cxn ang="T12">
                  <a:pos x="T4" y="T5"/>
                </a:cxn>
                <a:cxn ang="T13">
                  <a:pos x="T6" y="T7"/>
                </a:cxn>
                <a:cxn ang="T14">
                  <a:pos x="T8" y="T9"/>
                </a:cxn>
              </a:cxnLst>
              <a:rect l="T15" t="T16" r="T17" b="T18"/>
              <a:pathLst>
                <a:path w="108" h="116">
                  <a:moveTo>
                    <a:pt x="108" y="116"/>
                  </a:moveTo>
                  <a:lnTo>
                    <a:pt x="52" y="0"/>
                  </a:lnTo>
                  <a:lnTo>
                    <a:pt x="0" y="116"/>
                  </a:lnTo>
                  <a:lnTo>
                    <a:pt x="52" y="79"/>
                  </a:lnTo>
                  <a:lnTo>
                    <a:pt x="108" y="116"/>
                  </a:lnTo>
                  <a:close/>
                </a:path>
              </a:pathLst>
            </a:custGeom>
            <a:solidFill>
              <a:schemeClr val="accent1"/>
            </a:solidFill>
            <a:ln w="9525">
              <a:solidFill>
                <a:schemeClr val="accent1"/>
              </a:solidFill>
              <a:round/>
              <a:headEnd/>
              <a:tailEnd/>
            </a:ln>
          </p:spPr>
          <p:txBody>
            <a:bodyPr>
              <a:prstTxWarp prst="textNoShape">
                <a:avLst/>
              </a:prstTxWarp>
            </a:bodyPr>
            <a:lstStyle/>
            <a:p>
              <a:endParaRPr lang="zh-CN" altLang="en-US"/>
            </a:p>
          </p:txBody>
        </p:sp>
      </p:grpSp>
      <p:grpSp>
        <p:nvGrpSpPr>
          <p:cNvPr id="6" name="Group 30"/>
          <p:cNvGrpSpPr>
            <a:grpSpLocks/>
          </p:cNvGrpSpPr>
          <p:nvPr/>
        </p:nvGrpSpPr>
        <p:grpSpPr bwMode="auto">
          <a:xfrm>
            <a:off x="5056188" y="4474634"/>
            <a:ext cx="450850" cy="192617"/>
            <a:chOff x="3813" y="2913"/>
            <a:chExt cx="284" cy="122"/>
          </a:xfrm>
        </p:grpSpPr>
        <p:sp>
          <p:nvSpPr>
            <p:cNvPr id="6176" name="Line 31"/>
            <p:cNvSpPr>
              <a:spLocks noChangeShapeType="1"/>
            </p:cNvSpPr>
            <p:nvPr/>
          </p:nvSpPr>
          <p:spPr bwMode="auto">
            <a:xfrm>
              <a:off x="3813" y="2971"/>
              <a:ext cx="222" cy="1"/>
            </a:xfrm>
            <a:prstGeom prst="line">
              <a:avLst/>
            </a:prstGeom>
            <a:noFill/>
            <a:ln w="30163">
              <a:solidFill>
                <a:schemeClr val="accent1"/>
              </a:solidFill>
              <a:round/>
              <a:headEnd/>
              <a:tailEnd/>
            </a:ln>
          </p:spPr>
          <p:txBody>
            <a:bodyPr>
              <a:prstTxWarp prst="textNoShape">
                <a:avLst/>
              </a:prstTxWarp>
            </a:bodyPr>
            <a:lstStyle/>
            <a:p>
              <a:endParaRPr lang="zh-CN" altLang="en-US"/>
            </a:p>
          </p:txBody>
        </p:sp>
        <p:sp>
          <p:nvSpPr>
            <p:cNvPr id="6177" name="Freeform 32"/>
            <p:cNvSpPr>
              <a:spLocks/>
            </p:cNvSpPr>
            <p:nvPr/>
          </p:nvSpPr>
          <p:spPr bwMode="auto">
            <a:xfrm>
              <a:off x="3993" y="2913"/>
              <a:ext cx="104" cy="122"/>
            </a:xfrm>
            <a:custGeom>
              <a:avLst/>
              <a:gdLst>
                <a:gd name="T0" fmla="*/ 0 w 104"/>
                <a:gd name="T1" fmla="*/ 122 h 122"/>
                <a:gd name="T2" fmla="*/ 104 w 104"/>
                <a:gd name="T3" fmla="*/ 58 h 122"/>
                <a:gd name="T4" fmla="*/ 0 w 104"/>
                <a:gd name="T5" fmla="*/ 0 h 122"/>
                <a:gd name="T6" fmla="*/ 33 w 104"/>
                <a:gd name="T7" fmla="*/ 58 h 122"/>
                <a:gd name="T8" fmla="*/ 0 w 104"/>
                <a:gd name="T9" fmla="*/ 122 h 122"/>
                <a:gd name="T10" fmla="*/ 0 60000 65536"/>
                <a:gd name="T11" fmla="*/ 0 60000 65536"/>
                <a:gd name="T12" fmla="*/ 0 60000 65536"/>
                <a:gd name="T13" fmla="*/ 0 60000 65536"/>
                <a:gd name="T14" fmla="*/ 0 60000 65536"/>
                <a:gd name="T15" fmla="*/ 0 w 104"/>
                <a:gd name="T16" fmla="*/ 0 h 122"/>
                <a:gd name="T17" fmla="*/ 104 w 104"/>
                <a:gd name="T18" fmla="*/ 122 h 122"/>
              </a:gdLst>
              <a:ahLst/>
              <a:cxnLst>
                <a:cxn ang="T10">
                  <a:pos x="T0" y="T1"/>
                </a:cxn>
                <a:cxn ang="T11">
                  <a:pos x="T2" y="T3"/>
                </a:cxn>
                <a:cxn ang="T12">
                  <a:pos x="T4" y="T5"/>
                </a:cxn>
                <a:cxn ang="T13">
                  <a:pos x="T6" y="T7"/>
                </a:cxn>
                <a:cxn ang="T14">
                  <a:pos x="T8" y="T9"/>
                </a:cxn>
              </a:cxnLst>
              <a:rect l="T15" t="T16" r="T17" b="T18"/>
              <a:pathLst>
                <a:path w="104" h="122">
                  <a:moveTo>
                    <a:pt x="0" y="122"/>
                  </a:moveTo>
                  <a:lnTo>
                    <a:pt x="104" y="58"/>
                  </a:lnTo>
                  <a:lnTo>
                    <a:pt x="0" y="0"/>
                  </a:lnTo>
                  <a:lnTo>
                    <a:pt x="33" y="58"/>
                  </a:lnTo>
                  <a:lnTo>
                    <a:pt x="0" y="122"/>
                  </a:lnTo>
                  <a:close/>
                </a:path>
              </a:pathLst>
            </a:custGeom>
            <a:solidFill>
              <a:schemeClr val="accent1"/>
            </a:solidFill>
            <a:ln w="9525">
              <a:solidFill>
                <a:schemeClr val="accent1"/>
              </a:solidFill>
              <a:round/>
              <a:headEnd/>
              <a:tailEnd/>
            </a:ln>
          </p:spPr>
          <p:txBody>
            <a:bodyPr>
              <a:prstTxWarp prst="textNoShape">
                <a:avLst/>
              </a:prstTxWarp>
            </a:bodyPr>
            <a:lstStyle/>
            <a:p>
              <a:endParaRPr lang="zh-CN" altLang="en-US"/>
            </a:p>
          </p:txBody>
        </p:sp>
      </p:grpSp>
      <p:sp>
        <p:nvSpPr>
          <p:cNvPr id="96289" name="Line 33"/>
          <p:cNvSpPr>
            <a:spLocks noChangeShapeType="1"/>
          </p:cNvSpPr>
          <p:nvPr/>
        </p:nvSpPr>
        <p:spPr bwMode="auto">
          <a:xfrm flipV="1">
            <a:off x="7080250" y="2051051"/>
            <a:ext cx="1588" cy="503767"/>
          </a:xfrm>
          <a:prstGeom prst="line">
            <a:avLst/>
          </a:prstGeom>
          <a:noFill/>
          <a:ln w="30163">
            <a:solidFill>
              <a:schemeClr val="accent1"/>
            </a:solidFill>
            <a:round/>
            <a:headEnd/>
            <a:tailEnd/>
          </a:ln>
        </p:spPr>
        <p:txBody>
          <a:bodyPr>
            <a:prstTxWarp prst="textNoShape">
              <a:avLst/>
            </a:prstTxWarp>
          </a:bodyPr>
          <a:lstStyle/>
          <a:p>
            <a:endParaRPr lang="zh-CN" altLang="en-US"/>
          </a:p>
        </p:txBody>
      </p:sp>
      <p:grpSp>
        <p:nvGrpSpPr>
          <p:cNvPr id="7" name="Group 34"/>
          <p:cNvGrpSpPr>
            <a:grpSpLocks/>
          </p:cNvGrpSpPr>
          <p:nvPr/>
        </p:nvGrpSpPr>
        <p:grpSpPr bwMode="auto">
          <a:xfrm>
            <a:off x="5281614" y="1951567"/>
            <a:ext cx="1798637" cy="192617"/>
            <a:chOff x="3955" y="1324"/>
            <a:chExt cx="1133" cy="121"/>
          </a:xfrm>
        </p:grpSpPr>
        <p:sp>
          <p:nvSpPr>
            <p:cNvPr id="6174" name="Line 35"/>
            <p:cNvSpPr>
              <a:spLocks noChangeShapeType="1"/>
            </p:cNvSpPr>
            <p:nvPr/>
          </p:nvSpPr>
          <p:spPr bwMode="auto">
            <a:xfrm flipH="1">
              <a:off x="4016" y="1387"/>
              <a:ext cx="1072" cy="1"/>
            </a:xfrm>
            <a:prstGeom prst="line">
              <a:avLst/>
            </a:prstGeom>
            <a:noFill/>
            <a:ln w="30163">
              <a:solidFill>
                <a:schemeClr val="accent1"/>
              </a:solidFill>
              <a:round/>
              <a:headEnd/>
              <a:tailEnd/>
            </a:ln>
          </p:spPr>
          <p:txBody>
            <a:bodyPr>
              <a:prstTxWarp prst="textNoShape">
                <a:avLst/>
              </a:prstTxWarp>
            </a:bodyPr>
            <a:lstStyle/>
            <a:p>
              <a:endParaRPr lang="zh-CN" altLang="en-US"/>
            </a:p>
          </p:txBody>
        </p:sp>
        <p:sp>
          <p:nvSpPr>
            <p:cNvPr id="6175" name="Freeform 36"/>
            <p:cNvSpPr>
              <a:spLocks/>
            </p:cNvSpPr>
            <p:nvPr/>
          </p:nvSpPr>
          <p:spPr bwMode="auto">
            <a:xfrm>
              <a:off x="3955" y="1324"/>
              <a:ext cx="104" cy="121"/>
            </a:xfrm>
            <a:custGeom>
              <a:avLst/>
              <a:gdLst>
                <a:gd name="T0" fmla="*/ 104 w 104"/>
                <a:gd name="T1" fmla="*/ 0 h 121"/>
                <a:gd name="T2" fmla="*/ 0 w 104"/>
                <a:gd name="T3" fmla="*/ 63 h 121"/>
                <a:gd name="T4" fmla="*/ 104 w 104"/>
                <a:gd name="T5" fmla="*/ 121 h 121"/>
                <a:gd name="T6" fmla="*/ 71 w 104"/>
                <a:gd name="T7" fmla="*/ 63 h 121"/>
                <a:gd name="T8" fmla="*/ 104 w 104"/>
                <a:gd name="T9" fmla="*/ 0 h 121"/>
                <a:gd name="T10" fmla="*/ 0 60000 65536"/>
                <a:gd name="T11" fmla="*/ 0 60000 65536"/>
                <a:gd name="T12" fmla="*/ 0 60000 65536"/>
                <a:gd name="T13" fmla="*/ 0 60000 65536"/>
                <a:gd name="T14" fmla="*/ 0 60000 65536"/>
                <a:gd name="T15" fmla="*/ 0 w 104"/>
                <a:gd name="T16" fmla="*/ 0 h 121"/>
                <a:gd name="T17" fmla="*/ 104 w 104"/>
                <a:gd name="T18" fmla="*/ 121 h 121"/>
              </a:gdLst>
              <a:ahLst/>
              <a:cxnLst>
                <a:cxn ang="T10">
                  <a:pos x="T0" y="T1"/>
                </a:cxn>
                <a:cxn ang="T11">
                  <a:pos x="T2" y="T3"/>
                </a:cxn>
                <a:cxn ang="T12">
                  <a:pos x="T4" y="T5"/>
                </a:cxn>
                <a:cxn ang="T13">
                  <a:pos x="T6" y="T7"/>
                </a:cxn>
                <a:cxn ang="T14">
                  <a:pos x="T8" y="T9"/>
                </a:cxn>
              </a:cxnLst>
              <a:rect l="T15" t="T16" r="T17" b="T18"/>
              <a:pathLst>
                <a:path w="104" h="121">
                  <a:moveTo>
                    <a:pt x="104" y="0"/>
                  </a:moveTo>
                  <a:lnTo>
                    <a:pt x="0" y="63"/>
                  </a:lnTo>
                  <a:lnTo>
                    <a:pt x="104" y="121"/>
                  </a:lnTo>
                  <a:lnTo>
                    <a:pt x="71" y="63"/>
                  </a:lnTo>
                  <a:lnTo>
                    <a:pt x="104" y="0"/>
                  </a:lnTo>
                  <a:close/>
                </a:path>
              </a:pathLst>
            </a:custGeom>
            <a:solidFill>
              <a:schemeClr val="accent1"/>
            </a:solidFill>
            <a:ln w="9525">
              <a:solidFill>
                <a:schemeClr val="accent1"/>
              </a:solidFill>
              <a:round/>
              <a:headEnd/>
              <a:tailEnd/>
            </a:ln>
          </p:spPr>
          <p:txBody>
            <a:bodyPr>
              <a:prstTxWarp prst="textNoShape">
                <a:avLst/>
              </a:prstTxWarp>
            </a:bodyPr>
            <a:lstStyle/>
            <a:p>
              <a:endParaRPr lang="zh-CN" altLang="en-US"/>
            </a:p>
          </p:txBody>
        </p:sp>
      </p:grpSp>
      <p:grpSp>
        <p:nvGrpSpPr>
          <p:cNvPr id="8" name="Group 37"/>
          <p:cNvGrpSpPr>
            <a:grpSpLocks/>
          </p:cNvGrpSpPr>
          <p:nvPr/>
        </p:nvGrpSpPr>
        <p:grpSpPr bwMode="auto">
          <a:xfrm>
            <a:off x="5056188" y="3208868"/>
            <a:ext cx="450850" cy="192617"/>
            <a:chOff x="3813" y="2116"/>
            <a:chExt cx="284" cy="121"/>
          </a:xfrm>
        </p:grpSpPr>
        <p:sp>
          <p:nvSpPr>
            <p:cNvPr id="6172" name="Line 38"/>
            <p:cNvSpPr>
              <a:spLocks noChangeShapeType="1"/>
            </p:cNvSpPr>
            <p:nvPr/>
          </p:nvSpPr>
          <p:spPr bwMode="auto">
            <a:xfrm flipH="1">
              <a:off x="3875" y="2179"/>
              <a:ext cx="222" cy="1"/>
            </a:xfrm>
            <a:prstGeom prst="line">
              <a:avLst/>
            </a:prstGeom>
            <a:noFill/>
            <a:ln w="30163">
              <a:solidFill>
                <a:schemeClr val="accent1"/>
              </a:solidFill>
              <a:round/>
              <a:headEnd/>
              <a:tailEnd/>
            </a:ln>
          </p:spPr>
          <p:txBody>
            <a:bodyPr>
              <a:prstTxWarp prst="textNoShape">
                <a:avLst/>
              </a:prstTxWarp>
            </a:bodyPr>
            <a:lstStyle/>
            <a:p>
              <a:endParaRPr lang="zh-CN" altLang="en-US"/>
            </a:p>
          </p:txBody>
        </p:sp>
        <p:sp>
          <p:nvSpPr>
            <p:cNvPr id="6173" name="Freeform 39"/>
            <p:cNvSpPr>
              <a:spLocks/>
            </p:cNvSpPr>
            <p:nvPr/>
          </p:nvSpPr>
          <p:spPr bwMode="auto">
            <a:xfrm>
              <a:off x="3813" y="2116"/>
              <a:ext cx="104" cy="121"/>
            </a:xfrm>
            <a:custGeom>
              <a:avLst/>
              <a:gdLst>
                <a:gd name="T0" fmla="*/ 104 w 104"/>
                <a:gd name="T1" fmla="*/ 0 h 121"/>
                <a:gd name="T2" fmla="*/ 0 w 104"/>
                <a:gd name="T3" fmla="*/ 63 h 121"/>
                <a:gd name="T4" fmla="*/ 104 w 104"/>
                <a:gd name="T5" fmla="*/ 121 h 121"/>
                <a:gd name="T6" fmla="*/ 71 w 104"/>
                <a:gd name="T7" fmla="*/ 63 h 121"/>
                <a:gd name="T8" fmla="*/ 104 w 104"/>
                <a:gd name="T9" fmla="*/ 0 h 121"/>
                <a:gd name="T10" fmla="*/ 0 60000 65536"/>
                <a:gd name="T11" fmla="*/ 0 60000 65536"/>
                <a:gd name="T12" fmla="*/ 0 60000 65536"/>
                <a:gd name="T13" fmla="*/ 0 60000 65536"/>
                <a:gd name="T14" fmla="*/ 0 60000 65536"/>
                <a:gd name="T15" fmla="*/ 0 w 104"/>
                <a:gd name="T16" fmla="*/ 0 h 121"/>
                <a:gd name="T17" fmla="*/ 104 w 104"/>
                <a:gd name="T18" fmla="*/ 121 h 121"/>
              </a:gdLst>
              <a:ahLst/>
              <a:cxnLst>
                <a:cxn ang="T10">
                  <a:pos x="T0" y="T1"/>
                </a:cxn>
                <a:cxn ang="T11">
                  <a:pos x="T2" y="T3"/>
                </a:cxn>
                <a:cxn ang="T12">
                  <a:pos x="T4" y="T5"/>
                </a:cxn>
                <a:cxn ang="T13">
                  <a:pos x="T6" y="T7"/>
                </a:cxn>
                <a:cxn ang="T14">
                  <a:pos x="T8" y="T9"/>
                </a:cxn>
              </a:cxnLst>
              <a:rect l="T15" t="T16" r="T17" b="T18"/>
              <a:pathLst>
                <a:path w="104" h="121">
                  <a:moveTo>
                    <a:pt x="104" y="0"/>
                  </a:moveTo>
                  <a:lnTo>
                    <a:pt x="0" y="63"/>
                  </a:lnTo>
                  <a:lnTo>
                    <a:pt x="104" y="121"/>
                  </a:lnTo>
                  <a:lnTo>
                    <a:pt x="71" y="63"/>
                  </a:lnTo>
                  <a:lnTo>
                    <a:pt x="104" y="0"/>
                  </a:lnTo>
                  <a:close/>
                </a:path>
              </a:pathLst>
            </a:custGeom>
            <a:solidFill>
              <a:schemeClr val="accent1"/>
            </a:solidFill>
            <a:ln w="9525">
              <a:solidFill>
                <a:schemeClr val="accent1"/>
              </a:solidFill>
              <a:round/>
              <a:headEnd/>
              <a:tailEnd/>
            </a:ln>
          </p:spPr>
          <p:txBody>
            <a:bodyPr>
              <a:prstTxWarp prst="textNoShape">
                <a:avLst/>
              </a:prstTxWarp>
            </a:bodyPr>
            <a:lstStyle/>
            <a:p>
              <a:endParaRPr lang="zh-CN" altLang="en-US"/>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6262"/>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96263"/>
                                        </p:tgtEl>
                                        <p:attrNameLst>
                                          <p:attrName>style.visibility</p:attrName>
                                        </p:attrNameLst>
                                      </p:cBhvr>
                                      <p:to>
                                        <p:strVal val="visible"/>
                                      </p:to>
                                    </p:set>
                                  </p:childTnLst>
                                </p:cTn>
                              </p:par>
                            </p:childTnLst>
                          </p:cTn>
                        </p:par>
                        <p:par>
                          <p:cTn id="10" fill="hold" nodeType="afterGroup">
                            <p:stCondLst>
                              <p:cond delay="10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par>
                          <p:cTn id="14" fill="hold" nodeType="afterGroup">
                            <p:stCondLst>
                              <p:cond delay="1500"/>
                            </p:stCondLst>
                            <p:childTnLst>
                              <p:par>
                                <p:cTn id="15" presetID="1" presetClass="entr" presetSubtype="0" fill="hold" grpId="0" nodeType="afterEffect">
                                  <p:stCondLst>
                                    <p:cond delay="0"/>
                                  </p:stCondLst>
                                  <p:childTnLst>
                                    <p:set>
                                      <p:cBhvr>
                                        <p:cTn id="16" dur="1" fill="hold">
                                          <p:stCondLst>
                                            <p:cond delay="499"/>
                                          </p:stCondLst>
                                        </p:cTn>
                                        <p:tgtEl>
                                          <p:spTgt spid="96264"/>
                                        </p:tgtEl>
                                        <p:attrNameLst>
                                          <p:attrName>style.visibility</p:attrName>
                                        </p:attrNameLst>
                                      </p:cBhvr>
                                      <p:to>
                                        <p:strVal val="visible"/>
                                      </p:to>
                                    </p:set>
                                  </p:childTnLst>
                                </p:cTn>
                              </p:par>
                            </p:childTnLst>
                          </p:cTn>
                        </p:par>
                        <p:par>
                          <p:cTn id="17" fill="hold" nodeType="afterGroup">
                            <p:stCondLst>
                              <p:cond delay="2000"/>
                            </p:stCondLst>
                            <p:childTnLst>
                              <p:par>
                                <p:cTn id="18" presetID="1" presetClass="entr" presetSubtype="0" fill="hold" grpId="0" nodeType="afterEffect">
                                  <p:stCondLst>
                                    <p:cond delay="0"/>
                                  </p:stCondLst>
                                  <p:childTnLst>
                                    <p:set>
                                      <p:cBhvr>
                                        <p:cTn id="19" dur="1" fill="hold">
                                          <p:stCondLst>
                                            <p:cond delay="499"/>
                                          </p:stCondLst>
                                        </p:cTn>
                                        <p:tgtEl>
                                          <p:spTgt spid="96265"/>
                                        </p:tgtEl>
                                        <p:attrNameLst>
                                          <p:attrName>style.visibility</p:attrName>
                                        </p:attrNameLst>
                                      </p:cBhvr>
                                      <p:to>
                                        <p:strVal val="visible"/>
                                      </p:to>
                                    </p:set>
                                  </p:childTnLst>
                                </p:cTn>
                              </p:par>
                            </p:childTnLst>
                          </p:cTn>
                        </p:par>
                        <p:par>
                          <p:cTn id="20" fill="hold" nodeType="afterGroup">
                            <p:stCondLst>
                              <p:cond delay="2500"/>
                            </p:stCondLst>
                            <p:childTnLst>
                              <p:par>
                                <p:cTn id="21" presetID="22" presetClass="entr" presetSubtype="1"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childTnLst>
                          </p:cTn>
                        </p:par>
                        <p:par>
                          <p:cTn id="24" fill="hold" nodeType="afterGroup">
                            <p:stCondLst>
                              <p:cond delay="3000"/>
                            </p:stCondLst>
                            <p:childTnLst>
                              <p:par>
                                <p:cTn id="25" presetID="1" presetClass="entr" presetSubtype="0" fill="hold" grpId="0" nodeType="afterEffect">
                                  <p:stCondLst>
                                    <p:cond delay="0"/>
                                  </p:stCondLst>
                                  <p:childTnLst>
                                    <p:set>
                                      <p:cBhvr>
                                        <p:cTn id="26" dur="1" fill="hold">
                                          <p:stCondLst>
                                            <p:cond delay="499"/>
                                          </p:stCondLst>
                                        </p:cTn>
                                        <p:tgtEl>
                                          <p:spTgt spid="96266"/>
                                        </p:tgtEl>
                                        <p:attrNameLst>
                                          <p:attrName>style.visibility</p:attrName>
                                        </p:attrNameLst>
                                      </p:cBhvr>
                                      <p:to>
                                        <p:strVal val="visible"/>
                                      </p:to>
                                    </p:set>
                                  </p:childTnLst>
                                </p:cTn>
                              </p:par>
                            </p:childTnLst>
                          </p:cTn>
                        </p:par>
                        <p:par>
                          <p:cTn id="27" fill="hold" nodeType="afterGroup">
                            <p:stCondLst>
                              <p:cond delay="3500"/>
                            </p:stCondLst>
                            <p:childTnLst>
                              <p:par>
                                <p:cTn id="28" presetID="1" presetClass="entr" presetSubtype="0" fill="hold" grpId="0" nodeType="afterEffect">
                                  <p:stCondLst>
                                    <p:cond delay="0"/>
                                  </p:stCondLst>
                                  <p:childTnLst>
                                    <p:set>
                                      <p:cBhvr>
                                        <p:cTn id="29" dur="1" fill="hold">
                                          <p:stCondLst>
                                            <p:cond delay="499"/>
                                          </p:stCondLst>
                                        </p:cTn>
                                        <p:tgtEl>
                                          <p:spTgt spid="96267"/>
                                        </p:tgtEl>
                                        <p:attrNameLst>
                                          <p:attrName>style.visibility</p:attrName>
                                        </p:attrNameLst>
                                      </p:cBhvr>
                                      <p:to>
                                        <p:strVal val="visible"/>
                                      </p:to>
                                    </p:set>
                                  </p:childTnLst>
                                </p:cTn>
                              </p:par>
                            </p:childTnLst>
                          </p:cTn>
                        </p:par>
                        <p:par>
                          <p:cTn id="30" fill="hold" nodeType="afterGroup">
                            <p:stCondLst>
                              <p:cond delay="4000"/>
                            </p:stCondLst>
                            <p:childTnLst>
                              <p:par>
                                <p:cTn id="31" presetID="22" presetClass="entr" presetSubtype="1"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childTnLst>
                          </p:cTn>
                        </p:par>
                        <p:par>
                          <p:cTn id="34" fill="hold" nodeType="afterGroup">
                            <p:stCondLst>
                              <p:cond delay="4500"/>
                            </p:stCondLst>
                            <p:childTnLst>
                              <p:par>
                                <p:cTn id="35" presetID="1" presetClass="entr" presetSubtype="0" fill="hold" grpId="0" nodeType="afterEffect">
                                  <p:stCondLst>
                                    <p:cond delay="0"/>
                                  </p:stCondLst>
                                  <p:childTnLst>
                                    <p:set>
                                      <p:cBhvr>
                                        <p:cTn id="36" dur="1" fill="hold">
                                          <p:stCondLst>
                                            <p:cond delay="499"/>
                                          </p:stCondLst>
                                        </p:cTn>
                                        <p:tgtEl>
                                          <p:spTgt spid="96268"/>
                                        </p:tgtEl>
                                        <p:attrNameLst>
                                          <p:attrName>style.visibility</p:attrName>
                                        </p:attrNameLst>
                                      </p:cBhvr>
                                      <p:to>
                                        <p:strVal val="visible"/>
                                      </p:to>
                                    </p:set>
                                  </p:childTnLst>
                                </p:cTn>
                              </p:par>
                            </p:childTnLst>
                          </p:cTn>
                        </p:par>
                        <p:par>
                          <p:cTn id="37" fill="hold" nodeType="afterGroup">
                            <p:stCondLst>
                              <p:cond delay="5000"/>
                            </p:stCondLst>
                            <p:childTnLst>
                              <p:par>
                                <p:cTn id="38" presetID="1" presetClass="entr" presetSubtype="0" fill="hold" grpId="0" nodeType="afterEffect">
                                  <p:stCondLst>
                                    <p:cond delay="0"/>
                                  </p:stCondLst>
                                  <p:childTnLst>
                                    <p:set>
                                      <p:cBhvr>
                                        <p:cTn id="39" dur="1" fill="hold">
                                          <p:stCondLst>
                                            <p:cond delay="499"/>
                                          </p:stCondLst>
                                        </p:cTn>
                                        <p:tgtEl>
                                          <p:spTgt spid="96269"/>
                                        </p:tgtEl>
                                        <p:attrNameLst>
                                          <p:attrName>style.visibility</p:attrName>
                                        </p:attrNameLst>
                                      </p:cBhvr>
                                      <p:to>
                                        <p:strVal val="visible"/>
                                      </p:to>
                                    </p:set>
                                  </p:childTnLst>
                                </p:cTn>
                              </p:par>
                            </p:childTnLst>
                          </p:cTn>
                        </p:par>
                        <p:par>
                          <p:cTn id="40" fill="hold" nodeType="afterGroup">
                            <p:stCondLst>
                              <p:cond delay="5500"/>
                            </p:stCondLst>
                            <p:childTnLst>
                              <p:par>
                                <p:cTn id="41" presetID="1" presetClass="entr" presetSubtype="0" fill="hold" grpId="0" nodeType="afterEffect">
                                  <p:stCondLst>
                                    <p:cond delay="0"/>
                                  </p:stCondLst>
                                  <p:childTnLst>
                                    <p:set>
                                      <p:cBhvr>
                                        <p:cTn id="42" dur="1" fill="hold">
                                          <p:stCondLst>
                                            <p:cond delay="499"/>
                                          </p:stCondLst>
                                        </p:cTn>
                                        <p:tgtEl>
                                          <p:spTgt spid="96270"/>
                                        </p:tgtEl>
                                        <p:attrNameLst>
                                          <p:attrName>style.visibility</p:attrName>
                                        </p:attrNameLst>
                                      </p:cBhvr>
                                      <p:to>
                                        <p:strVal val="visible"/>
                                      </p:to>
                                    </p:set>
                                  </p:childTnLst>
                                </p:cTn>
                              </p:par>
                            </p:childTnLst>
                          </p:cTn>
                        </p:par>
                        <p:par>
                          <p:cTn id="43" fill="hold" nodeType="afterGroup">
                            <p:stCondLst>
                              <p:cond delay="6000"/>
                            </p:stCondLst>
                            <p:childTnLst>
                              <p:par>
                                <p:cTn id="44" presetID="1" presetClass="entr" presetSubtype="0" fill="hold" grpId="0" nodeType="afterEffect">
                                  <p:stCondLst>
                                    <p:cond delay="0"/>
                                  </p:stCondLst>
                                  <p:childTnLst>
                                    <p:set>
                                      <p:cBhvr>
                                        <p:cTn id="45" dur="1" fill="hold">
                                          <p:stCondLst>
                                            <p:cond delay="499"/>
                                          </p:stCondLst>
                                        </p:cTn>
                                        <p:tgtEl>
                                          <p:spTgt spid="96271"/>
                                        </p:tgtEl>
                                        <p:attrNameLst>
                                          <p:attrName>style.visibility</p:attrName>
                                        </p:attrNameLst>
                                      </p:cBhvr>
                                      <p:to>
                                        <p:strVal val="visible"/>
                                      </p:to>
                                    </p:set>
                                  </p:childTnLst>
                                </p:cTn>
                              </p:par>
                            </p:childTnLst>
                          </p:cTn>
                        </p:par>
                        <p:par>
                          <p:cTn id="46" fill="hold" nodeType="afterGroup">
                            <p:stCondLst>
                              <p:cond delay="6500"/>
                            </p:stCondLst>
                            <p:childTnLst>
                              <p:par>
                                <p:cTn id="47" presetID="22" presetClass="entr" presetSubtype="8"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left)">
                                      <p:cBhvr>
                                        <p:cTn id="49" dur="500"/>
                                        <p:tgtEl>
                                          <p:spTgt spid="6"/>
                                        </p:tgtEl>
                                      </p:cBhvr>
                                    </p:animEffect>
                                  </p:childTnLst>
                                </p:cTn>
                              </p:par>
                            </p:childTnLst>
                          </p:cTn>
                        </p:par>
                        <p:par>
                          <p:cTn id="50" fill="hold" nodeType="afterGroup">
                            <p:stCondLst>
                              <p:cond delay="7000"/>
                            </p:stCondLst>
                            <p:childTnLst>
                              <p:par>
                                <p:cTn id="51" presetID="1" presetClass="entr" presetSubtype="0" fill="hold" grpId="0" nodeType="afterEffect">
                                  <p:stCondLst>
                                    <p:cond delay="0"/>
                                  </p:stCondLst>
                                  <p:childTnLst>
                                    <p:set>
                                      <p:cBhvr>
                                        <p:cTn id="52" dur="1" fill="hold">
                                          <p:stCondLst>
                                            <p:cond delay="499"/>
                                          </p:stCondLst>
                                        </p:cTn>
                                        <p:tgtEl>
                                          <p:spTgt spid="96274"/>
                                        </p:tgtEl>
                                        <p:attrNameLst>
                                          <p:attrName>style.visibility</p:attrName>
                                        </p:attrNameLst>
                                      </p:cBhvr>
                                      <p:to>
                                        <p:strVal val="visible"/>
                                      </p:to>
                                    </p:set>
                                  </p:childTnLst>
                                </p:cTn>
                              </p:par>
                            </p:childTnLst>
                          </p:cTn>
                        </p:par>
                        <p:par>
                          <p:cTn id="53" fill="hold" nodeType="afterGroup">
                            <p:stCondLst>
                              <p:cond delay="7500"/>
                            </p:stCondLst>
                            <p:childTnLst>
                              <p:par>
                                <p:cTn id="54" presetID="1" presetClass="entr" presetSubtype="0" fill="hold" grpId="0" nodeType="afterEffect">
                                  <p:stCondLst>
                                    <p:cond delay="0"/>
                                  </p:stCondLst>
                                  <p:childTnLst>
                                    <p:set>
                                      <p:cBhvr>
                                        <p:cTn id="55" dur="1" fill="hold">
                                          <p:stCondLst>
                                            <p:cond delay="499"/>
                                          </p:stCondLst>
                                        </p:cTn>
                                        <p:tgtEl>
                                          <p:spTgt spid="96275"/>
                                        </p:tgtEl>
                                        <p:attrNameLst>
                                          <p:attrName>style.visibility</p:attrName>
                                        </p:attrNameLst>
                                      </p:cBhvr>
                                      <p:to>
                                        <p:strVal val="visible"/>
                                      </p:to>
                                    </p:set>
                                  </p:childTnLst>
                                </p:cTn>
                              </p:par>
                            </p:childTnLst>
                          </p:cTn>
                        </p:par>
                        <p:par>
                          <p:cTn id="56" fill="hold" nodeType="afterGroup">
                            <p:stCondLst>
                              <p:cond delay="8000"/>
                            </p:stCondLst>
                            <p:childTnLst>
                              <p:par>
                                <p:cTn id="57" presetID="22" presetClass="entr" presetSubtype="2"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right)">
                                      <p:cBhvr>
                                        <p:cTn id="59" dur="500"/>
                                        <p:tgtEl>
                                          <p:spTgt spid="8"/>
                                        </p:tgtEl>
                                      </p:cBhvr>
                                    </p:animEffect>
                                  </p:childTnLst>
                                </p:cTn>
                              </p:par>
                            </p:childTnLst>
                          </p:cTn>
                        </p:par>
                        <p:par>
                          <p:cTn id="60" fill="hold" nodeType="afterGroup">
                            <p:stCondLst>
                              <p:cond delay="8500"/>
                            </p:stCondLst>
                            <p:childTnLst>
                              <p:par>
                                <p:cTn id="61" presetID="22" presetClass="entr" presetSubtype="8" fill="hold" grpId="0" nodeType="afterEffect">
                                  <p:stCondLst>
                                    <p:cond delay="0"/>
                                  </p:stCondLst>
                                  <p:childTnLst>
                                    <p:set>
                                      <p:cBhvr>
                                        <p:cTn id="62" dur="1" fill="hold">
                                          <p:stCondLst>
                                            <p:cond delay="0"/>
                                          </p:stCondLst>
                                        </p:cTn>
                                        <p:tgtEl>
                                          <p:spTgt spid="96282"/>
                                        </p:tgtEl>
                                        <p:attrNameLst>
                                          <p:attrName>style.visibility</p:attrName>
                                        </p:attrNameLst>
                                      </p:cBhvr>
                                      <p:to>
                                        <p:strVal val="visible"/>
                                      </p:to>
                                    </p:set>
                                    <p:animEffect transition="in" filter="wipe(left)">
                                      <p:cBhvr>
                                        <p:cTn id="63" dur="500"/>
                                        <p:tgtEl>
                                          <p:spTgt spid="96282"/>
                                        </p:tgtEl>
                                      </p:cBhvr>
                                    </p:animEffect>
                                  </p:childTnLst>
                                </p:cTn>
                              </p:par>
                            </p:childTnLst>
                          </p:cTn>
                        </p:par>
                        <p:par>
                          <p:cTn id="64" fill="hold" nodeType="afterGroup">
                            <p:stCondLst>
                              <p:cond delay="9000"/>
                            </p:stCondLst>
                            <p:childTnLst>
                              <p:par>
                                <p:cTn id="65" presetID="1" presetClass="entr" presetSubtype="0" fill="hold" nodeType="afterEffect">
                                  <p:stCondLst>
                                    <p:cond delay="0"/>
                                  </p:stCondLst>
                                  <p:childTnLst>
                                    <p:set>
                                      <p:cBhvr>
                                        <p:cTn id="66" dur="1" fill="hold">
                                          <p:stCondLst>
                                            <p:cond delay="499"/>
                                          </p:stCondLst>
                                        </p:cTn>
                                        <p:tgtEl>
                                          <p:spTgt spid="5"/>
                                        </p:tgtEl>
                                        <p:attrNameLst>
                                          <p:attrName>style.visibility</p:attrName>
                                        </p:attrNameLst>
                                      </p:cBhvr>
                                      <p:to>
                                        <p:strVal val="visible"/>
                                      </p:to>
                                    </p:set>
                                  </p:childTnLst>
                                </p:cTn>
                              </p:par>
                            </p:childTnLst>
                          </p:cTn>
                        </p:par>
                        <p:par>
                          <p:cTn id="67" fill="hold" nodeType="afterGroup">
                            <p:stCondLst>
                              <p:cond delay="9500"/>
                            </p:stCondLst>
                            <p:childTnLst>
                              <p:par>
                                <p:cTn id="68" presetID="1" presetClass="entr" presetSubtype="0" fill="hold" grpId="0" nodeType="afterEffect">
                                  <p:stCondLst>
                                    <p:cond delay="0"/>
                                  </p:stCondLst>
                                  <p:childTnLst>
                                    <p:set>
                                      <p:cBhvr>
                                        <p:cTn id="69" dur="1" fill="hold">
                                          <p:stCondLst>
                                            <p:cond delay="499"/>
                                          </p:stCondLst>
                                        </p:cTn>
                                        <p:tgtEl>
                                          <p:spTgt spid="96272"/>
                                        </p:tgtEl>
                                        <p:attrNameLst>
                                          <p:attrName>style.visibility</p:attrName>
                                        </p:attrNameLst>
                                      </p:cBhvr>
                                      <p:to>
                                        <p:strVal val="visible"/>
                                      </p:to>
                                    </p:set>
                                  </p:childTnLst>
                                </p:cTn>
                              </p:par>
                            </p:childTnLst>
                          </p:cTn>
                        </p:par>
                        <p:par>
                          <p:cTn id="70" fill="hold" nodeType="afterGroup">
                            <p:stCondLst>
                              <p:cond delay="10000"/>
                            </p:stCondLst>
                            <p:childTnLst>
                              <p:par>
                                <p:cTn id="71" presetID="1" presetClass="entr" presetSubtype="0" fill="hold" grpId="0" nodeType="afterEffect">
                                  <p:stCondLst>
                                    <p:cond delay="0"/>
                                  </p:stCondLst>
                                  <p:childTnLst>
                                    <p:set>
                                      <p:cBhvr>
                                        <p:cTn id="72" dur="1" fill="hold">
                                          <p:stCondLst>
                                            <p:cond delay="499"/>
                                          </p:stCondLst>
                                        </p:cTn>
                                        <p:tgtEl>
                                          <p:spTgt spid="96273"/>
                                        </p:tgtEl>
                                        <p:attrNameLst>
                                          <p:attrName>style.visibility</p:attrName>
                                        </p:attrNameLst>
                                      </p:cBhvr>
                                      <p:to>
                                        <p:strVal val="visible"/>
                                      </p:to>
                                    </p:set>
                                  </p:childTnLst>
                                </p:cTn>
                              </p:par>
                            </p:childTnLst>
                          </p:cTn>
                        </p:par>
                        <p:par>
                          <p:cTn id="73" fill="hold" nodeType="afterGroup">
                            <p:stCondLst>
                              <p:cond delay="10500"/>
                            </p:stCondLst>
                            <p:childTnLst>
                              <p:par>
                                <p:cTn id="74" presetID="22" presetClass="entr" presetSubtype="4" fill="hold" grpId="0" nodeType="afterEffect">
                                  <p:stCondLst>
                                    <p:cond delay="0"/>
                                  </p:stCondLst>
                                  <p:childTnLst>
                                    <p:set>
                                      <p:cBhvr>
                                        <p:cTn id="75" dur="1" fill="hold">
                                          <p:stCondLst>
                                            <p:cond delay="0"/>
                                          </p:stCondLst>
                                        </p:cTn>
                                        <p:tgtEl>
                                          <p:spTgt spid="96289"/>
                                        </p:tgtEl>
                                        <p:attrNameLst>
                                          <p:attrName>style.visibility</p:attrName>
                                        </p:attrNameLst>
                                      </p:cBhvr>
                                      <p:to>
                                        <p:strVal val="visible"/>
                                      </p:to>
                                    </p:set>
                                    <p:animEffect transition="in" filter="wipe(down)">
                                      <p:cBhvr>
                                        <p:cTn id="76" dur="500"/>
                                        <p:tgtEl>
                                          <p:spTgt spid="96289"/>
                                        </p:tgtEl>
                                      </p:cBhvr>
                                    </p:animEffect>
                                  </p:childTnLst>
                                </p:cTn>
                              </p:par>
                            </p:childTnLst>
                          </p:cTn>
                        </p:par>
                        <p:par>
                          <p:cTn id="77" fill="hold" nodeType="afterGroup">
                            <p:stCondLst>
                              <p:cond delay="11000"/>
                            </p:stCondLst>
                            <p:childTnLst>
                              <p:par>
                                <p:cTn id="78" presetID="22" presetClass="entr" presetSubtype="2" fill="hold" nodeType="after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wipe(right)">
                                      <p:cBhvr>
                                        <p:cTn id="8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2" grpId="0" animBg="1"/>
      <p:bldP spid="96263" grpId="0" autoUpdateAnimBg="0"/>
      <p:bldP spid="96264" grpId="0" animBg="1"/>
      <p:bldP spid="96265" grpId="0" autoUpdateAnimBg="0"/>
      <p:bldP spid="96266" grpId="0" animBg="1"/>
      <p:bldP spid="96267" grpId="0" autoUpdateAnimBg="0"/>
      <p:bldP spid="96268" grpId="0" animBg="1"/>
      <p:bldP spid="96269" grpId="0" autoUpdateAnimBg="0"/>
      <p:bldP spid="96270" grpId="0" animBg="1"/>
      <p:bldP spid="96271" grpId="0" autoUpdateAnimBg="0"/>
      <p:bldP spid="96272" grpId="0" animBg="1"/>
      <p:bldP spid="96273" grpId="0" autoUpdateAnimBg="0"/>
      <p:bldP spid="96274" grpId="0" animBg="1"/>
      <p:bldP spid="96275" grpId="0" autoUpdateAnimBg="0"/>
      <p:bldP spid="96282" grpId="0" animBg="1"/>
      <p:bldP spid="9628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ubtitle 1"/>
          <p:cNvSpPr>
            <a:spLocks noGrp="1"/>
          </p:cNvSpPr>
          <p:nvPr>
            <p:ph type="subTitle" sz="quarter" idx="1"/>
          </p:nvPr>
        </p:nvSpPr>
        <p:spPr>
          <a:xfrm>
            <a:off x="0" y="1927225"/>
            <a:ext cx="9144000" cy="1752600"/>
          </a:xfrm>
        </p:spPr>
        <p:txBody>
          <a:bodyPr>
            <a:normAutofit fontScale="85000" lnSpcReduction="20000"/>
          </a:bodyPr>
          <a:lstStyle/>
          <a:p>
            <a:pPr>
              <a:defRPr/>
            </a:pPr>
            <a:r>
              <a:rPr kumimoji="0" lang="zh-TW" altLang="en-US" sz="4000" b="1">
                <a:effectLst>
                  <a:outerShdw blurRad="38100" dist="38100" dir="2700000" algn="tl">
                    <a:srgbClr val="DDDDDD"/>
                  </a:outerShdw>
                </a:effectLst>
                <a:latin typeface="Arial" charset="0"/>
              </a:rPr>
              <a:t>第 </a:t>
            </a:r>
            <a:r>
              <a:rPr kumimoji="0" lang="en-US" altLang="zh-TW" sz="4000" b="1">
                <a:effectLst>
                  <a:outerShdw blurRad="38100" dist="38100" dir="2700000" algn="tl">
                    <a:srgbClr val="DDDDDD"/>
                  </a:outerShdw>
                </a:effectLst>
                <a:latin typeface="Arial" charset="0"/>
              </a:rPr>
              <a:t>4 </a:t>
            </a:r>
            <a:r>
              <a:rPr kumimoji="0" lang="zh-TW" altLang="en-US" sz="4000" b="1">
                <a:effectLst>
                  <a:outerShdw blurRad="38100" dist="38100" dir="2700000" algn="tl">
                    <a:srgbClr val="DDDDDD"/>
                  </a:outerShdw>
                </a:effectLst>
                <a:latin typeface="Arial" charset="0"/>
              </a:rPr>
              <a:t>章  </a:t>
            </a:r>
            <a:r>
              <a:rPr kumimoji="0" lang="en-US" altLang="zh-TW" sz="4000" b="1">
                <a:effectLst>
                  <a:outerShdw blurRad="38100" dist="38100" dir="2700000" algn="tl">
                    <a:srgbClr val="DDDDDD"/>
                  </a:outerShdw>
                </a:effectLst>
                <a:latin typeface="Arial" charset="0"/>
              </a:rPr>
              <a:t/>
            </a:r>
            <a:br>
              <a:rPr kumimoji="0" lang="en-US" altLang="zh-TW" sz="4000" b="1">
                <a:effectLst>
                  <a:outerShdw blurRad="38100" dist="38100" dir="2700000" algn="tl">
                    <a:srgbClr val="DDDDDD"/>
                  </a:outerShdw>
                </a:effectLst>
                <a:latin typeface="Arial" charset="0"/>
              </a:rPr>
            </a:br>
            <a:r>
              <a:rPr kumimoji="0" lang="zh-TW" altLang="en-US" sz="4000" b="1">
                <a:effectLst>
                  <a:outerShdw blurRad="38100" dist="38100" dir="2700000" algn="tl">
                    <a:srgbClr val="DDDDDD"/>
                  </a:outerShdw>
                </a:effectLst>
                <a:latin typeface="Arial" charset="0"/>
              </a:rPr>
              <a:t>供給與需求的市場力量</a:t>
            </a:r>
            <a:br>
              <a:rPr kumimoji="0" lang="zh-TW" altLang="en-US" sz="4000" b="1">
                <a:effectLst>
                  <a:outerShdw blurRad="38100" dist="38100" dir="2700000" algn="tl">
                    <a:srgbClr val="DDDDDD"/>
                  </a:outerShdw>
                </a:effectLst>
                <a:latin typeface="Arial" charset="0"/>
              </a:rPr>
            </a:br>
            <a:r>
              <a:rPr kumimoji="0" lang="zh-TW" altLang="en-US" sz="2800" b="1">
                <a:effectLst>
                  <a:outerShdw blurRad="38100" dist="38100" dir="2700000" algn="tl">
                    <a:srgbClr val="DDDDDD"/>
                  </a:outerShdw>
                </a:effectLst>
                <a:latin typeface="標楷體" charset="0"/>
                <a:ea typeface="標楷體" charset="0"/>
                <a:cs typeface="標楷體" charset="0"/>
              </a:rPr>
              <a:t/>
            </a:r>
            <a:br>
              <a:rPr kumimoji="0" lang="zh-TW" altLang="en-US" sz="2800" b="1">
                <a:effectLst>
                  <a:outerShdw blurRad="38100" dist="38100" dir="2700000" algn="tl">
                    <a:srgbClr val="DDDDDD"/>
                  </a:outerShdw>
                </a:effectLst>
                <a:latin typeface="標楷體" charset="0"/>
                <a:ea typeface="標楷體" charset="0"/>
                <a:cs typeface="標楷體" charset="0"/>
              </a:rPr>
            </a:br>
            <a:endParaRPr kumimoji="0" lang="en-US" altLang="zh-TW">
              <a:latin typeface="Arial" charset="0"/>
            </a:endParaRPr>
          </a:p>
        </p:txBody>
      </p:sp>
      <p:sp>
        <p:nvSpPr>
          <p:cNvPr id="1741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D14CB46-5744-7B4D-AC80-412F9530E984}" type="slidenum">
              <a:rPr lang="en-US" altLang="zh-TW" sz="1200">
                <a:solidFill>
                  <a:srgbClr val="000000"/>
                </a:solidFill>
              </a:rPr>
              <a:pPr/>
              <a:t>2</a:t>
            </a:fld>
            <a:endParaRPr lang="en-US" altLang="zh-TW" sz="1200">
              <a:solidFill>
                <a:srgbClr val="000000"/>
              </a:solidFill>
            </a:endParaRPr>
          </a:p>
        </p:txBody>
      </p:sp>
      <p:sp>
        <p:nvSpPr>
          <p:cNvPr id="17411" name="Footer Placeholder 7"/>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endParaRPr lang="en-US" altLang="zh-TW" sz="1100" dirty="0">
              <a:solidFill>
                <a:srgbClr val="000000"/>
              </a:solidFill>
            </a:endParaRPr>
          </a:p>
        </p:txBody>
      </p:sp>
    </p:spTree>
    <p:extLst>
      <p:ext uri="{BB962C8B-B14F-4D97-AF65-F5344CB8AC3E}">
        <p14:creationId xmlns:p14="http://schemas.microsoft.com/office/powerpoint/2010/main" val="32945611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內容版面配置區 1"/>
          <p:cNvSpPr>
            <a:spLocks noGrp="1"/>
          </p:cNvSpPr>
          <p:nvPr>
            <p:ph idx="1"/>
          </p:nvPr>
        </p:nvSpPr>
        <p:spPr bwMode="auto">
          <a:xfrm>
            <a:off x="457200" y="1981200"/>
            <a:ext cx="8305800" cy="4876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當颱風來襲時，蔬果的價格會上漲；</a:t>
            </a: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當禽流感的疫情發布時，雞肉的價格會應聲下跌；</a:t>
            </a: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當中東爆發戰爭時，汽油的價格會上漲，且耗油車的價格會下跌。</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這些事件有何共通點？它們都顯示出供給與需求的運作。</a:t>
            </a:r>
          </a:p>
        </p:txBody>
      </p:sp>
      <p:sp>
        <p:nvSpPr>
          <p:cNvPr id="18434"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AF490F8E-BAC5-F54A-A120-6D1D76BE7D16}" type="slidenum">
              <a:rPr kumimoji="0" lang="en-US" altLang="zh-TW" b="1">
                <a:solidFill>
                  <a:srgbClr val="376092"/>
                </a:solidFill>
                <a:ea typeface="標楷體" charset="0"/>
                <a:cs typeface="標楷體" charset="0"/>
              </a:rPr>
              <a:pPr/>
              <a:t>3</a:t>
            </a:fld>
            <a:endParaRPr kumimoji="0" lang="en-US" altLang="zh-TW" b="1">
              <a:solidFill>
                <a:srgbClr val="376092"/>
              </a:solidFill>
              <a:ea typeface="標楷體" charset="0"/>
              <a:cs typeface="標楷體" charset="0"/>
            </a:endParaRPr>
          </a:p>
        </p:txBody>
      </p:sp>
      <p:sp>
        <p:nvSpPr>
          <p:cNvPr id="6" name="標題 5"/>
          <p:cNvSpPr>
            <a:spLocks noGrp="1"/>
          </p:cNvSpPr>
          <p:nvPr>
            <p:ph type="title"/>
          </p:nvPr>
        </p:nvSpPr>
        <p:spPr>
          <a:xfrm>
            <a:off x="0" y="500063"/>
            <a:ext cx="9144000" cy="1143000"/>
          </a:xfrm>
        </p:spPr>
        <p:txBody>
          <a:bodyPr/>
          <a:lstStyle/>
          <a:p>
            <a:pPr>
              <a:defRPr/>
            </a:pPr>
            <a:endParaRPr kumimoji="0" lang="zh-TW" altLang="en-US">
              <a:cs typeface="+mj-cs"/>
            </a:endParaRPr>
          </a:p>
        </p:txBody>
      </p:sp>
    </p:spTree>
    <p:extLst>
      <p:ext uri="{BB962C8B-B14F-4D97-AF65-F5344CB8AC3E}">
        <p14:creationId xmlns:p14="http://schemas.microsoft.com/office/powerpoint/2010/main" val="162540708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81000" y="1905000"/>
            <a:ext cx="8534400" cy="44958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供給</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supply</a:t>
            </a:r>
            <a:r>
              <a:rPr kumimoji="0" lang="zh-TW" altLang="en-US">
                <a:latin typeface="標楷體" charset="0"/>
                <a:ea typeface="標楷體" charset="0"/>
                <a:cs typeface="標楷體" charset="0"/>
              </a:rPr>
              <a:t>）與</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需求</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demand</a:t>
            </a:r>
            <a:r>
              <a:rPr kumimoji="0" lang="zh-TW" altLang="en-US">
                <a:latin typeface="標楷體" charset="0"/>
                <a:ea typeface="標楷體" charset="0"/>
                <a:cs typeface="標楷體" charset="0"/>
              </a:rPr>
              <a:t>）是經濟學家最常使用的兩個字。</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供給與需求是讓市場經濟運作的兩股力量。</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它們合起來決定每一種商品的銷售數量和價格。</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你要知道任何事件或政策如何影響經濟體系，你必須先思考它將如何影響供給與需求。</a:t>
            </a:r>
          </a:p>
        </p:txBody>
      </p:sp>
      <p:sp>
        <p:nvSpPr>
          <p:cNvPr id="20482"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A0444D7B-F2DE-9745-B7A3-66FDE4F0E108}" type="slidenum">
              <a:rPr kumimoji="0" lang="en-US" altLang="zh-TW" b="1">
                <a:solidFill>
                  <a:srgbClr val="376092"/>
                </a:solidFill>
                <a:ea typeface="標楷體" charset="0"/>
                <a:cs typeface="標楷體" charset="0"/>
              </a:rPr>
              <a:pPr/>
              <a:t>4</a:t>
            </a:fld>
            <a:endParaRPr kumimoji="0" lang="en-US" altLang="zh-TW" b="1">
              <a:solidFill>
                <a:srgbClr val="376092"/>
              </a:solidFill>
              <a:ea typeface="標楷體" charset="0"/>
              <a:cs typeface="標楷體" charset="0"/>
            </a:endParaRPr>
          </a:p>
        </p:txBody>
      </p:sp>
      <p:sp>
        <p:nvSpPr>
          <p:cNvPr id="6" name="標題 5"/>
          <p:cNvSpPr>
            <a:spLocks noGrp="1"/>
          </p:cNvSpPr>
          <p:nvPr>
            <p:ph type="title"/>
          </p:nvPr>
        </p:nvSpPr>
        <p:spPr>
          <a:xfrm>
            <a:off x="0" y="500063"/>
            <a:ext cx="9144000" cy="1143000"/>
          </a:xfrm>
        </p:spPr>
        <p:txBody>
          <a:bodyPr/>
          <a:lstStyle/>
          <a:p>
            <a:pPr>
              <a:defRPr/>
            </a:pPr>
            <a:endParaRPr kumimoji="0" lang="zh-TW" altLang="en-US">
              <a:cs typeface="+mj-cs"/>
            </a:endParaRPr>
          </a:p>
        </p:txBody>
      </p:sp>
    </p:spTree>
    <p:extLst>
      <p:ext uri="{BB962C8B-B14F-4D97-AF65-F5344CB8AC3E}">
        <p14:creationId xmlns:p14="http://schemas.microsoft.com/office/powerpoint/2010/main" val="234468807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內容版面配置區 1"/>
          <p:cNvSpPr>
            <a:spLocks noGrp="1"/>
          </p:cNvSpPr>
          <p:nvPr>
            <p:ph idx="1"/>
          </p:nvPr>
        </p:nvSpPr>
        <p:spPr bwMode="auto">
          <a:xfrm>
            <a:off x="381000" y="2019300"/>
            <a:ext cx="8458200" cy="4838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本章介紹供給與需求的理論。</a:t>
            </a:r>
          </a:p>
          <a:p>
            <a:pPr>
              <a:buFont typeface="Arial" charset="0"/>
              <a:buChar char="•"/>
            </a:pP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此一理論考慮買者與賣者的行為以及他們彼此之間如何互動。</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它說明在市場經濟中，供給與需求如何決定價格，進而說明經濟體系如何透過價格來配置其稀少性資源。</a:t>
            </a:r>
          </a:p>
        </p:txBody>
      </p:sp>
      <p:sp>
        <p:nvSpPr>
          <p:cNvPr id="22530"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C9A92F6-BA7A-AD46-9425-58D40364EACE}" type="slidenum">
              <a:rPr kumimoji="0" lang="en-US" altLang="zh-TW" b="1">
                <a:solidFill>
                  <a:srgbClr val="376092"/>
                </a:solidFill>
                <a:ea typeface="標楷體" charset="0"/>
                <a:cs typeface="標楷體" charset="0"/>
              </a:rPr>
              <a:pPr/>
              <a:t>5</a:t>
            </a:fld>
            <a:endParaRPr kumimoji="0" lang="en-US" altLang="zh-TW" b="1">
              <a:solidFill>
                <a:srgbClr val="376092"/>
              </a:solidFill>
              <a:ea typeface="標楷體" charset="0"/>
              <a:cs typeface="標楷體" charset="0"/>
            </a:endParaRPr>
          </a:p>
        </p:txBody>
      </p:sp>
      <p:sp>
        <p:nvSpPr>
          <p:cNvPr id="6" name="標題 5"/>
          <p:cNvSpPr>
            <a:spLocks noGrp="1"/>
          </p:cNvSpPr>
          <p:nvPr>
            <p:ph type="title"/>
          </p:nvPr>
        </p:nvSpPr>
        <p:spPr>
          <a:xfrm>
            <a:off x="0" y="500063"/>
            <a:ext cx="9144000" cy="1143000"/>
          </a:xfrm>
        </p:spPr>
        <p:txBody>
          <a:bodyPr/>
          <a:lstStyle/>
          <a:p>
            <a:pPr>
              <a:defRPr/>
            </a:pPr>
            <a:endParaRPr kumimoji="0" lang="zh-TW" altLang="en-US">
              <a:cs typeface="+mj-cs"/>
            </a:endParaRPr>
          </a:p>
        </p:txBody>
      </p:sp>
    </p:spTree>
    <p:extLst>
      <p:ext uri="{BB962C8B-B14F-4D97-AF65-F5344CB8AC3E}">
        <p14:creationId xmlns:p14="http://schemas.microsoft.com/office/powerpoint/2010/main" val="109688225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457200" y="1600200"/>
            <a:ext cx="8458200" cy="4357688"/>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供給</a:t>
            </a:r>
            <a:r>
              <a:rPr kumimoji="0" lang="zh-TW" altLang="en-US">
                <a:latin typeface="標楷體" charset="0"/>
                <a:ea typeface="標楷體" charset="0"/>
                <a:cs typeface="標楷體" charset="0"/>
              </a:rPr>
              <a:t>與</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需求</a:t>
            </a:r>
            <a:r>
              <a:rPr kumimoji="0" lang="zh-TW" altLang="en-US">
                <a:latin typeface="標楷體" charset="0"/>
                <a:ea typeface="標楷體" charset="0"/>
                <a:cs typeface="標楷體" charset="0"/>
              </a:rPr>
              <a:t>這兩個名詞指的是人們在競爭市場中與他人互動的行為。</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在探討買者與賣者的行為之前，我們先詳細說明</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市場</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market</a:t>
            </a:r>
            <a:r>
              <a:rPr kumimoji="0" lang="zh-TW" altLang="en-US">
                <a:latin typeface="標楷體" charset="0"/>
                <a:ea typeface="標楷體" charset="0"/>
                <a:cs typeface="標楷體" charset="0"/>
              </a:rPr>
              <a:t>）與</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競爭</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competition</a:t>
            </a:r>
            <a:r>
              <a:rPr kumimoji="0" lang="zh-TW" altLang="en-US">
                <a:latin typeface="標楷體" charset="0"/>
                <a:ea typeface="標楷體" charset="0"/>
                <a:cs typeface="標楷體" charset="0"/>
              </a:rPr>
              <a:t>）這兩個名詞。</a:t>
            </a:r>
          </a:p>
        </p:txBody>
      </p:sp>
      <p:sp>
        <p:nvSpPr>
          <p:cNvPr id="3" name="標題 2"/>
          <p:cNvSpPr>
            <a:spLocks noGrp="1"/>
          </p:cNvSpPr>
          <p:nvPr>
            <p:ph type="title"/>
          </p:nvPr>
        </p:nvSpPr>
        <p:spPr>
          <a:xfrm>
            <a:off x="1371600" y="152400"/>
            <a:ext cx="9144000" cy="1143000"/>
          </a:xfrm>
        </p:spPr>
        <p:txBody>
          <a:bodyPr rtlCol="0"/>
          <a:lstStyle/>
          <a:p>
            <a:pPr>
              <a:defRPr/>
            </a:pPr>
            <a:r>
              <a:rPr kumimoji="0" lang="zh-TW" altLang="en-US" dirty="0" smtClean="0">
                <a:cs typeface="+mj-cs"/>
              </a:rPr>
              <a:t>市場與競爭</a:t>
            </a:r>
            <a:endParaRPr kumimoji="0" lang="zh-TW" altLang="en-US" dirty="0">
              <a:cs typeface="+mj-cs"/>
            </a:endParaRPr>
          </a:p>
        </p:txBody>
      </p:sp>
      <p:sp>
        <p:nvSpPr>
          <p:cNvPr id="2457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264E93E-4AF1-764F-B62B-F5ECC1D13864}" type="slidenum">
              <a:rPr kumimoji="0" lang="en-US" altLang="zh-TW" b="1">
                <a:solidFill>
                  <a:srgbClr val="376092"/>
                </a:solidFill>
                <a:ea typeface="標楷體" charset="0"/>
                <a:cs typeface="標楷體" charset="0"/>
              </a:rPr>
              <a:pPr/>
              <a:t>6</a:t>
            </a:fld>
            <a:endParaRPr kumimoji="0" lang="en-US" altLang="zh-TW" b="1">
              <a:solidFill>
                <a:srgbClr val="376092"/>
              </a:solidFill>
              <a:ea typeface="標楷體" charset="0"/>
              <a:cs typeface="標楷體" charset="0"/>
            </a:endParaRPr>
          </a:p>
        </p:txBody>
      </p:sp>
    </p:spTree>
    <p:extLst>
      <p:ext uri="{BB962C8B-B14F-4D97-AF65-F5344CB8AC3E}">
        <p14:creationId xmlns:p14="http://schemas.microsoft.com/office/powerpoint/2010/main" val="204087915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457200" y="1676400"/>
            <a:ext cx="8305800" cy="2819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市場</a:t>
            </a:r>
            <a:r>
              <a:rPr kumimoji="0" lang="zh-TW" altLang="en-US">
                <a:latin typeface="標楷體" charset="0"/>
                <a:ea typeface="標楷體" charset="0"/>
                <a:cs typeface="標楷體" charset="0"/>
              </a:rPr>
              <a:t>是某一特定商品或服務其買者與賣者所合起來的群體。</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買者合起來的群體決定該產品的需求，</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而賣者合起來的群體決定該產品的供給。</a:t>
            </a:r>
            <a:endParaRPr kumimoji="0" lang="zh-TW" altLang="en-US" sz="2800">
              <a:solidFill>
                <a:srgbClr val="000099"/>
              </a:solidFill>
              <a:latin typeface="標楷體" charset="0"/>
              <a:ea typeface="標楷體" charset="0"/>
              <a:cs typeface="標楷體" charset="0"/>
            </a:endParaRPr>
          </a:p>
        </p:txBody>
      </p:sp>
      <p:sp>
        <p:nvSpPr>
          <p:cNvPr id="3" name="標題 2"/>
          <p:cNvSpPr>
            <a:spLocks noGrp="1"/>
          </p:cNvSpPr>
          <p:nvPr>
            <p:ph type="title"/>
          </p:nvPr>
        </p:nvSpPr>
        <p:spPr>
          <a:xfrm>
            <a:off x="1295400" y="152400"/>
            <a:ext cx="9144000" cy="1143000"/>
          </a:xfrm>
        </p:spPr>
        <p:txBody>
          <a:bodyPr rtlCol="0"/>
          <a:lstStyle/>
          <a:p>
            <a:pPr>
              <a:defRPr/>
            </a:pPr>
            <a:r>
              <a:rPr kumimoji="0" lang="zh-TW" altLang="en-US" dirty="0" smtClean="0">
                <a:cs typeface="+mj-cs"/>
              </a:rPr>
              <a:t>何謂市場？</a:t>
            </a:r>
            <a:endParaRPr kumimoji="0" lang="zh-TW" altLang="en-US" dirty="0">
              <a:cs typeface="+mj-cs"/>
            </a:endParaRPr>
          </a:p>
        </p:txBody>
      </p:sp>
      <p:sp>
        <p:nvSpPr>
          <p:cNvPr id="26627"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A760164-BF2B-2F48-8053-6485D1EEF1BE}" type="slidenum">
              <a:rPr kumimoji="0" lang="en-US" altLang="zh-TW" b="1">
                <a:solidFill>
                  <a:srgbClr val="376092"/>
                </a:solidFill>
                <a:ea typeface="標楷體" charset="0"/>
                <a:cs typeface="標楷體" charset="0"/>
              </a:rPr>
              <a:pPr/>
              <a:t>7</a:t>
            </a:fld>
            <a:endParaRPr kumimoji="0" lang="en-US" altLang="zh-TW" b="1">
              <a:solidFill>
                <a:srgbClr val="376092"/>
              </a:solidFill>
              <a:ea typeface="標楷體" charset="0"/>
              <a:cs typeface="標楷體" charset="0"/>
            </a:endParaRPr>
          </a:p>
        </p:txBody>
      </p:sp>
    </p:spTree>
    <p:extLst>
      <p:ext uri="{BB962C8B-B14F-4D97-AF65-F5344CB8AC3E}">
        <p14:creationId xmlns:p14="http://schemas.microsoft.com/office/powerpoint/2010/main" val="87928789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內容版面配置區 1"/>
          <p:cNvSpPr>
            <a:spLocks noGrp="1"/>
          </p:cNvSpPr>
          <p:nvPr>
            <p:ph idx="1"/>
          </p:nvPr>
        </p:nvSpPr>
        <p:spPr bwMode="auto">
          <a:xfrm>
            <a:off x="457200" y="1600200"/>
            <a:ext cx="7848600" cy="510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市場有很多種形式。</a:t>
            </a:r>
          </a:p>
          <a:p>
            <a:pPr>
              <a:buFont typeface="Arial" charset="0"/>
              <a:buChar char="•"/>
            </a:pP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有時市場是很有組織的，如許多農產品市場。</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在這些市場，買者與賣者在特定的時間與地點會面，然後由拍賣人（</a:t>
            </a:r>
            <a:r>
              <a:rPr kumimoji="0" lang="en-US" altLang="zh-TW">
                <a:latin typeface="標楷體" charset="0"/>
                <a:ea typeface="標楷體" charset="0"/>
                <a:cs typeface="標楷體" charset="0"/>
              </a:rPr>
              <a:t>auctioneer</a:t>
            </a:r>
            <a:r>
              <a:rPr kumimoji="0" lang="zh-TW" altLang="en-US">
                <a:latin typeface="標楷體" charset="0"/>
                <a:ea typeface="標楷體" charset="0"/>
                <a:cs typeface="標楷體" charset="0"/>
              </a:rPr>
              <a:t>）協助敲定價格與安排銷售。</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何謂市場？</a:t>
            </a:r>
            <a:endParaRPr kumimoji="0" lang="zh-TW" altLang="en-US" dirty="0">
              <a:cs typeface="+mj-cs"/>
            </a:endParaRPr>
          </a:p>
        </p:txBody>
      </p:sp>
      <p:sp>
        <p:nvSpPr>
          <p:cNvPr id="2867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CE60F2B-8DA6-C94C-963C-1C14A50A0655}" type="slidenum">
              <a:rPr kumimoji="0" lang="en-US" altLang="zh-TW" b="1">
                <a:solidFill>
                  <a:srgbClr val="376092"/>
                </a:solidFill>
                <a:ea typeface="標楷體" charset="0"/>
                <a:cs typeface="標楷體" charset="0"/>
              </a:rPr>
              <a:pPr/>
              <a:t>8</a:t>
            </a:fld>
            <a:endParaRPr kumimoji="0" lang="en-US" altLang="zh-TW" b="1">
              <a:solidFill>
                <a:srgbClr val="376092"/>
              </a:solidFill>
              <a:ea typeface="標楷體" charset="0"/>
              <a:cs typeface="標楷體" charset="0"/>
            </a:endParaRPr>
          </a:p>
        </p:txBody>
      </p:sp>
      <p:sp>
        <p:nvSpPr>
          <p:cNvPr id="2867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8677"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71918571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內容版面配置區 1"/>
          <p:cNvSpPr>
            <a:spLocks noGrp="1"/>
          </p:cNvSpPr>
          <p:nvPr>
            <p:ph idx="1"/>
          </p:nvPr>
        </p:nvSpPr>
        <p:spPr bwMode="auto">
          <a:xfrm>
            <a:off x="457200" y="1524000"/>
            <a:ext cx="8153400" cy="510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大部分的市場通常不是那麼有組織。</a:t>
            </a:r>
          </a:p>
          <a:p>
            <a:pPr>
              <a:buFont typeface="Arial" charset="0"/>
              <a:buChar char="•"/>
            </a:pPr>
            <a:endParaRPr kumimoji="0" lang="zh-TW" altLang="en-US" sz="700">
              <a:latin typeface="標楷體" charset="0"/>
              <a:ea typeface="標楷體" charset="0"/>
              <a:cs typeface="標楷體" charset="0"/>
            </a:endParaRPr>
          </a:p>
          <a:p>
            <a:pPr>
              <a:buFont typeface="Arial" charset="0"/>
              <a:buNone/>
            </a:pP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例：小鎮的冰淇淋市場。買的人不會在某一特定</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時點集會，而賣的人則在不同的地點設店，</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且口味與品質不一。在這個市場，並沒有拍</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賣人喊出冰淇淋價格，而是由每個賣者在冰</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淇淋筒上貼上價格標籤，買者再決定要購買</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多少數量。</a:t>
            </a:r>
          </a:p>
        </p:txBody>
      </p:sp>
      <p:sp>
        <p:nvSpPr>
          <p:cNvPr id="3" name="標題 2"/>
          <p:cNvSpPr>
            <a:spLocks noGrp="1"/>
          </p:cNvSpPr>
          <p:nvPr>
            <p:ph type="title"/>
          </p:nvPr>
        </p:nvSpPr>
        <p:spPr>
          <a:xfrm>
            <a:off x="1295400" y="152400"/>
            <a:ext cx="9144000" cy="1143000"/>
          </a:xfrm>
        </p:spPr>
        <p:txBody>
          <a:bodyPr rtlCol="0"/>
          <a:lstStyle/>
          <a:p>
            <a:pPr>
              <a:defRPr/>
            </a:pPr>
            <a:r>
              <a:rPr kumimoji="0" lang="zh-TW" altLang="en-US" dirty="0" smtClean="0">
                <a:cs typeface="+mj-cs"/>
              </a:rPr>
              <a:t>何謂市場？</a:t>
            </a:r>
            <a:endParaRPr kumimoji="0" lang="zh-TW" altLang="en-US" dirty="0">
              <a:cs typeface="+mj-cs"/>
            </a:endParaRPr>
          </a:p>
        </p:txBody>
      </p:sp>
      <p:sp>
        <p:nvSpPr>
          <p:cNvPr id="3072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98E89FD-6A07-AF4B-B550-1555550DAF6B}" type="slidenum">
              <a:rPr kumimoji="0" lang="en-US" altLang="zh-TW" b="1">
                <a:solidFill>
                  <a:srgbClr val="376092"/>
                </a:solidFill>
                <a:ea typeface="標楷體" charset="0"/>
                <a:cs typeface="標楷體" charset="0"/>
              </a:rPr>
              <a:pPr/>
              <a:t>9</a:t>
            </a:fld>
            <a:endParaRPr kumimoji="0" lang="en-US" altLang="zh-TW" b="1">
              <a:solidFill>
                <a:srgbClr val="376092"/>
              </a:solidFill>
              <a:ea typeface="標楷體" charset="0"/>
              <a:cs typeface="標楷體" charset="0"/>
            </a:endParaRPr>
          </a:p>
        </p:txBody>
      </p:sp>
    </p:spTree>
    <p:extLst>
      <p:ext uri="{BB962C8B-B14F-4D97-AF65-F5344CB8AC3E}">
        <p14:creationId xmlns:p14="http://schemas.microsoft.com/office/powerpoint/2010/main" val="347016851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內容版面配置區 1"/>
          <p:cNvSpPr>
            <a:spLocks noGrp="1"/>
          </p:cNvSpPr>
          <p:nvPr>
            <p:ph idx="1"/>
          </p:nvPr>
        </p:nvSpPr>
        <p:spPr bwMode="auto">
          <a:xfrm>
            <a:off x="457200" y="1676400"/>
            <a:ext cx="8153400" cy="510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冰淇淋的買者在不同的賣者之間進行選擇，而冰淇淋賣者試圖留住老客戶並開發新客源。</a:t>
            </a:r>
          </a:p>
          <a:p>
            <a:pPr>
              <a:buFont typeface="Arial" charset="0"/>
              <a:buChar char="•"/>
            </a:pP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即使它並不是那麼有組織，冰淇淋的買者與賣者合起來也形成一個市場。</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何謂市場？</a:t>
            </a:r>
            <a:endParaRPr kumimoji="0" lang="zh-TW" altLang="en-US" dirty="0">
              <a:cs typeface="+mj-cs"/>
            </a:endParaRPr>
          </a:p>
        </p:txBody>
      </p:sp>
      <p:sp>
        <p:nvSpPr>
          <p:cNvPr id="3277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C8D4DD2-C74A-B34A-B73B-B43EF7E79F1F}" type="slidenum">
              <a:rPr kumimoji="0" lang="en-US" altLang="zh-TW" b="1">
                <a:solidFill>
                  <a:srgbClr val="376092"/>
                </a:solidFill>
                <a:ea typeface="標楷體" charset="0"/>
                <a:cs typeface="標楷體" charset="0"/>
              </a:rPr>
              <a:pPr/>
              <a:t>10</a:t>
            </a:fld>
            <a:endParaRPr kumimoji="0" lang="en-US" altLang="zh-TW" b="1">
              <a:solidFill>
                <a:srgbClr val="376092"/>
              </a:solidFill>
              <a:ea typeface="標楷體" charset="0"/>
              <a:cs typeface="標楷體" charset="0"/>
            </a:endParaRPr>
          </a:p>
        </p:txBody>
      </p:sp>
      <p:sp>
        <p:nvSpPr>
          <p:cNvPr id="3277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32773"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32774"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32775"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8841199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內容版面配置區 1"/>
          <p:cNvSpPr>
            <a:spLocks noGrp="1"/>
          </p:cNvSpPr>
          <p:nvPr>
            <p:ph idx="1"/>
          </p:nvPr>
        </p:nvSpPr>
        <p:spPr bwMode="auto">
          <a:xfrm>
            <a:off x="304800" y="1447800"/>
            <a:ext cx="8382000" cy="510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冰淇淋市場，如同經濟體系的大多數市場，是高度競爭的。</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每個買者知道有哪些冰淇淋店可供他選擇，且每個賣者知道他的產品與其他賣者的產品相類似。</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因此，冰淇淋的價格與銷售數量並非由單一的買者或賣者所決定，而是由所有的買者與賣者所共同決定的。</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何謂競爭？</a:t>
            </a:r>
            <a:endParaRPr kumimoji="0" lang="zh-TW" altLang="en-US" dirty="0">
              <a:cs typeface="+mj-cs"/>
            </a:endParaRPr>
          </a:p>
        </p:txBody>
      </p:sp>
      <p:sp>
        <p:nvSpPr>
          <p:cNvPr id="3481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20C62CA-D399-2249-9601-41716BE8994E}" type="slidenum">
              <a:rPr kumimoji="0" lang="en-US" altLang="zh-TW" b="1">
                <a:solidFill>
                  <a:srgbClr val="376092"/>
                </a:solidFill>
                <a:ea typeface="標楷體" charset="0"/>
                <a:cs typeface="標楷體" charset="0"/>
              </a:rPr>
              <a:pPr/>
              <a:t>11</a:t>
            </a:fld>
            <a:endParaRPr kumimoji="0" lang="en-US" altLang="zh-TW" b="1">
              <a:solidFill>
                <a:srgbClr val="376092"/>
              </a:solidFill>
              <a:ea typeface="標楷體" charset="0"/>
              <a:cs typeface="標楷體" charset="0"/>
            </a:endParaRPr>
          </a:p>
        </p:txBody>
      </p:sp>
      <p:sp>
        <p:nvSpPr>
          <p:cNvPr id="3482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34821"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34822"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1708206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447800"/>
            <a:ext cx="8229600" cy="5105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sz="3000">
                <a:latin typeface="標楷體" charset="0"/>
                <a:ea typeface="標楷體" charset="0"/>
                <a:cs typeface="標楷體" charset="0"/>
              </a:rPr>
              <a:t>經濟學家用</a:t>
            </a:r>
            <a:r>
              <a:rPr kumimoji="0" lang="zh-TW" altLang="en-US" sz="3000" b="1">
                <a:solidFill>
                  <a:srgbClr val="FF0000"/>
                </a:solidFill>
                <a:effectLst>
                  <a:outerShdw blurRad="38100" dist="38100" dir="2700000" algn="tl">
                    <a:srgbClr val="DDDDDD"/>
                  </a:outerShdw>
                </a:effectLst>
                <a:latin typeface="標楷體" charset="0"/>
                <a:ea typeface="標楷體" charset="0"/>
                <a:cs typeface="標楷體" charset="0"/>
              </a:rPr>
              <a:t>競爭市場</a:t>
            </a:r>
            <a:r>
              <a:rPr kumimoji="0" lang="zh-TW" altLang="en-US" sz="3000">
                <a:latin typeface="標楷體" charset="0"/>
                <a:ea typeface="標楷體" charset="0"/>
                <a:cs typeface="標楷體" charset="0"/>
              </a:rPr>
              <a:t>一詞來描述一個有很多買者和很多賣者，且每個參與者對市場價格幾乎不具影響力的市場。</a:t>
            </a:r>
          </a:p>
          <a:p>
            <a:pPr>
              <a:buFont typeface="Arial" charset="0"/>
              <a:buChar char="•"/>
              <a:defRPr/>
            </a:pPr>
            <a:endParaRPr kumimoji="0" lang="zh-TW" altLang="en-US" sz="600">
              <a:latin typeface="標楷體" charset="0"/>
              <a:ea typeface="標楷體" charset="0"/>
              <a:cs typeface="標楷體" charset="0"/>
            </a:endParaRPr>
          </a:p>
          <a:p>
            <a:pPr>
              <a:buFont typeface="Arial" charset="0"/>
              <a:buNone/>
              <a:defRPr/>
            </a:pPr>
            <a:r>
              <a:rPr kumimoji="0" lang="en-US" altLang="zh-TW" sz="3000">
                <a:latin typeface="標楷體" charset="0"/>
                <a:ea typeface="標楷體" charset="0"/>
                <a:cs typeface="標楷體" charset="0"/>
              </a:rPr>
              <a:t>	</a:t>
            </a:r>
            <a:r>
              <a:rPr kumimoji="0" lang="zh-TW" altLang="en-US" sz="3000">
                <a:latin typeface="標楷體" charset="0"/>
                <a:ea typeface="標楷體" charset="0"/>
                <a:cs typeface="標楷體" charset="0"/>
              </a:rPr>
              <a:t>每個冰淇淋賣者對價格的控制能力有限，因為其他賣者也在銷售類似產品。</a:t>
            </a:r>
          </a:p>
          <a:p>
            <a:pPr>
              <a:buFont typeface="Arial" charset="0"/>
              <a:buNone/>
              <a:defRPr/>
            </a:pPr>
            <a:r>
              <a:rPr kumimoji="0" lang="en-US" altLang="zh-TW" sz="3000">
                <a:latin typeface="標楷體" charset="0"/>
                <a:ea typeface="標楷體" charset="0"/>
                <a:cs typeface="標楷體" charset="0"/>
              </a:rPr>
              <a:t>	</a:t>
            </a:r>
            <a:r>
              <a:rPr kumimoji="0" lang="zh-TW" altLang="en-US" sz="3000">
                <a:latin typeface="標楷體" charset="0"/>
                <a:ea typeface="標楷體" charset="0"/>
                <a:cs typeface="標楷體" charset="0"/>
              </a:rPr>
              <a:t>每個賣者不會賣得比現行價格便宜，且如果他賣得比較貴，就不會有人上門。</a:t>
            </a:r>
          </a:p>
          <a:p>
            <a:pPr>
              <a:buFont typeface="Arial" charset="0"/>
              <a:buNone/>
              <a:defRPr/>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defRPr/>
            </a:pPr>
            <a:r>
              <a:rPr kumimoji="0" lang="en-US" altLang="zh-TW" sz="3000">
                <a:latin typeface="標楷體" charset="0"/>
                <a:ea typeface="標楷體" charset="0"/>
                <a:cs typeface="標楷體" charset="0"/>
              </a:rPr>
              <a:t>	</a:t>
            </a:r>
            <a:r>
              <a:rPr kumimoji="0" lang="zh-TW" altLang="en-US" sz="3000">
                <a:latin typeface="標楷體" charset="0"/>
                <a:ea typeface="標楷體" charset="0"/>
                <a:cs typeface="標楷體" charset="0"/>
              </a:rPr>
              <a:t>同樣地，因為每個買者的購買數量很小，所以也沒有任何一個買者可以影響冰淇淋價格。</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何謂競爭？</a:t>
            </a:r>
            <a:endParaRPr kumimoji="0" lang="zh-TW" altLang="en-US" dirty="0">
              <a:cs typeface="+mj-cs"/>
            </a:endParaRPr>
          </a:p>
        </p:txBody>
      </p:sp>
      <p:sp>
        <p:nvSpPr>
          <p:cNvPr id="36867"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F9DF358-25E4-0B46-9B9C-B88FD34C00FF}" type="slidenum">
              <a:rPr kumimoji="0" lang="en-US" altLang="zh-TW" b="1">
                <a:solidFill>
                  <a:srgbClr val="376092"/>
                </a:solidFill>
                <a:ea typeface="標楷體" charset="0"/>
                <a:cs typeface="標楷體" charset="0"/>
              </a:rPr>
              <a:pPr/>
              <a:t>12</a:t>
            </a:fld>
            <a:endParaRPr kumimoji="0" lang="en-US" altLang="zh-TW" b="1">
              <a:solidFill>
                <a:srgbClr val="376092"/>
              </a:solidFill>
              <a:ea typeface="標楷體" charset="0"/>
              <a:cs typeface="標楷體" charset="0"/>
            </a:endParaRPr>
          </a:p>
        </p:txBody>
      </p:sp>
      <p:sp>
        <p:nvSpPr>
          <p:cNvPr id="3686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36869"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36870"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50542241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447800"/>
            <a:ext cx="8458200" cy="5105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在本章，我們假設市場是</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完全競爭的</a:t>
            </a:r>
            <a:endParaRPr kumimoji="0" lang="en-US" altLang="zh-TW" b="1">
              <a:solidFill>
                <a:srgbClr val="FF0000"/>
              </a:solidFill>
              <a:effectLst>
                <a:outerShdw blurRad="38100" dist="38100" dir="2700000" algn="tl">
                  <a:srgbClr val="DDDDDD"/>
                </a:outerShdw>
              </a:effectLst>
              <a:latin typeface="標楷體" charset="0"/>
              <a:ea typeface="標楷體" charset="0"/>
              <a:cs typeface="標楷體" charset="0"/>
            </a:endParaRPr>
          </a:p>
          <a:p>
            <a:pPr>
              <a:buFont typeface="Arial" charset="0"/>
              <a:buNone/>
              <a:defRPr/>
            </a:pPr>
            <a:r>
              <a:rPr kumimoji="0" lang="en-US" altLang="zh-TW" b="1">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perfectly competitive</a:t>
            </a:r>
            <a:r>
              <a:rPr kumimoji="0" lang="zh-TW" altLang="en-US">
                <a:latin typeface="標楷體" charset="0"/>
                <a:ea typeface="標楷體" charset="0"/>
                <a:cs typeface="標楷體" charset="0"/>
              </a:rPr>
              <a:t>）。</a:t>
            </a:r>
          </a:p>
          <a:p>
            <a:pPr>
              <a:buFont typeface="Arial" charset="0"/>
              <a:buChar char="•"/>
              <a:defRPr/>
            </a:pP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一個完全競爭市場有兩個特徵：</a:t>
            </a:r>
          </a:p>
          <a:p>
            <a:pPr>
              <a:buFont typeface="Arial" charset="0"/>
              <a:buNone/>
              <a:defRPr/>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1</a:t>
            </a:r>
            <a:r>
              <a:rPr kumimoji="0" lang="zh-TW" altLang="en-US">
                <a:latin typeface="標楷體" charset="0"/>
                <a:ea typeface="標楷體" charset="0"/>
                <a:cs typeface="標楷體" charset="0"/>
              </a:rPr>
              <a:t>）銷售的產品一模一樣，</a:t>
            </a:r>
          </a:p>
          <a:p>
            <a:pPr>
              <a:buFont typeface="Arial" charset="0"/>
              <a:buNone/>
              <a:defRPr/>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2</a:t>
            </a:r>
            <a:r>
              <a:rPr kumimoji="0" lang="zh-TW" altLang="en-US">
                <a:latin typeface="標楷體" charset="0"/>
                <a:ea typeface="標楷體" charset="0"/>
                <a:cs typeface="標楷體" charset="0"/>
              </a:rPr>
              <a:t>）買賣雙方人數眾多以致於沒有任何</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    </a:t>
            </a:r>
            <a:r>
              <a:rPr kumimoji="0" lang="en-US" altLang="zh-TW">
                <a:latin typeface="標楷體" charset="0"/>
                <a:ea typeface="標楷體" charset="0"/>
                <a:cs typeface="標楷體" charset="0"/>
              </a:rPr>
              <a:t/>
            </a:r>
            <a:br>
              <a:rPr kumimoji="0" lang="en-US" altLang="zh-TW">
                <a:latin typeface="標楷體" charset="0"/>
                <a:ea typeface="標楷體" charset="0"/>
                <a:cs typeface="標楷體" charset="0"/>
              </a:rPr>
            </a:br>
            <a:r>
              <a:rPr kumimoji="0" lang="zh-TW" altLang="en-US">
                <a:latin typeface="標楷體" charset="0"/>
                <a:ea typeface="標楷體" charset="0"/>
                <a:cs typeface="標楷體" charset="0"/>
              </a:rPr>
              <a:t>     一個買者或賣者足以影響市場價格。</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何謂競爭？</a:t>
            </a:r>
            <a:endParaRPr kumimoji="0" lang="zh-TW" altLang="en-US" dirty="0">
              <a:cs typeface="+mj-cs"/>
            </a:endParaRPr>
          </a:p>
        </p:txBody>
      </p:sp>
      <p:sp>
        <p:nvSpPr>
          <p:cNvPr id="3891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04800AC-6856-0945-9340-4387E3F977F0}" type="slidenum">
              <a:rPr kumimoji="0" lang="en-US" altLang="zh-TW" b="1">
                <a:solidFill>
                  <a:srgbClr val="376092"/>
                </a:solidFill>
                <a:ea typeface="標楷體" charset="0"/>
                <a:cs typeface="標楷體" charset="0"/>
              </a:rPr>
              <a:pPr/>
              <a:t>13</a:t>
            </a:fld>
            <a:endParaRPr kumimoji="0" lang="en-US" altLang="zh-TW" b="1">
              <a:solidFill>
                <a:srgbClr val="376092"/>
              </a:solidFill>
              <a:ea typeface="標楷體" charset="0"/>
              <a:cs typeface="標楷體" charset="0"/>
            </a:endParaRPr>
          </a:p>
        </p:txBody>
      </p:sp>
      <p:sp>
        <p:nvSpPr>
          <p:cNvPr id="3891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38917"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38918"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00663183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447800"/>
            <a:ext cx="8001000" cy="5105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由於完全競爭市場中的買者與賣者必須接受市場所決定的價格，我們稱他們為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價格接受者</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price takers</a:t>
            </a:r>
            <a:r>
              <a:rPr kumimoji="0" lang="zh-TW" altLang="en-US">
                <a:latin typeface="標楷體" charset="0"/>
                <a:ea typeface="標楷體" charset="0"/>
                <a:cs typeface="標楷體" charset="0"/>
              </a:rPr>
              <a:t>）。</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在市場價格下，買者可以購買他們所想要購買的數量，而賣者則能賣出他們所想要賣的數量。</a:t>
            </a:r>
          </a:p>
        </p:txBody>
      </p:sp>
      <p:sp>
        <p:nvSpPr>
          <p:cNvPr id="3" name="標題 2"/>
          <p:cNvSpPr>
            <a:spLocks noGrp="1"/>
          </p:cNvSpPr>
          <p:nvPr>
            <p:ph type="title"/>
          </p:nvPr>
        </p:nvSpPr>
        <p:spPr>
          <a:xfrm>
            <a:off x="1143000" y="152400"/>
            <a:ext cx="9144000" cy="1143000"/>
          </a:xfrm>
        </p:spPr>
        <p:txBody>
          <a:bodyPr rtlCol="0"/>
          <a:lstStyle/>
          <a:p>
            <a:pPr>
              <a:defRPr/>
            </a:pPr>
            <a:r>
              <a:rPr kumimoji="0" lang="zh-TW" altLang="en-US" dirty="0" smtClean="0">
                <a:cs typeface="+mj-cs"/>
              </a:rPr>
              <a:t>何謂競爭？</a:t>
            </a:r>
            <a:endParaRPr kumimoji="0" lang="zh-TW" altLang="en-US" dirty="0">
              <a:cs typeface="+mj-cs"/>
            </a:endParaRPr>
          </a:p>
        </p:txBody>
      </p:sp>
      <p:sp>
        <p:nvSpPr>
          <p:cNvPr id="4096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D9AEB75-040A-0941-9401-9A718948CCE7}" type="slidenum">
              <a:rPr kumimoji="0" lang="en-US" altLang="zh-TW" b="1">
                <a:solidFill>
                  <a:srgbClr val="376092"/>
                </a:solidFill>
                <a:ea typeface="標楷體" charset="0"/>
                <a:cs typeface="標楷體" charset="0"/>
              </a:rPr>
              <a:pPr/>
              <a:t>14</a:t>
            </a:fld>
            <a:endParaRPr kumimoji="0" lang="en-US" altLang="zh-TW" b="1">
              <a:solidFill>
                <a:srgbClr val="376092"/>
              </a:solidFill>
              <a:ea typeface="標楷體" charset="0"/>
              <a:cs typeface="標楷體" charset="0"/>
            </a:endParaRPr>
          </a:p>
        </p:txBody>
      </p:sp>
      <p:sp>
        <p:nvSpPr>
          <p:cNvPr id="4096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0965"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0966"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096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0968"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72218918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內容版面配置區 1"/>
          <p:cNvSpPr>
            <a:spLocks noGrp="1"/>
          </p:cNvSpPr>
          <p:nvPr>
            <p:ph idx="1"/>
          </p:nvPr>
        </p:nvSpPr>
        <p:spPr bwMode="auto">
          <a:xfrm>
            <a:off x="304800" y="1447800"/>
            <a:ext cx="7848600" cy="510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有些市場適用完全競爭市場的假設。</a:t>
            </a:r>
          </a:p>
          <a:p>
            <a:pPr>
              <a:buFont typeface="Arial" charset="0"/>
              <a:buChar char="•"/>
            </a:pP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例：在稻米市場，有數以千計的農夫販售稻米</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，和數以百萬計的消費者使用稻米和稻米</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製品。</a:t>
            </a:r>
          </a:p>
          <a:p>
            <a:pPr>
              <a:buFont typeface="Arial" charset="0"/>
              <a:buChar char="•"/>
            </a:pPr>
            <a:endParaRPr kumimoji="0" lang="zh-TW" altLang="en-US" sz="600">
              <a:solidFill>
                <a:srgbClr val="000099"/>
              </a:solidFill>
              <a:latin typeface="標楷體" charset="0"/>
              <a:ea typeface="標楷體" charset="0"/>
              <a:cs typeface="標楷體" charset="0"/>
            </a:endParaRPr>
          </a:p>
          <a:p>
            <a:pPr>
              <a:buFont typeface="Arial" charset="0"/>
              <a:buNone/>
            </a:pP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因為沒有單一的買者或賣者可以影響稻米</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價格，所以每個人都接受現行的市場價格</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a:t>
            </a:r>
          </a:p>
          <a:p>
            <a:pPr>
              <a:buFont typeface="Arial" charset="0"/>
              <a:buNone/>
            </a:pPr>
            <a:endParaRPr kumimoji="0" lang="zh-TW" altLang="en-US">
              <a:latin typeface="標楷體" charset="0"/>
              <a:ea typeface="標楷體" charset="0"/>
              <a:cs typeface="標楷體" charset="0"/>
            </a:endParaRP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何謂競爭？</a:t>
            </a:r>
            <a:endParaRPr kumimoji="0" lang="zh-TW" altLang="en-US" dirty="0">
              <a:cs typeface="+mj-cs"/>
            </a:endParaRPr>
          </a:p>
        </p:txBody>
      </p:sp>
      <p:sp>
        <p:nvSpPr>
          <p:cNvPr id="4301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D418BFE-3265-0D4A-B791-F3D44EF3A006}" type="slidenum">
              <a:rPr kumimoji="0" lang="en-US" altLang="zh-TW" b="1">
                <a:solidFill>
                  <a:srgbClr val="376092"/>
                </a:solidFill>
                <a:ea typeface="標楷體" charset="0"/>
                <a:cs typeface="標楷體" charset="0"/>
              </a:rPr>
              <a:pPr/>
              <a:t>15</a:t>
            </a:fld>
            <a:endParaRPr kumimoji="0" lang="en-US" altLang="zh-TW" b="1">
              <a:solidFill>
                <a:srgbClr val="376092"/>
              </a:solidFill>
              <a:ea typeface="標楷體" charset="0"/>
              <a:cs typeface="標楷體" charset="0"/>
            </a:endParaRPr>
          </a:p>
        </p:txBody>
      </p:sp>
      <p:sp>
        <p:nvSpPr>
          <p:cNvPr id="4301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3013"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3014"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3015"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3016"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3017"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3018"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3019"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3020"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88109343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524000"/>
            <a:ext cx="8686800" cy="5105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不過，並不是所有的商品與服務都在完全競爭市場中銷售。</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有些市場只有一個賣者，因而價格是由他定的。這樣的一個賣者稱為</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獨占者</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monopoly</a:t>
            </a:r>
            <a:r>
              <a:rPr kumimoji="0" lang="zh-TW" altLang="en-US">
                <a:latin typeface="標楷體" charset="0"/>
                <a:ea typeface="標楷體" charset="0"/>
                <a:cs typeface="標楷體" charset="0"/>
              </a:rPr>
              <a:t>）。</a:t>
            </a:r>
          </a:p>
          <a:p>
            <a:pPr>
              <a:buFont typeface="Arial" charset="0"/>
              <a:buNone/>
              <a:defRPr/>
            </a:pPr>
            <a:r>
              <a:rPr kumimoji="0" lang="en-US" altLang="zh-TW">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例：在地的有線電視業者可能就是一個獨占者。</a:t>
            </a:r>
            <a:endParaRPr kumimoji="0" lang="zh-TW" altLang="en-US">
              <a:solidFill>
                <a:srgbClr val="000099"/>
              </a:solidFill>
              <a:latin typeface="標楷體" charset="0"/>
              <a:ea typeface="標楷體" charset="0"/>
              <a:cs typeface="標楷體" charset="0"/>
            </a:endParaRPr>
          </a:p>
          <a:p>
            <a:pPr>
              <a:buFont typeface="Arial" charset="0"/>
              <a:buNone/>
              <a:defRPr/>
            </a:pPr>
            <a:r>
              <a:rPr kumimoji="0" lang="zh-TW" altLang="en-US" sz="700">
                <a:latin typeface="標楷體" charset="0"/>
                <a:ea typeface="標楷體" charset="0"/>
                <a:cs typeface="標楷體" charset="0"/>
              </a:rPr>
              <a:t> </a:t>
            </a: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在現實世界中，大部分的市場介於完全競爭與獨占這兩個極端之間。</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何謂競爭？</a:t>
            </a:r>
            <a:endParaRPr kumimoji="0" lang="zh-TW" altLang="en-US" dirty="0">
              <a:cs typeface="+mj-cs"/>
            </a:endParaRPr>
          </a:p>
        </p:txBody>
      </p:sp>
      <p:sp>
        <p:nvSpPr>
          <p:cNvPr id="4505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A5B778FB-5A25-4E4B-80B9-111ACC63731E}" type="slidenum">
              <a:rPr kumimoji="0" lang="en-US" altLang="zh-TW" b="1">
                <a:solidFill>
                  <a:srgbClr val="376092"/>
                </a:solidFill>
                <a:ea typeface="標楷體" charset="0"/>
                <a:cs typeface="標楷體" charset="0"/>
              </a:rPr>
              <a:pPr/>
              <a:t>16</a:t>
            </a:fld>
            <a:endParaRPr kumimoji="0" lang="en-US" altLang="zh-TW" b="1">
              <a:solidFill>
                <a:srgbClr val="376092"/>
              </a:solidFill>
              <a:ea typeface="標楷體" charset="0"/>
              <a:cs typeface="標楷體" charset="0"/>
            </a:endParaRPr>
          </a:p>
        </p:txBody>
      </p:sp>
      <p:sp>
        <p:nvSpPr>
          <p:cNvPr id="4506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83234562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內容版面配置區 1"/>
          <p:cNvSpPr>
            <a:spLocks noGrp="1"/>
          </p:cNvSpPr>
          <p:nvPr>
            <p:ph idx="1"/>
          </p:nvPr>
        </p:nvSpPr>
        <p:spPr bwMode="auto">
          <a:xfrm>
            <a:off x="304800" y="1447800"/>
            <a:ext cx="8610600" cy="510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sz="3000">
                <a:latin typeface="標楷體" charset="0"/>
                <a:ea typeface="標楷體" charset="0"/>
                <a:cs typeface="標楷體" charset="0"/>
              </a:rPr>
              <a:t>雖然世界上有各種類型的市場，但由於在完全競爭市場中，每個市場參與者都是價格接受者，所以完全競爭市場是最容易分析的；</a:t>
            </a:r>
          </a:p>
          <a:p>
            <a:pPr>
              <a:buFont typeface="Arial" charset="0"/>
              <a:buChar char="•"/>
            </a:pPr>
            <a:endParaRPr kumimoji="0" lang="zh-TW" altLang="en-US" sz="600">
              <a:latin typeface="標楷體" charset="0"/>
              <a:ea typeface="標楷體" charset="0"/>
              <a:cs typeface="標楷體" charset="0"/>
            </a:endParaRPr>
          </a:p>
          <a:p>
            <a:pPr>
              <a:buFont typeface="Arial" charset="0"/>
              <a:buNone/>
            </a:pPr>
            <a:r>
              <a:rPr kumimoji="0" lang="en-US" altLang="zh-TW" sz="3000">
                <a:latin typeface="標楷體" charset="0"/>
                <a:ea typeface="標楷體" charset="0"/>
                <a:cs typeface="標楷體" charset="0"/>
              </a:rPr>
              <a:t>	</a:t>
            </a:r>
            <a:r>
              <a:rPr kumimoji="0" lang="zh-TW" altLang="en-US" sz="3000">
                <a:latin typeface="標楷體" charset="0"/>
                <a:ea typeface="標楷體" charset="0"/>
                <a:cs typeface="標楷體" charset="0"/>
              </a:rPr>
              <a:t>且由於絕大多數市場存在某種程度的競爭性，因此，我們在完全競爭市場所得到的分析結果，在相當程度上，可以應用到更為複雜的市場。</a:t>
            </a:r>
          </a:p>
          <a:p>
            <a:pPr>
              <a:buFont typeface="Arial" charset="0"/>
              <a:buNone/>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pPr>
            <a:r>
              <a:rPr kumimoji="0" lang="en-US" altLang="zh-TW" sz="3000">
                <a:latin typeface="標楷體" charset="0"/>
                <a:ea typeface="標楷體" charset="0"/>
                <a:cs typeface="標楷體" charset="0"/>
              </a:rPr>
              <a:t>	</a:t>
            </a:r>
            <a:r>
              <a:rPr kumimoji="0" lang="zh-TW" altLang="en-US" sz="3000">
                <a:latin typeface="標楷體" charset="0"/>
                <a:ea typeface="標楷體" charset="0"/>
                <a:cs typeface="標楷體" charset="0"/>
              </a:rPr>
              <a:t>尤有進者，完全競爭市場有相當豐富的社會福利意涵，因此，我們以完全競爭市場作為我們的起點。</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何謂競爭？</a:t>
            </a:r>
            <a:endParaRPr kumimoji="0" lang="zh-TW" altLang="en-US" dirty="0">
              <a:cs typeface="+mj-cs"/>
            </a:endParaRPr>
          </a:p>
        </p:txBody>
      </p:sp>
      <p:sp>
        <p:nvSpPr>
          <p:cNvPr id="47107"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144600F-5231-4542-BDE8-1C7D73DB64B0}" type="slidenum">
              <a:rPr kumimoji="0" lang="en-US" altLang="zh-TW" b="1">
                <a:solidFill>
                  <a:srgbClr val="376092"/>
                </a:solidFill>
                <a:ea typeface="標楷體" charset="0"/>
                <a:cs typeface="標楷體" charset="0"/>
              </a:rPr>
              <a:pPr/>
              <a:t>17</a:t>
            </a:fld>
            <a:endParaRPr kumimoji="0" lang="en-US" altLang="zh-TW" b="1">
              <a:solidFill>
                <a:srgbClr val="376092"/>
              </a:solidFill>
              <a:ea typeface="標楷體" charset="0"/>
              <a:cs typeface="標楷體" charset="0"/>
            </a:endParaRPr>
          </a:p>
        </p:txBody>
      </p:sp>
    </p:spTree>
    <p:extLst>
      <p:ext uri="{BB962C8B-B14F-4D97-AF65-F5344CB8AC3E}">
        <p14:creationId xmlns:p14="http://schemas.microsoft.com/office/powerpoint/2010/main" val="184191753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457200" y="1447800"/>
            <a:ext cx="8458200" cy="5105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我們藉由檢視買者的行為來開始我們對市場的研究。在以下的分析中，我們以冰淇淋為例。</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zh-TW" altLang="en-US" sz="3600" b="1">
                <a:latin typeface="標楷體" charset="0"/>
                <a:ea typeface="標楷體" charset="0"/>
                <a:cs typeface="標楷體" charset="0"/>
              </a:rPr>
              <a:t>需求曲線：價格與需求量之間的關係</a:t>
            </a:r>
          </a:p>
          <a:p>
            <a:pPr>
              <a:buFont typeface="Arial" charset="0"/>
              <a:buChar char="•"/>
              <a:defRPr/>
            </a:pPr>
            <a:r>
              <a:rPr kumimoji="0" lang="zh-TW" altLang="en-US">
                <a:latin typeface="標楷體" charset="0"/>
                <a:ea typeface="標楷體" charset="0"/>
                <a:cs typeface="標楷體" charset="0"/>
              </a:rPr>
              <a:t>任何商品的</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需求量是指買者願意且有能力購買的數量</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需求</a:t>
            </a:r>
            <a:endParaRPr kumimoji="0" lang="zh-TW" altLang="en-US" dirty="0">
              <a:cs typeface="+mj-cs"/>
            </a:endParaRPr>
          </a:p>
        </p:txBody>
      </p:sp>
      <p:sp>
        <p:nvSpPr>
          <p:cNvPr id="4915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2D20068D-075E-ED43-A1EE-5DCA6542A9C8}" type="slidenum">
              <a:rPr kumimoji="0" lang="en-US" altLang="zh-TW" b="1">
                <a:solidFill>
                  <a:srgbClr val="376092"/>
                </a:solidFill>
                <a:ea typeface="標楷體" charset="0"/>
                <a:cs typeface="標楷體" charset="0"/>
              </a:rPr>
              <a:pPr/>
              <a:t>18</a:t>
            </a:fld>
            <a:endParaRPr kumimoji="0" lang="en-US" altLang="zh-TW" b="1">
              <a:solidFill>
                <a:srgbClr val="376092"/>
              </a:solidFill>
              <a:ea typeface="標楷體" charset="0"/>
              <a:cs typeface="標楷體" charset="0"/>
            </a:endParaRPr>
          </a:p>
        </p:txBody>
      </p:sp>
      <p:sp>
        <p:nvSpPr>
          <p:cNvPr id="4915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49157"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30084700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81000" y="1600200"/>
            <a:ext cx="8382000" cy="40386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影響需求量的因素很多，其中最關鍵的是</a:t>
            </a:r>
          </a:p>
          <a:p>
            <a:pPr>
              <a:buFont typeface="Arial" charset="0"/>
              <a:buNone/>
              <a:defRPr/>
            </a:pP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  商品的自身價格</a:t>
            </a:r>
            <a:r>
              <a:rPr kumimoji="0" lang="zh-TW" altLang="en-US">
                <a:latin typeface="標楷體" charset="0"/>
                <a:ea typeface="標楷體" charset="0"/>
                <a:cs typeface="標楷體" charset="0"/>
              </a:rPr>
              <a:t>。</a:t>
            </a:r>
          </a:p>
          <a:p>
            <a:pPr>
              <a:buFont typeface="Arial" charset="0"/>
              <a:buNone/>
              <a:defRPr/>
            </a:pPr>
            <a:r>
              <a:rPr kumimoji="0" lang="en-US" altLang="zh-TW">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例：如果每球冰淇淋的價格上漲為</a:t>
            </a:r>
            <a:r>
              <a:rPr kumimoji="0" lang="en-US" altLang="zh-TW" sz="2800">
                <a:solidFill>
                  <a:srgbClr val="000099"/>
                </a:solidFill>
                <a:latin typeface="標楷體" charset="0"/>
                <a:ea typeface="標楷體" charset="0"/>
                <a:cs typeface="標楷體" charset="0"/>
              </a:rPr>
              <a:t>20</a:t>
            </a:r>
            <a:r>
              <a:rPr kumimoji="0" lang="zh-TW" altLang="en-US" sz="2800">
                <a:solidFill>
                  <a:srgbClr val="000099"/>
                </a:solidFill>
                <a:latin typeface="標楷體" charset="0"/>
                <a:ea typeface="標楷體" charset="0"/>
                <a:cs typeface="標楷體" charset="0"/>
              </a:rPr>
              <a:t>美元，你可能  </a:t>
            </a:r>
          </a:p>
          <a:p>
            <a:pPr>
              <a:buFont typeface="Arial" charset="0"/>
              <a:buNone/>
              <a:defRPr/>
            </a:pPr>
            <a:r>
              <a:rPr kumimoji="0" lang="zh-TW" altLang="en-US" sz="2800">
                <a:solidFill>
                  <a:srgbClr val="000099"/>
                </a:solidFill>
                <a:latin typeface="標楷體" charset="0"/>
                <a:ea typeface="標楷體" charset="0"/>
                <a:cs typeface="標楷體" charset="0"/>
              </a:rPr>
              <a:t>      改買冷凍優格。</a:t>
            </a:r>
            <a:endParaRPr kumimoji="0" lang="zh-TW" altLang="en-US">
              <a:solidFill>
                <a:srgbClr val="000099"/>
              </a:solidFill>
              <a:latin typeface="標楷體" charset="0"/>
              <a:ea typeface="標楷體" charset="0"/>
              <a:cs typeface="標楷體" charset="0"/>
            </a:endParaRPr>
          </a:p>
          <a:p>
            <a:pPr>
              <a:buFont typeface="Arial" charset="0"/>
              <a:buNone/>
              <a:defRPr/>
            </a:pPr>
            <a:r>
              <a:rPr kumimoji="0" lang="zh-TW" altLang="en-US" sz="700">
                <a:latin typeface="標楷體" charset="0"/>
                <a:ea typeface="標楷體" charset="0"/>
                <a:cs typeface="標楷體" charset="0"/>
              </a:rPr>
              <a:t> </a:t>
            </a:r>
          </a:p>
          <a:p>
            <a:pPr>
              <a:buFont typeface="Arial" charset="0"/>
              <a:buChar char="•"/>
              <a:defRPr/>
            </a:pPr>
            <a:r>
              <a:rPr kumimoji="0" lang="zh-TW" altLang="en-US">
                <a:latin typeface="標楷體" charset="0"/>
                <a:ea typeface="標楷體" charset="0"/>
                <a:cs typeface="標楷體" charset="0"/>
              </a:rPr>
              <a:t>因為需求量隨商品價格上漲而減少且隨價格下跌而增加，我們稱需求量與價格呈負向關聯（</a:t>
            </a:r>
            <a:r>
              <a:rPr kumimoji="0" lang="en-US" altLang="zh-TW">
                <a:latin typeface="標楷體" charset="0"/>
                <a:ea typeface="標楷體" charset="0"/>
                <a:cs typeface="標楷體" charset="0"/>
              </a:rPr>
              <a:t>negatively related</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需求曲線：價格與需求量之間的關係</a:t>
            </a:r>
            <a:endParaRPr kumimoji="0" lang="zh-TW" altLang="en-US" dirty="0">
              <a:cs typeface="+mj-cs"/>
            </a:endParaRPr>
          </a:p>
        </p:txBody>
      </p:sp>
      <p:sp>
        <p:nvSpPr>
          <p:cNvPr id="5120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7C163E5-7E4D-8248-8189-3128FCF71E6A}" type="slidenum">
              <a:rPr kumimoji="0" lang="en-US" altLang="zh-TW" b="1">
                <a:solidFill>
                  <a:srgbClr val="376092"/>
                </a:solidFill>
                <a:ea typeface="標楷體" charset="0"/>
                <a:cs typeface="標楷體" charset="0"/>
              </a:rPr>
              <a:pPr/>
              <a:t>19</a:t>
            </a:fld>
            <a:endParaRPr kumimoji="0" lang="en-US" altLang="zh-TW" b="1">
              <a:solidFill>
                <a:srgbClr val="376092"/>
              </a:solidFill>
              <a:ea typeface="標楷體" charset="0"/>
              <a:cs typeface="標楷體" charset="0"/>
            </a:endParaRPr>
          </a:p>
        </p:txBody>
      </p:sp>
    </p:spTree>
    <p:extLst>
      <p:ext uri="{BB962C8B-B14F-4D97-AF65-F5344CB8AC3E}">
        <p14:creationId xmlns:p14="http://schemas.microsoft.com/office/powerpoint/2010/main" val="316443545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457200" y="1752600"/>
            <a:ext cx="8305800" cy="48768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此一價格與需求量之間的關係就絕大部分商品而言是成立的，且實際上這樣的關係相當普遍，經濟學家稱它為</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需求法則：在其他條件不變下，當一商品的價格上漲時，需求量減少，且當價格下跌時，需求量增加</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需求曲線：價格與需求量之間的關係</a:t>
            </a:r>
            <a:endParaRPr kumimoji="0" lang="zh-TW" altLang="en-US" dirty="0">
              <a:cs typeface="+mj-cs"/>
            </a:endParaRPr>
          </a:p>
        </p:txBody>
      </p:sp>
      <p:sp>
        <p:nvSpPr>
          <p:cNvPr id="5325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EE337F4-5479-904F-A6B9-36BF420C76D0}" type="slidenum">
              <a:rPr kumimoji="0" lang="en-US" altLang="zh-TW" b="1">
                <a:solidFill>
                  <a:srgbClr val="376092"/>
                </a:solidFill>
                <a:ea typeface="標楷體" charset="0"/>
                <a:cs typeface="標楷體" charset="0"/>
              </a:rPr>
              <a:pPr/>
              <a:t>20</a:t>
            </a:fld>
            <a:endParaRPr kumimoji="0" lang="en-US" altLang="zh-TW" b="1">
              <a:solidFill>
                <a:srgbClr val="376092"/>
              </a:solidFill>
              <a:ea typeface="標楷體" charset="0"/>
              <a:cs typeface="標楷體" charset="0"/>
            </a:endParaRPr>
          </a:p>
        </p:txBody>
      </p:sp>
    </p:spTree>
    <p:extLst>
      <p:ext uri="{BB962C8B-B14F-4D97-AF65-F5344CB8AC3E}">
        <p14:creationId xmlns:p14="http://schemas.microsoft.com/office/powerpoint/2010/main" val="381089400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457200" y="1447800"/>
            <a:ext cx="8305800" cy="5715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圖</a:t>
            </a:r>
            <a:r>
              <a:rPr kumimoji="0" lang="en-US" altLang="zh-TW">
                <a:latin typeface="標楷體" charset="0"/>
                <a:ea typeface="標楷體" charset="0"/>
                <a:cs typeface="標楷體" charset="0"/>
              </a:rPr>
              <a:t>1</a:t>
            </a:r>
            <a:r>
              <a:rPr kumimoji="0" lang="zh-TW" altLang="en-US">
                <a:latin typeface="標楷體" charset="0"/>
                <a:ea typeface="標楷體" charset="0"/>
                <a:cs typeface="標楷體" charset="0"/>
              </a:rPr>
              <a:t>中的表顯示，黃蓉在不同的冰淇淋價格下，每個月的購買數量。</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當價格節節上升時，她買的數量愈來愈少。</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此表稱為</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需求表</a:t>
            </a:r>
            <a:r>
              <a:rPr kumimoji="0" lang="zh-TW" altLang="en-US">
                <a:latin typeface="標楷體" charset="0"/>
                <a:ea typeface="標楷體" charset="0"/>
                <a:cs typeface="標楷體" charset="0"/>
              </a:rPr>
              <a:t>，該表顯示在影響消費者購買數量的其他因素不變下，商品價格與需求量之間的關係。</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需求曲線：價格與需求量之間的關係</a:t>
            </a:r>
            <a:endParaRPr kumimoji="0" lang="zh-TW" altLang="en-US" dirty="0">
              <a:cs typeface="+mj-cs"/>
            </a:endParaRPr>
          </a:p>
        </p:txBody>
      </p:sp>
      <p:sp>
        <p:nvSpPr>
          <p:cNvPr id="5529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4C3FE61-1C62-EF4A-98DC-06B9E0DDBD9D}" type="slidenum">
              <a:rPr kumimoji="0" lang="en-US" altLang="zh-TW" b="1">
                <a:solidFill>
                  <a:srgbClr val="376092"/>
                </a:solidFill>
                <a:ea typeface="標楷體" charset="0"/>
                <a:cs typeface="標楷體" charset="0"/>
              </a:rPr>
              <a:pPr/>
              <a:t>21</a:t>
            </a:fld>
            <a:endParaRPr kumimoji="0" lang="en-US" altLang="zh-TW" b="1">
              <a:solidFill>
                <a:srgbClr val="376092"/>
              </a:solidFill>
              <a:ea typeface="標楷體" charset="0"/>
              <a:cs typeface="標楷體" charset="0"/>
            </a:endParaRPr>
          </a:p>
        </p:txBody>
      </p:sp>
    </p:spTree>
    <p:extLst>
      <p:ext uri="{BB962C8B-B14F-4D97-AF65-F5344CB8AC3E}">
        <p14:creationId xmlns:p14="http://schemas.microsoft.com/office/powerpoint/2010/main" val="341853069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19200" y="228600"/>
            <a:ext cx="9144000" cy="1143000"/>
          </a:xfrm>
        </p:spPr>
        <p:txBody>
          <a:bodyPr vert="horz" wrap="square" lIns="91440" tIns="45720" rIns="91440" bIns="45720" numCol="1" anchor="t" anchorCtr="0" compatLnSpc="1">
            <a:prstTxWarp prst="textNoShape">
              <a:avLst/>
            </a:prstTxWarp>
          </a:bodyPr>
          <a:lstStyle/>
          <a:p>
            <a:pPr>
              <a:defRPr/>
            </a:pPr>
            <a:r>
              <a:rPr kumimoji="0" lang="zh-TW" altLang="en-US">
                <a:solidFill>
                  <a:srgbClr val="10253F"/>
                </a:solidFill>
                <a:effectLst>
                  <a:outerShdw blurRad="38100" dist="38100" dir="2700000" algn="tl">
                    <a:srgbClr val="DDDDDD"/>
                  </a:outerShdw>
                </a:effectLst>
                <a:latin typeface="標楷體" charset="0"/>
                <a:ea typeface="標楷體" charset="0"/>
                <a:cs typeface="標楷體" charset="0"/>
              </a:rPr>
              <a:t>圖</a:t>
            </a:r>
            <a:r>
              <a:rPr kumimoji="0" lang="en-US" altLang="zh-TW">
                <a:solidFill>
                  <a:srgbClr val="10253F"/>
                </a:solidFill>
                <a:effectLst>
                  <a:outerShdw blurRad="38100" dist="38100" dir="2700000" algn="tl">
                    <a:srgbClr val="DDDDDD"/>
                  </a:outerShdw>
                </a:effectLst>
                <a:latin typeface="標楷體" charset="0"/>
                <a:ea typeface="標楷體" charset="0"/>
                <a:cs typeface="標楷體" charset="0"/>
              </a:rPr>
              <a:t>1 </a:t>
            </a:r>
            <a:r>
              <a:rPr kumimoji="0" lang="zh-TW" altLang="en-US">
                <a:solidFill>
                  <a:schemeClr val="tx1"/>
                </a:solidFill>
                <a:effectLst/>
                <a:latin typeface="標楷體" charset="0"/>
                <a:ea typeface="標楷體" charset="0"/>
                <a:cs typeface="標楷體" charset="0"/>
              </a:rPr>
              <a:t>黃蓉</a:t>
            </a:r>
            <a:r>
              <a:rPr kumimoji="0" lang="zh-TW" altLang="en-US">
                <a:solidFill>
                  <a:srgbClr val="10253F"/>
                </a:solidFill>
                <a:effectLst>
                  <a:outerShdw blurRad="38100" dist="38100" dir="2700000" algn="tl">
                    <a:srgbClr val="DDDDDD"/>
                  </a:outerShdw>
                </a:effectLst>
                <a:latin typeface="標楷體" charset="0"/>
                <a:ea typeface="標楷體" charset="0"/>
                <a:cs typeface="標楷體" charset="0"/>
              </a:rPr>
              <a:t>的需求表和需求曲線</a:t>
            </a:r>
          </a:p>
        </p:txBody>
      </p:sp>
      <p:sp>
        <p:nvSpPr>
          <p:cNvPr id="57346"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4D0B9DB-F074-8249-9490-FA6A871DA27A}" type="slidenum">
              <a:rPr kumimoji="0" lang="en-US" altLang="zh-TW" b="1">
                <a:solidFill>
                  <a:srgbClr val="376092"/>
                </a:solidFill>
                <a:ea typeface="標楷體" charset="0"/>
                <a:cs typeface="標楷體" charset="0"/>
              </a:rPr>
              <a:pPr/>
              <a:t>22</a:t>
            </a:fld>
            <a:endParaRPr kumimoji="0" lang="en-US" altLang="zh-TW" b="1">
              <a:solidFill>
                <a:srgbClr val="376092"/>
              </a:solidFill>
              <a:ea typeface="標楷體" charset="0"/>
              <a:cs typeface="標楷體" charset="0"/>
            </a:endParaRPr>
          </a:p>
        </p:txBody>
      </p:sp>
      <p:sp>
        <p:nvSpPr>
          <p:cNvPr id="5734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57348"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57349"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5735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11" name="Rectangle 126"/>
          <p:cNvSpPr/>
          <p:nvPr/>
        </p:nvSpPr>
        <p:spPr>
          <a:xfrm>
            <a:off x="4572000" y="1916113"/>
            <a:ext cx="45720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a:solidFill>
                <a:srgbClr val="FFFFFF"/>
              </a:solidFill>
              <a:cs typeface="Arial" pitchFamily="34" charset="0"/>
            </a:endParaRPr>
          </a:p>
        </p:txBody>
      </p:sp>
      <p:grpSp>
        <p:nvGrpSpPr>
          <p:cNvPr id="57352" name="Group 113"/>
          <p:cNvGrpSpPr>
            <a:grpSpLocks/>
          </p:cNvGrpSpPr>
          <p:nvPr/>
        </p:nvGrpSpPr>
        <p:grpSpPr bwMode="auto">
          <a:xfrm>
            <a:off x="4572000" y="2601913"/>
            <a:ext cx="3775075" cy="2743200"/>
            <a:chOff x="4572000" y="2057400"/>
            <a:chExt cx="3774941" cy="2743200"/>
          </a:xfrm>
        </p:grpSpPr>
        <p:cxnSp>
          <p:nvCxnSpPr>
            <p:cNvPr id="13" name="Straight Connector 75"/>
            <p:cNvCxnSpPr/>
            <p:nvPr/>
          </p:nvCxnSpPr>
          <p:spPr>
            <a:xfrm>
              <a:off x="4572000" y="2057400"/>
              <a:ext cx="3649533" cy="2743200"/>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57441" name="TextBox 112"/>
            <p:cNvSpPr txBox="1">
              <a:spLocks noChangeArrowheads="1"/>
            </p:cNvSpPr>
            <p:nvPr/>
          </p:nvSpPr>
          <p:spPr bwMode="auto">
            <a:xfrm>
              <a:off x="7239002" y="3657600"/>
              <a:ext cx="11079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800"/>
                <a:t>需求曲線</a:t>
              </a:r>
              <a:endParaRPr lang="en-US" altLang="zh-TW" sz="1800"/>
            </a:p>
          </p:txBody>
        </p:sp>
      </p:grpSp>
      <p:graphicFrame>
        <p:nvGraphicFramePr>
          <p:cNvPr id="19" name="Table 5"/>
          <p:cNvGraphicFramePr>
            <a:graphicFrameLocks noGrp="1"/>
          </p:cNvGraphicFramePr>
          <p:nvPr/>
        </p:nvGraphicFramePr>
        <p:xfrm>
          <a:off x="296355" y="2590800"/>
          <a:ext cx="3513645" cy="2621280"/>
        </p:xfrm>
        <a:graphic>
          <a:graphicData uri="http://schemas.openxmlformats.org/drawingml/2006/table">
            <a:tbl>
              <a:tblPr>
                <a:effectLst>
                  <a:outerShdw blurRad="63500" sx="102000" sy="102000" algn="ctr" rotWithShape="0">
                    <a:prstClr val="black">
                      <a:alpha val="40000"/>
                    </a:prstClr>
                  </a:outerShdw>
                </a:effectLst>
                <a:tableStyleId>{5C22544A-7EE6-4342-B048-85BDC9FD1C3A}</a:tableStyleId>
              </a:tblPr>
              <a:tblGrid>
                <a:gridCol w="1655953"/>
                <a:gridCol w="1857692"/>
              </a:tblGrid>
              <a:tr h="370840">
                <a:tc>
                  <a:txBody>
                    <a:bodyPr/>
                    <a:lstStyle/>
                    <a:p>
                      <a:pPr algn="ctr"/>
                      <a:r>
                        <a:rPr lang="zh-TW" altLang="en-US" sz="2000" dirty="0" smtClean="0">
                          <a:solidFill>
                            <a:srgbClr val="000070"/>
                          </a:solidFill>
                        </a:rPr>
                        <a:t>冰淇淋價格</a:t>
                      </a:r>
                      <a:endParaRPr lang="en-US" sz="2000" dirty="0">
                        <a:solidFill>
                          <a:srgbClr val="00007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5CBD9"/>
                    </a:solidFill>
                  </a:tcPr>
                </a:tc>
                <a:tc>
                  <a:txBody>
                    <a:bodyPr/>
                    <a:lstStyle/>
                    <a:p>
                      <a:pPr algn="ctr"/>
                      <a:r>
                        <a:rPr lang="zh-TW" altLang="en-US" sz="2000" dirty="0" smtClean="0">
                          <a:solidFill>
                            <a:srgbClr val="000070"/>
                          </a:solidFill>
                        </a:rPr>
                        <a:t>冰淇淋需求量</a:t>
                      </a:r>
                      <a:endParaRPr lang="en-US" sz="2000" dirty="0">
                        <a:solidFill>
                          <a:srgbClr val="00007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5CBD9"/>
                    </a:solidFill>
                  </a:tcPr>
                </a:tc>
              </a:tr>
              <a:tr h="370840">
                <a:tc>
                  <a:txBody>
                    <a:bodyPr/>
                    <a:lstStyle/>
                    <a:p>
                      <a:pPr algn="ctr"/>
                      <a:r>
                        <a:rPr lang="en-US" sz="2000" dirty="0" smtClean="0">
                          <a:latin typeface="+mj-ea"/>
                          <a:ea typeface="+mj-ea"/>
                        </a:rPr>
                        <a:t>$0.00</a:t>
                      </a:r>
                    </a:p>
                    <a:p>
                      <a:pPr algn="ctr"/>
                      <a:r>
                        <a:rPr lang="zh-TW" altLang="en-US" sz="2000" dirty="0" smtClean="0">
                          <a:latin typeface="+mj-ea"/>
                          <a:ea typeface="+mj-ea"/>
                        </a:rPr>
                        <a:t> </a:t>
                      </a:r>
                      <a:r>
                        <a:rPr lang="en-US" sz="2000" dirty="0" smtClean="0">
                          <a:latin typeface="+mj-ea"/>
                          <a:ea typeface="+mj-ea"/>
                        </a:rPr>
                        <a:t>0.50</a:t>
                      </a:r>
                    </a:p>
                    <a:p>
                      <a:pPr algn="ctr"/>
                      <a:r>
                        <a:rPr lang="zh-TW" altLang="en-US" sz="2000" dirty="0" smtClean="0">
                          <a:latin typeface="+mj-ea"/>
                          <a:ea typeface="+mj-ea"/>
                        </a:rPr>
                        <a:t> </a:t>
                      </a:r>
                      <a:r>
                        <a:rPr lang="en-US" sz="2000" dirty="0" smtClean="0">
                          <a:latin typeface="+mj-ea"/>
                          <a:ea typeface="+mj-ea"/>
                        </a:rPr>
                        <a:t>1.00</a:t>
                      </a:r>
                    </a:p>
                    <a:p>
                      <a:pPr algn="ctr"/>
                      <a:r>
                        <a:rPr lang="zh-TW" altLang="en-US" sz="2000" dirty="0" smtClean="0">
                          <a:latin typeface="+mj-ea"/>
                          <a:ea typeface="+mj-ea"/>
                        </a:rPr>
                        <a:t> </a:t>
                      </a:r>
                      <a:r>
                        <a:rPr lang="en-US" sz="2000" dirty="0" smtClean="0">
                          <a:latin typeface="+mj-ea"/>
                          <a:ea typeface="+mj-ea"/>
                        </a:rPr>
                        <a:t>1.50</a:t>
                      </a:r>
                    </a:p>
                    <a:p>
                      <a:pPr algn="ctr"/>
                      <a:r>
                        <a:rPr lang="zh-TW" altLang="en-US" sz="2000" dirty="0" smtClean="0">
                          <a:latin typeface="+mj-ea"/>
                          <a:ea typeface="+mj-ea"/>
                        </a:rPr>
                        <a:t> </a:t>
                      </a:r>
                      <a:r>
                        <a:rPr lang="en-US" sz="2000" dirty="0" smtClean="0">
                          <a:latin typeface="+mj-ea"/>
                          <a:ea typeface="+mj-ea"/>
                        </a:rPr>
                        <a:t>2.00</a:t>
                      </a:r>
                    </a:p>
                    <a:p>
                      <a:pPr algn="ctr"/>
                      <a:r>
                        <a:rPr lang="zh-TW" altLang="en-US" sz="2000" dirty="0" smtClean="0">
                          <a:latin typeface="+mj-ea"/>
                          <a:ea typeface="+mj-ea"/>
                        </a:rPr>
                        <a:t> </a:t>
                      </a:r>
                      <a:r>
                        <a:rPr lang="en-US" sz="2000" dirty="0" smtClean="0">
                          <a:latin typeface="+mj-ea"/>
                          <a:ea typeface="+mj-ea"/>
                        </a:rPr>
                        <a:t>2.50</a:t>
                      </a:r>
                    </a:p>
                    <a:p>
                      <a:pPr algn="ctr"/>
                      <a:r>
                        <a:rPr lang="zh-TW" altLang="en-US" sz="2000" dirty="0" smtClean="0">
                          <a:latin typeface="+mj-ea"/>
                          <a:ea typeface="+mj-ea"/>
                        </a:rPr>
                        <a:t> </a:t>
                      </a:r>
                      <a:r>
                        <a:rPr lang="en-US" sz="2000" dirty="0" smtClean="0">
                          <a:latin typeface="+mj-ea"/>
                          <a:ea typeface="+mj-ea"/>
                        </a:rPr>
                        <a:t>3.00</a:t>
                      </a:r>
                      <a:endParaRPr lang="en-US" sz="2000" dirty="0">
                        <a:latin typeface="+mj-ea"/>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E3EAF2"/>
                    </a:solidFill>
                  </a:tcPr>
                </a:tc>
                <a:tc>
                  <a:txBody>
                    <a:bodyPr/>
                    <a:lstStyle/>
                    <a:p>
                      <a:pPr algn="ctr"/>
                      <a:r>
                        <a:rPr lang="zh-TW" altLang="en-US" sz="2000" dirty="0" smtClean="0">
                          <a:latin typeface="+mj-ea"/>
                          <a:ea typeface="+mj-ea"/>
                        </a:rPr>
                        <a:t>   </a:t>
                      </a:r>
                      <a:r>
                        <a:rPr lang="en-US" sz="2000" dirty="0" smtClean="0">
                          <a:latin typeface="+mj-ea"/>
                          <a:ea typeface="+mj-ea"/>
                        </a:rPr>
                        <a:t>12</a:t>
                      </a:r>
                      <a:r>
                        <a:rPr lang="zh-TW" altLang="en-US" sz="2000" dirty="0" smtClean="0">
                          <a:latin typeface="+mj-ea"/>
                          <a:ea typeface="+mj-ea"/>
                        </a:rPr>
                        <a:t> 球</a:t>
                      </a:r>
                      <a:endParaRPr lang="en-US" sz="2000" dirty="0" smtClean="0">
                        <a:latin typeface="+mj-ea"/>
                        <a:ea typeface="+mj-ea"/>
                      </a:endParaRPr>
                    </a:p>
                    <a:p>
                      <a:pPr algn="ctr"/>
                      <a:r>
                        <a:rPr lang="en-US" sz="2000" dirty="0" smtClean="0">
                          <a:latin typeface="+mj-ea"/>
                          <a:ea typeface="+mj-ea"/>
                        </a:rPr>
                        <a:t>10</a:t>
                      </a:r>
                    </a:p>
                    <a:p>
                      <a:pPr algn="ctr"/>
                      <a:r>
                        <a:rPr lang="zh-TW" altLang="en-US" sz="2000" dirty="0" smtClean="0">
                          <a:latin typeface="+mj-ea"/>
                          <a:ea typeface="+mj-ea"/>
                        </a:rPr>
                        <a:t> </a:t>
                      </a:r>
                      <a:r>
                        <a:rPr lang="en-US" sz="2000" dirty="0" smtClean="0">
                          <a:latin typeface="+mj-ea"/>
                          <a:ea typeface="+mj-ea"/>
                        </a:rPr>
                        <a:t>8</a:t>
                      </a:r>
                    </a:p>
                    <a:p>
                      <a:pPr algn="ctr"/>
                      <a:r>
                        <a:rPr lang="zh-TW" altLang="en-US" sz="2000" dirty="0" smtClean="0">
                          <a:latin typeface="+mj-ea"/>
                          <a:ea typeface="+mj-ea"/>
                        </a:rPr>
                        <a:t> </a:t>
                      </a:r>
                      <a:r>
                        <a:rPr lang="en-US" sz="2000" dirty="0" smtClean="0">
                          <a:latin typeface="+mj-ea"/>
                          <a:ea typeface="+mj-ea"/>
                        </a:rPr>
                        <a:t>6</a:t>
                      </a:r>
                    </a:p>
                    <a:p>
                      <a:pPr algn="ctr"/>
                      <a:r>
                        <a:rPr lang="zh-TW" altLang="en-US" sz="2000" dirty="0" smtClean="0">
                          <a:latin typeface="+mj-ea"/>
                          <a:ea typeface="+mj-ea"/>
                        </a:rPr>
                        <a:t> </a:t>
                      </a:r>
                      <a:r>
                        <a:rPr lang="en-US" sz="2000" dirty="0" smtClean="0">
                          <a:latin typeface="+mj-ea"/>
                          <a:ea typeface="+mj-ea"/>
                        </a:rPr>
                        <a:t>4</a:t>
                      </a:r>
                    </a:p>
                    <a:p>
                      <a:pPr algn="ctr"/>
                      <a:r>
                        <a:rPr lang="zh-TW" altLang="en-US" sz="2000" dirty="0" smtClean="0">
                          <a:latin typeface="+mj-ea"/>
                          <a:ea typeface="+mj-ea"/>
                        </a:rPr>
                        <a:t> </a:t>
                      </a:r>
                      <a:r>
                        <a:rPr lang="en-US" sz="2000" dirty="0" smtClean="0">
                          <a:latin typeface="+mj-ea"/>
                          <a:ea typeface="+mj-ea"/>
                        </a:rPr>
                        <a:t>2</a:t>
                      </a:r>
                    </a:p>
                    <a:p>
                      <a:pPr algn="ctr"/>
                      <a:r>
                        <a:rPr lang="zh-TW" altLang="en-US" sz="2000" dirty="0" smtClean="0">
                          <a:latin typeface="+mj-ea"/>
                          <a:ea typeface="+mj-ea"/>
                        </a:rPr>
                        <a:t> </a:t>
                      </a:r>
                      <a:r>
                        <a:rPr lang="en-US" sz="2000" dirty="0" smtClean="0">
                          <a:latin typeface="+mj-ea"/>
                          <a:ea typeface="+mj-ea"/>
                        </a:rPr>
                        <a:t>0</a:t>
                      </a:r>
                      <a:endParaRPr lang="en-US" sz="2000" dirty="0">
                        <a:latin typeface="+mj-ea"/>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E3EAF2"/>
                    </a:solidFill>
                  </a:tcPr>
                </a:tc>
              </a:tr>
            </a:tbl>
          </a:graphicData>
        </a:graphic>
      </p:graphicFrame>
      <p:grpSp>
        <p:nvGrpSpPr>
          <p:cNvPr id="57354" name="Group 52"/>
          <p:cNvGrpSpPr>
            <a:grpSpLocks/>
          </p:cNvGrpSpPr>
          <p:nvPr/>
        </p:nvGrpSpPr>
        <p:grpSpPr bwMode="auto">
          <a:xfrm>
            <a:off x="4343400" y="5192713"/>
            <a:ext cx="4770438" cy="827087"/>
            <a:chOff x="4343400" y="4648200"/>
            <a:chExt cx="4770060" cy="826283"/>
          </a:xfrm>
        </p:grpSpPr>
        <p:cxnSp>
          <p:nvCxnSpPr>
            <p:cNvPr id="21" name="Straight Connector 9"/>
            <p:cNvCxnSpPr/>
            <p:nvPr/>
          </p:nvCxnSpPr>
          <p:spPr>
            <a:xfrm>
              <a:off x="4571982" y="4800452"/>
              <a:ext cx="4114474" cy="1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7402" name="TextBox 10"/>
            <p:cNvSpPr txBox="1">
              <a:spLocks noChangeArrowheads="1"/>
            </p:cNvSpPr>
            <p:nvPr/>
          </p:nvSpPr>
          <p:spPr bwMode="auto">
            <a:xfrm>
              <a:off x="4343400"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0</a:t>
              </a:r>
            </a:p>
          </p:txBody>
        </p:sp>
        <p:grpSp>
          <p:nvGrpSpPr>
            <p:cNvPr id="57403" name="Group 14"/>
            <p:cNvGrpSpPr>
              <a:grpSpLocks/>
            </p:cNvGrpSpPr>
            <p:nvPr/>
          </p:nvGrpSpPr>
          <p:grpSpPr bwMode="auto">
            <a:xfrm>
              <a:off x="8001000" y="4648200"/>
              <a:ext cx="441146" cy="521732"/>
              <a:chOff x="8001000" y="4648200"/>
              <a:chExt cx="441146" cy="521732"/>
            </a:xfrm>
          </p:grpSpPr>
          <p:cxnSp>
            <p:nvCxnSpPr>
              <p:cNvPr id="58" name="Straight Connector 12"/>
              <p:cNvCxnSpPr/>
              <p:nvPr/>
            </p:nvCxnSpPr>
            <p:spPr>
              <a:xfrm rot="5400000">
                <a:off x="8152373" y="4723532"/>
                <a:ext cx="152252"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439" name="TextBox 13"/>
              <p:cNvSpPr txBox="1">
                <a:spLocks noChangeArrowheads="1"/>
              </p:cNvSpPr>
              <p:nvPr/>
            </p:nvSpPr>
            <p:spPr bwMode="auto">
              <a:xfrm>
                <a:off x="8001000" y="4800600"/>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12</a:t>
                </a:r>
              </a:p>
            </p:txBody>
          </p:sp>
        </p:grpSp>
        <p:grpSp>
          <p:nvGrpSpPr>
            <p:cNvPr id="57404" name="Group 15"/>
            <p:cNvGrpSpPr>
              <a:grpSpLocks/>
            </p:cNvGrpSpPr>
            <p:nvPr/>
          </p:nvGrpSpPr>
          <p:grpSpPr bwMode="auto">
            <a:xfrm>
              <a:off x="7391400" y="4648200"/>
              <a:ext cx="441146" cy="521732"/>
              <a:chOff x="8001000" y="4648200"/>
              <a:chExt cx="441146" cy="521732"/>
            </a:xfrm>
          </p:grpSpPr>
          <p:cxnSp>
            <p:nvCxnSpPr>
              <p:cNvPr id="56" name="Straight Connector 16"/>
              <p:cNvCxnSpPr/>
              <p:nvPr/>
            </p:nvCxnSpPr>
            <p:spPr>
              <a:xfrm rot="5400000">
                <a:off x="8152421" y="4723532"/>
                <a:ext cx="152252"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437" name="TextBox 17"/>
              <p:cNvSpPr txBox="1">
                <a:spLocks noChangeArrowheads="1"/>
              </p:cNvSpPr>
              <p:nvPr/>
            </p:nvSpPr>
            <p:spPr bwMode="auto">
              <a:xfrm>
                <a:off x="8001000" y="4800600"/>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10</a:t>
                </a:r>
              </a:p>
            </p:txBody>
          </p:sp>
        </p:grpSp>
        <p:grpSp>
          <p:nvGrpSpPr>
            <p:cNvPr id="57405" name="Group 18"/>
            <p:cNvGrpSpPr>
              <a:grpSpLocks/>
            </p:cNvGrpSpPr>
            <p:nvPr/>
          </p:nvGrpSpPr>
          <p:grpSpPr bwMode="auto">
            <a:xfrm>
              <a:off x="7696200" y="4648200"/>
              <a:ext cx="424027" cy="521732"/>
              <a:chOff x="8001000" y="4648200"/>
              <a:chExt cx="424027" cy="521732"/>
            </a:xfrm>
          </p:grpSpPr>
          <p:cxnSp>
            <p:nvCxnSpPr>
              <p:cNvPr id="54" name="Straight Connector 19"/>
              <p:cNvCxnSpPr/>
              <p:nvPr/>
            </p:nvCxnSpPr>
            <p:spPr>
              <a:xfrm rot="5400000">
                <a:off x="8152397" y="4723532"/>
                <a:ext cx="152252"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435" name="TextBox 20"/>
              <p:cNvSpPr txBox="1">
                <a:spLocks noChangeArrowheads="1"/>
              </p:cNvSpPr>
              <p:nvPr/>
            </p:nvSpPr>
            <p:spPr bwMode="auto">
              <a:xfrm>
                <a:off x="8001000" y="4800600"/>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11</a:t>
                </a:r>
              </a:p>
            </p:txBody>
          </p:sp>
        </p:grpSp>
        <p:grpSp>
          <p:nvGrpSpPr>
            <p:cNvPr id="57406" name="Group 21"/>
            <p:cNvGrpSpPr>
              <a:grpSpLocks/>
            </p:cNvGrpSpPr>
            <p:nvPr/>
          </p:nvGrpSpPr>
          <p:grpSpPr bwMode="auto">
            <a:xfrm>
              <a:off x="7154694" y="4648200"/>
              <a:ext cx="312906" cy="521732"/>
              <a:chOff x="8069094" y="4648200"/>
              <a:chExt cx="312906" cy="521732"/>
            </a:xfrm>
          </p:grpSpPr>
          <p:cxnSp>
            <p:nvCxnSpPr>
              <p:cNvPr id="52" name="Straight Connector 22"/>
              <p:cNvCxnSpPr/>
              <p:nvPr/>
            </p:nvCxnSpPr>
            <p:spPr>
              <a:xfrm rot="5400000">
                <a:off x="8152445" y="4723532"/>
                <a:ext cx="152252"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433" name="TextBox 23"/>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9</a:t>
                </a:r>
              </a:p>
            </p:txBody>
          </p:sp>
        </p:grpSp>
        <p:grpSp>
          <p:nvGrpSpPr>
            <p:cNvPr id="57407" name="Group 27"/>
            <p:cNvGrpSpPr>
              <a:grpSpLocks/>
            </p:cNvGrpSpPr>
            <p:nvPr/>
          </p:nvGrpSpPr>
          <p:grpSpPr bwMode="auto">
            <a:xfrm>
              <a:off x="4716294" y="4648200"/>
              <a:ext cx="312906" cy="521732"/>
              <a:chOff x="8069094" y="4648200"/>
              <a:chExt cx="312906" cy="521732"/>
            </a:xfrm>
          </p:grpSpPr>
          <p:cxnSp>
            <p:nvCxnSpPr>
              <p:cNvPr id="50" name="Straight Connector 28"/>
              <p:cNvCxnSpPr/>
              <p:nvPr/>
            </p:nvCxnSpPr>
            <p:spPr>
              <a:xfrm rot="5400000">
                <a:off x="8152638" y="4723532"/>
                <a:ext cx="152252"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431" name="TextBox 29"/>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1</a:t>
                </a:r>
              </a:p>
            </p:txBody>
          </p:sp>
        </p:grpSp>
        <p:grpSp>
          <p:nvGrpSpPr>
            <p:cNvPr id="57408" name="Group 30"/>
            <p:cNvGrpSpPr>
              <a:grpSpLocks/>
            </p:cNvGrpSpPr>
            <p:nvPr/>
          </p:nvGrpSpPr>
          <p:grpSpPr bwMode="auto">
            <a:xfrm>
              <a:off x="5021094" y="4648200"/>
              <a:ext cx="312906" cy="521732"/>
              <a:chOff x="8069094" y="4648200"/>
              <a:chExt cx="312906" cy="521732"/>
            </a:xfrm>
          </p:grpSpPr>
          <p:cxnSp>
            <p:nvCxnSpPr>
              <p:cNvPr id="48" name="Straight Connector 31"/>
              <p:cNvCxnSpPr/>
              <p:nvPr/>
            </p:nvCxnSpPr>
            <p:spPr>
              <a:xfrm rot="5400000">
                <a:off x="8152614" y="4723532"/>
                <a:ext cx="152252"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429" name="TextBox 32"/>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2</a:t>
                </a:r>
              </a:p>
            </p:txBody>
          </p:sp>
        </p:grpSp>
        <p:grpSp>
          <p:nvGrpSpPr>
            <p:cNvPr id="57409" name="Group 33"/>
            <p:cNvGrpSpPr>
              <a:grpSpLocks/>
            </p:cNvGrpSpPr>
            <p:nvPr/>
          </p:nvGrpSpPr>
          <p:grpSpPr bwMode="auto">
            <a:xfrm>
              <a:off x="5325894" y="4648200"/>
              <a:ext cx="312906" cy="521732"/>
              <a:chOff x="8069094" y="4648200"/>
              <a:chExt cx="312906" cy="521732"/>
            </a:xfrm>
          </p:grpSpPr>
          <p:cxnSp>
            <p:nvCxnSpPr>
              <p:cNvPr id="46" name="Straight Connector 34"/>
              <p:cNvCxnSpPr/>
              <p:nvPr/>
            </p:nvCxnSpPr>
            <p:spPr>
              <a:xfrm rot="5400000">
                <a:off x="8152590" y="4723532"/>
                <a:ext cx="152252"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427" name="TextBox 35"/>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3</a:t>
                </a:r>
              </a:p>
            </p:txBody>
          </p:sp>
        </p:grpSp>
        <p:grpSp>
          <p:nvGrpSpPr>
            <p:cNvPr id="57410" name="Group 36"/>
            <p:cNvGrpSpPr>
              <a:grpSpLocks/>
            </p:cNvGrpSpPr>
            <p:nvPr/>
          </p:nvGrpSpPr>
          <p:grpSpPr bwMode="auto">
            <a:xfrm>
              <a:off x="5630694" y="4648200"/>
              <a:ext cx="312906" cy="521732"/>
              <a:chOff x="8069094" y="4648200"/>
              <a:chExt cx="312906" cy="521732"/>
            </a:xfrm>
          </p:grpSpPr>
          <p:cxnSp>
            <p:nvCxnSpPr>
              <p:cNvPr id="44" name="Straight Connector 37"/>
              <p:cNvCxnSpPr/>
              <p:nvPr/>
            </p:nvCxnSpPr>
            <p:spPr>
              <a:xfrm rot="5400000">
                <a:off x="8152566" y="4723532"/>
                <a:ext cx="152252"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425" name="TextBox 38"/>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4</a:t>
                </a:r>
              </a:p>
            </p:txBody>
          </p:sp>
        </p:grpSp>
        <p:grpSp>
          <p:nvGrpSpPr>
            <p:cNvPr id="57411" name="Group 39"/>
            <p:cNvGrpSpPr>
              <a:grpSpLocks/>
            </p:cNvGrpSpPr>
            <p:nvPr/>
          </p:nvGrpSpPr>
          <p:grpSpPr bwMode="auto">
            <a:xfrm>
              <a:off x="5935494" y="4648200"/>
              <a:ext cx="312906" cy="521732"/>
              <a:chOff x="8069094" y="4648200"/>
              <a:chExt cx="312906" cy="521732"/>
            </a:xfrm>
          </p:grpSpPr>
          <p:cxnSp>
            <p:nvCxnSpPr>
              <p:cNvPr id="42" name="Straight Connector 40"/>
              <p:cNvCxnSpPr/>
              <p:nvPr/>
            </p:nvCxnSpPr>
            <p:spPr>
              <a:xfrm rot="5400000">
                <a:off x="8152542" y="4723532"/>
                <a:ext cx="152252"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423" name="TextBox 41"/>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5</a:t>
                </a:r>
              </a:p>
            </p:txBody>
          </p:sp>
        </p:grpSp>
        <p:grpSp>
          <p:nvGrpSpPr>
            <p:cNvPr id="57412" name="Group 42"/>
            <p:cNvGrpSpPr>
              <a:grpSpLocks/>
            </p:cNvGrpSpPr>
            <p:nvPr/>
          </p:nvGrpSpPr>
          <p:grpSpPr bwMode="auto">
            <a:xfrm>
              <a:off x="6240294" y="4648200"/>
              <a:ext cx="312906" cy="521732"/>
              <a:chOff x="8069094" y="4648200"/>
              <a:chExt cx="312906" cy="521732"/>
            </a:xfrm>
          </p:grpSpPr>
          <p:cxnSp>
            <p:nvCxnSpPr>
              <p:cNvPr id="40" name="Straight Connector 43"/>
              <p:cNvCxnSpPr/>
              <p:nvPr/>
            </p:nvCxnSpPr>
            <p:spPr>
              <a:xfrm rot="5400000">
                <a:off x="8152518" y="4723532"/>
                <a:ext cx="152252"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421" name="TextBox 44"/>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6</a:t>
                </a:r>
              </a:p>
            </p:txBody>
          </p:sp>
        </p:grpSp>
        <p:grpSp>
          <p:nvGrpSpPr>
            <p:cNvPr id="57413" name="Group 45"/>
            <p:cNvGrpSpPr>
              <a:grpSpLocks/>
            </p:cNvGrpSpPr>
            <p:nvPr/>
          </p:nvGrpSpPr>
          <p:grpSpPr bwMode="auto">
            <a:xfrm>
              <a:off x="6545094" y="4648200"/>
              <a:ext cx="312906" cy="521732"/>
              <a:chOff x="8069094" y="4648200"/>
              <a:chExt cx="312906" cy="521732"/>
            </a:xfrm>
          </p:grpSpPr>
          <p:cxnSp>
            <p:nvCxnSpPr>
              <p:cNvPr id="38" name="Straight Connector 46"/>
              <p:cNvCxnSpPr/>
              <p:nvPr/>
            </p:nvCxnSpPr>
            <p:spPr>
              <a:xfrm rot="5400000">
                <a:off x="8152494" y="4723532"/>
                <a:ext cx="152252"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419" name="TextBox 47"/>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7</a:t>
                </a:r>
              </a:p>
            </p:txBody>
          </p:sp>
        </p:grpSp>
        <p:grpSp>
          <p:nvGrpSpPr>
            <p:cNvPr id="57414" name="Group 48"/>
            <p:cNvGrpSpPr>
              <a:grpSpLocks/>
            </p:cNvGrpSpPr>
            <p:nvPr/>
          </p:nvGrpSpPr>
          <p:grpSpPr bwMode="auto">
            <a:xfrm>
              <a:off x="6849894" y="4648200"/>
              <a:ext cx="312906" cy="521732"/>
              <a:chOff x="8069094" y="4648200"/>
              <a:chExt cx="312906" cy="521732"/>
            </a:xfrm>
          </p:grpSpPr>
          <p:cxnSp>
            <p:nvCxnSpPr>
              <p:cNvPr id="36" name="Straight Connector 49"/>
              <p:cNvCxnSpPr/>
              <p:nvPr/>
            </p:nvCxnSpPr>
            <p:spPr>
              <a:xfrm rot="5400000">
                <a:off x="8152469" y="4723532"/>
                <a:ext cx="152252"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417" name="TextBox 50"/>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8</a:t>
                </a:r>
              </a:p>
            </p:txBody>
          </p:sp>
        </p:grpSp>
        <p:sp>
          <p:nvSpPr>
            <p:cNvPr id="57415" name="TextBox 51"/>
            <p:cNvSpPr txBox="1">
              <a:spLocks noChangeArrowheads="1"/>
            </p:cNvSpPr>
            <p:nvPr/>
          </p:nvSpPr>
          <p:spPr bwMode="auto">
            <a:xfrm>
              <a:off x="7543800" y="5105399"/>
              <a:ext cx="1569660" cy="36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800"/>
                <a:t>冰淇淋需求量</a:t>
              </a:r>
              <a:endParaRPr lang="en-US" altLang="zh-TW" sz="1800"/>
            </a:p>
          </p:txBody>
        </p:sp>
      </p:grpSp>
      <p:grpSp>
        <p:nvGrpSpPr>
          <p:cNvPr id="57355" name="Group 73"/>
          <p:cNvGrpSpPr>
            <a:grpSpLocks/>
          </p:cNvGrpSpPr>
          <p:nvPr/>
        </p:nvGrpSpPr>
        <p:grpSpPr bwMode="auto">
          <a:xfrm>
            <a:off x="2835275" y="1524000"/>
            <a:ext cx="1889125" cy="3822700"/>
            <a:chOff x="2835206" y="978932"/>
            <a:chExt cx="1888941" cy="3822461"/>
          </a:xfrm>
        </p:grpSpPr>
        <p:cxnSp>
          <p:nvCxnSpPr>
            <p:cNvPr id="61" name="Straight Connector 7"/>
            <p:cNvCxnSpPr/>
            <p:nvPr/>
          </p:nvCxnSpPr>
          <p:spPr>
            <a:xfrm rot="5400000">
              <a:off x="2896261" y="3124304"/>
              <a:ext cx="335259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7382" name="Group 56"/>
            <p:cNvGrpSpPr>
              <a:grpSpLocks/>
            </p:cNvGrpSpPr>
            <p:nvPr/>
          </p:nvGrpSpPr>
          <p:grpSpPr bwMode="auto">
            <a:xfrm>
              <a:off x="3810000" y="1828800"/>
              <a:ext cx="914147" cy="369332"/>
              <a:chOff x="5943853" y="2286000"/>
              <a:chExt cx="914147" cy="369332"/>
            </a:xfrm>
          </p:grpSpPr>
          <p:sp>
            <p:nvSpPr>
              <p:cNvPr id="57399" name="TextBox 53"/>
              <p:cNvSpPr txBox="1">
                <a:spLocks noChangeArrowheads="1"/>
              </p:cNvSpPr>
              <p:nvPr/>
            </p:nvSpPr>
            <p:spPr bwMode="auto">
              <a:xfrm>
                <a:off x="5943853" y="2286000"/>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$3.00</a:t>
                </a:r>
              </a:p>
            </p:txBody>
          </p:sp>
          <p:cxnSp>
            <p:nvCxnSpPr>
              <p:cNvPr id="80" name="Straight Connector 55"/>
              <p:cNvCxnSpPr/>
              <p:nvPr/>
            </p:nvCxnSpPr>
            <p:spPr>
              <a:xfrm>
                <a:off x="6705615" y="2513978"/>
                <a:ext cx="152385"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7383" name="Group 57"/>
            <p:cNvGrpSpPr>
              <a:grpSpLocks/>
            </p:cNvGrpSpPr>
            <p:nvPr/>
          </p:nvGrpSpPr>
          <p:grpSpPr bwMode="auto">
            <a:xfrm>
              <a:off x="3938240" y="2297668"/>
              <a:ext cx="785907" cy="369332"/>
              <a:chOff x="6072093" y="2286000"/>
              <a:chExt cx="785907" cy="369332"/>
            </a:xfrm>
          </p:grpSpPr>
          <p:sp>
            <p:nvSpPr>
              <p:cNvPr id="57397" name="TextBox 58"/>
              <p:cNvSpPr txBox="1">
                <a:spLocks noChangeArrowheads="1"/>
              </p:cNvSpPr>
              <p:nvPr/>
            </p:nvSpPr>
            <p:spPr bwMode="auto">
              <a:xfrm>
                <a:off x="6072093" y="2286000"/>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2.50</a:t>
                </a:r>
              </a:p>
            </p:txBody>
          </p:sp>
          <p:cxnSp>
            <p:nvCxnSpPr>
              <p:cNvPr id="78" name="Straight Connector 59"/>
              <p:cNvCxnSpPr/>
              <p:nvPr/>
            </p:nvCxnSpPr>
            <p:spPr>
              <a:xfrm>
                <a:off x="6705615" y="2514981"/>
                <a:ext cx="152385"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7384" name="Group 60"/>
            <p:cNvGrpSpPr>
              <a:grpSpLocks/>
            </p:cNvGrpSpPr>
            <p:nvPr/>
          </p:nvGrpSpPr>
          <p:grpSpPr bwMode="auto">
            <a:xfrm>
              <a:off x="3938240" y="2754868"/>
              <a:ext cx="785907" cy="369332"/>
              <a:chOff x="6072093" y="2286000"/>
              <a:chExt cx="785907" cy="369332"/>
            </a:xfrm>
          </p:grpSpPr>
          <p:sp>
            <p:nvSpPr>
              <p:cNvPr id="57395" name="TextBox 61"/>
              <p:cNvSpPr txBox="1">
                <a:spLocks noChangeArrowheads="1"/>
              </p:cNvSpPr>
              <p:nvPr/>
            </p:nvSpPr>
            <p:spPr bwMode="auto">
              <a:xfrm>
                <a:off x="6072093" y="2286000"/>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2.00</a:t>
                </a:r>
              </a:p>
            </p:txBody>
          </p:sp>
          <p:cxnSp>
            <p:nvCxnSpPr>
              <p:cNvPr id="76" name="Straight Connector 62"/>
              <p:cNvCxnSpPr/>
              <p:nvPr/>
            </p:nvCxnSpPr>
            <p:spPr>
              <a:xfrm>
                <a:off x="6705615" y="2514952"/>
                <a:ext cx="152385"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7385" name="Group 63"/>
            <p:cNvGrpSpPr>
              <a:grpSpLocks/>
            </p:cNvGrpSpPr>
            <p:nvPr/>
          </p:nvGrpSpPr>
          <p:grpSpPr bwMode="auto">
            <a:xfrm>
              <a:off x="3938240" y="3212068"/>
              <a:ext cx="785907" cy="369332"/>
              <a:chOff x="6072093" y="2286000"/>
              <a:chExt cx="785907" cy="369332"/>
            </a:xfrm>
          </p:grpSpPr>
          <p:sp>
            <p:nvSpPr>
              <p:cNvPr id="57393" name="TextBox 64"/>
              <p:cNvSpPr txBox="1">
                <a:spLocks noChangeArrowheads="1"/>
              </p:cNvSpPr>
              <p:nvPr/>
            </p:nvSpPr>
            <p:spPr bwMode="auto">
              <a:xfrm>
                <a:off x="6072093" y="2286000"/>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1.50</a:t>
                </a:r>
              </a:p>
            </p:txBody>
          </p:sp>
          <p:cxnSp>
            <p:nvCxnSpPr>
              <p:cNvPr id="74" name="Straight Connector 65"/>
              <p:cNvCxnSpPr/>
              <p:nvPr/>
            </p:nvCxnSpPr>
            <p:spPr>
              <a:xfrm>
                <a:off x="6705615" y="2514923"/>
                <a:ext cx="152385"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7386" name="Group 66"/>
            <p:cNvGrpSpPr>
              <a:grpSpLocks/>
            </p:cNvGrpSpPr>
            <p:nvPr/>
          </p:nvGrpSpPr>
          <p:grpSpPr bwMode="auto">
            <a:xfrm>
              <a:off x="3938240" y="3669268"/>
              <a:ext cx="785907" cy="369332"/>
              <a:chOff x="6072093" y="2286000"/>
              <a:chExt cx="785907" cy="369332"/>
            </a:xfrm>
          </p:grpSpPr>
          <p:sp>
            <p:nvSpPr>
              <p:cNvPr id="57391" name="TextBox 67"/>
              <p:cNvSpPr txBox="1">
                <a:spLocks noChangeArrowheads="1"/>
              </p:cNvSpPr>
              <p:nvPr/>
            </p:nvSpPr>
            <p:spPr bwMode="auto">
              <a:xfrm>
                <a:off x="6072093" y="2286000"/>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1.00</a:t>
                </a:r>
              </a:p>
            </p:txBody>
          </p:sp>
          <p:cxnSp>
            <p:nvCxnSpPr>
              <p:cNvPr id="72" name="Straight Connector 68"/>
              <p:cNvCxnSpPr/>
              <p:nvPr/>
            </p:nvCxnSpPr>
            <p:spPr>
              <a:xfrm>
                <a:off x="6705615" y="2514895"/>
                <a:ext cx="152385"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7387" name="Group 69"/>
            <p:cNvGrpSpPr>
              <a:grpSpLocks/>
            </p:cNvGrpSpPr>
            <p:nvPr/>
          </p:nvGrpSpPr>
          <p:grpSpPr bwMode="auto">
            <a:xfrm>
              <a:off x="3938240" y="4126468"/>
              <a:ext cx="785907" cy="369332"/>
              <a:chOff x="6072093" y="2286000"/>
              <a:chExt cx="785907" cy="369332"/>
            </a:xfrm>
          </p:grpSpPr>
          <p:sp>
            <p:nvSpPr>
              <p:cNvPr id="57389" name="TextBox 70"/>
              <p:cNvSpPr txBox="1">
                <a:spLocks noChangeArrowheads="1"/>
              </p:cNvSpPr>
              <p:nvPr/>
            </p:nvSpPr>
            <p:spPr bwMode="auto">
              <a:xfrm>
                <a:off x="6072093" y="2286000"/>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0.50</a:t>
                </a:r>
              </a:p>
            </p:txBody>
          </p:sp>
          <p:cxnSp>
            <p:nvCxnSpPr>
              <p:cNvPr id="70" name="Straight Connector 71"/>
              <p:cNvCxnSpPr/>
              <p:nvPr/>
            </p:nvCxnSpPr>
            <p:spPr>
              <a:xfrm>
                <a:off x="6705615" y="2514866"/>
                <a:ext cx="152385"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7388" name="TextBox 72"/>
            <p:cNvSpPr txBox="1">
              <a:spLocks noChangeArrowheads="1"/>
            </p:cNvSpPr>
            <p:nvPr/>
          </p:nvSpPr>
          <p:spPr bwMode="auto">
            <a:xfrm>
              <a:off x="2835206" y="978932"/>
              <a:ext cx="1800488" cy="369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1800"/>
                <a:t>冰淇淋每球價格</a:t>
              </a:r>
              <a:endParaRPr lang="en-US" altLang="zh-TW" sz="1800"/>
            </a:p>
          </p:txBody>
        </p:sp>
      </p:grpSp>
      <p:cxnSp>
        <p:nvCxnSpPr>
          <p:cNvPr id="81" name="Straight Connector 82"/>
          <p:cNvCxnSpPr/>
          <p:nvPr/>
        </p:nvCxnSpPr>
        <p:spPr>
          <a:xfrm>
            <a:off x="4572000" y="4887913"/>
            <a:ext cx="30480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4"/>
          <p:cNvCxnSpPr/>
          <p:nvPr/>
        </p:nvCxnSpPr>
        <p:spPr>
          <a:xfrm>
            <a:off x="4572000" y="4430713"/>
            <a:ext cx="24384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6"/>
          <p:cNvCxnSpPr/>
          <p:nvPr/>
        </p:nvCxnSpPr>
        <p:spPr>
          <a:xfrm>
            <a:off x="4572000" y="3973513"/>
            <a:ext cx="18288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8"/>
          <p:cNvCxnSpPr/>
          <p:nvPr/>
        </p:nvCxnSpPr>
        <p:spPr>
          <a:xfrm>
            <a:off x="4572000" y="3516313"/>
            <a:ext cx="12192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90"/>
          <p:cNvCxnSpPr/>
          <p:nvPr/>
        </p:nvCxnSpPr>
        <p:spPr>
          <a:xfrm>
            <a:off x="4572000" y="3059113"/>
            <a:ext cx="6096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94"/>
          <p:cNvCxnSpPr/>
          <p:nvPr/>
        </p:nvCxnSpPr>
        <p:spPr>
          <a:xfrm rot="5400000" flipH="1" flipV="1">
            <a:off x="4039394" y="4202906"/>
            <a:ext cx="2286000"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96"/>
          <p:cNvCxnSpPr/>
          <p:nvPr/>
        </p:nvCxnSpPr>
        <p:spPr>
          <a:xfrm rot="5400000" flipH="1" flipV="1">
            <a:off x="4876007" y="4431506"/>
            <a:ext cx="18288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98"/>
          <p:cNvCxnSpPr/>
          <p:nvPr/>
        </p:nvCxnSpPr>
        <p:spPr>
          <a:xfrm rot="5400000" flipH="1" flipV="1">
            <a:off x="6550819" y="4888707"/>
            <a:ext cx="915987"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100"/>
          <p:cNvCxnSpPr/>
          <p:nvPr/>
        </p:nvCxnSpPr>
        <p:spPr>
          <a:xfrm rot="5400000" flipH="1" flipV="1">
            <a:off x="5714207" y="4660106"/>
            <a:ext cx="13716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103"/>
          <p:cNvCxnSpPr/>
          <p:nvPr/>
        </p:nvCxnSpPr>
        <p:spPr>
          <a:xfrm rot="5400000" flipH="1" flipV="1">
            <a:off x="7390607" y="5117306"/>
            <a:ext cx="4572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7366" name="Freeform 183"/>
          <p:cNvSpPr>
            <a:spLocks/>
          </p:cNvSpPr>
          <p:nvPr/>
        </p:nvSpPr>
        <p:spPr bwMode="auto">
          <a:xfrm>
            <a:off x="4495800" y="2525713"/>
            <a:ext cx="146050" cy="138112"/>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57367" name="Freeform 183"/>
          <p:cNvSpPr>
            <a:spLocks/>
          </p:cNvSpPr>
          <p:nvPr/>
        </p:nvSpPr>
        <p:spPr bwMode="auto">
          <a:xfrm>
            <a:off x="5105400" y="2982913"/>
            <a:ext cx="146050" cy="138112"/>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57368" name="Freeform 183"/>
          <p:cNvSpPr>
            <a:spLocks/>
          </p:cNvSpPr>
          <p:nvPr/>
        </p:nvSpPr>
        <p:spPr bwMode="auto">
          <a:xfrm>
            <a:off x="5715000" y="3440113"/>
            <a:ext cx="146050" cy="138112"/>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57369" name="Freeform 183"/>
          <p:cNvSpPr>
            <a:spLocks/>
          </p:cNvSpPr>
          <p:nvPr/>
        </p:nvSpPr>
        <p:spPr bwMode="auto">
          <a:xfrm>
            <a:off x="6324600" y="3913188"/>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57370" name="Freeform 183"/>
          <p:cNvSpPr>
            <a:spLocks/>
          </p:cNvSpPr>
          <p:nvPr/>
        </p:nvSpPr>
        <p:spPr bwMode="auto">
          <a:xfrm>
            <a:off x="6934200" y="4370388"/>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57371" name="Freeform 183"/>
          <p:cNvSpPr>
            <a:spLocks/>
          </p:cNvSpPr>
          <p:nvPr/>
        </p:nvSpPr>
        <p:spPr bwMode="auto">
          <a:xfrm>
            <a:off x="7543800" y="4827588"/>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57372" name="Freeform 183"/>
          <p:cNvSpPr>
            <a:spLocks/>
          </p:cNvSpPr>
          <p:nvPr/>
        </p:nvSpPr>
        <p:spPr bwMode="auto">
          <a:xfrm>
            <a:off x="8153400" y="5284788"/>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cxnSp>
        <p:nvCxnSpPr>
          <p:cNvPr id="98" name="Straight Arrow Connector 115"/>
          <p:cNvCxnSpPr/>
          <p:nvPr/>
        </p:nvCxnSpPr>
        <p:spPr>
          <a:xfrm rot="5400000">
            <a:off x="4420394" y="3744119"/>
            <a:ext cx="457200" cy="1588"/>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116"/>
          <p:cNvCxnSpPr/>
          <p:nvPr/>
        </p:nvCxnSpPr>
        <p:spPr>
          <a:xfrm>
            <a:off x="5791200" y="5267325"/>
            <a:ext cx="608013" cy="1588"/>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7375" name="Group 121"/>
          <p:cNvGrpSpPr>
            <a:grpSpLocks/>
          </p:cNvGrpSpPr>
          <p:nvPr/>
        </p:nvGrpSpPr>
        <p:grpSpPr bwMode="auto">
          <a:xfrm>
            <a:off x="4648200" y="2419350"/>
            <a:ext cx="2284413" cy="1325563"/>
            <a:chOff x="4648199" y="1874777"/>
            <a:chExt cx="2283832" cy="1325624"/>
          </a:xfrm>
        </p:grpSpPr>
        <p:sp>
          <p:nvSpPr>
            <p:cNvPr id="57379" name="TextBox 118"/>
            <p:cNvSpPr txBox="1">
              <a:spLocks noChangeArrowheads="1"/>
            </p:cNvSpPr>
            <p:nvPr/>
          </p:nvSpPr>
          <p:spPr bwMode="auto">
            <a:xfrm>
              <a:off x="5181597" y="1874777"/>
              <a:ext cx="1750434" cy="400110"/>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solidFill>
                    <a:srgbClr val="800080"/>
                  </a:solidFill>
                </a:rPr>
                <a:t>1. </a:t>
              </a:r>
              <a:r>
                <a:rPr lang="zh-TW" altLang="en-US" sz="2000">
                  <a:solidFill>
                    <a:srgbClr val="800080"/>
                  </a:solidFill>
                </a:rPr>
                <a:t>價格下跌</a:t>
              </a:r>
              <a:r>
                <a:rPr lang="en-US" altLang="zh-TW" sz="2000">
                  <a:solidFill>
                    <a:srgbClr val="800080"/>
                  </a:solidFill>
                </a:rPr>
                <a:t>…</a:t>
              </a:r>
            </a:p>
          </p:txBody>
        </p:sp>
        <p:cxnSp>
          <p:nvCxnSpPr>
            <p:cNvPr id="102" name="Straight Connector 120"/>
            <p:cNvCxnSpPr/>
            <p:nvPr/>
          </p:nvCxnSpPr>
          <p:spPr>
            <a:xfrm rot="5400000" flipH="1" flipV="1">
              <a:off x="4609971" y="2324187"/>
              <a:ext cx="914442" cy="837987"/>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57376" name="Group 122"/>
          <p:cNvGrpSpPr>
            <a:grpSpLocks/>
          </p:cNvGrpSpPr>
          <p:nvPr/>
        </p:nvGrpSpPr>
        <p:grpSpPr bwMode="auto">
          <a:xfrm>
            <a:off x="6019800" y="3409950"/>
            <a:ext cx="3016250" cy="1782763"/>
            <a:chOff x="4343400" y="1874777"/>
            <a:chExt cx="3016497" cy="1782823"/>
          </a:xfrm>
        </p:grpSpPr>
        <p:sp>
          <p:nvSpPr>
            <p:cNvPr id="57377" name="TextBox 123"/>
            <p:cNvSpPr txBox="1">
              <a:spLocks noChangeArrowheads="1"/>
            </p:cNvSpPr>
            <p:nvPr/>
          </p:nvSpPr>
          <p:spPr bwMode="auto">
            <a:xfrm>
              <a:off x="4724380" y="1874777"/>
              <a:ext cx="2635517" cy="400110"/>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solidFill>
                    <a:srgbClr val="800080"/>
                  </a:solidFill>
                </a:rPr>
                <a:t>2…</a:t>
              </a:r>
              <a:r>
                <a:rPr lang="zh-TW" altLang="en-US" sz="2000">
                  <a:solidFill>
                    <a:srgbClr val="800080"/>
                  </a:solidFill>
                </a:rPr>
                <a:t>冰淇淋需求量增加</a:t>
              </a:r>
              <a:endParaRPr lang="en-US" altLang="zh-TW" sz="2000">
                <a:solidFill>
                  <a:srgbClr val="800080"/>
                </a:solidFill>
              </a:endParaRPr>
            </a:p>
          </p:txBody>
        </p:sp>
        <p:cxnSp>
          <p:nvCxnSpPr>
            <p:cNvPr id="105" name="Straight Connector 124"/>
            <p:cNvCxnSpPr/>
            <p:nvPr/>
          </p:nvCxnSpPr>
          <p:spPr>
            <a:xfrm rot="5400000" flipH="1" flipV="1">
              <a:off x="4229124" y="2400230"/>
              <a:ext cx="1371646" cy="1143094"/>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1957511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457200" y="1524000"/>
            <a:ext cx="8153400" cy="5715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由該表的價量組合可以畫出圖</a:t>
            </a:r>
            <a:r>
              <a:rPr kumimoji="0" lang="en-US" altLang="zh-TW">
                <a:latin typeface="標楷體" charset="0"/>
                <a:ea typeface="標楷體" charset="0"/>
                <a:cs typeface="標楷體" charset="0"/>
              </a:rPr>
              <a:t>1</a:t>
            </a:r>
            <a:r>
              <a:rPr kumimoji="0" lang="zh-TW" altLang="en-US">
                <a:latin typeface="標楷體" charset="0"/>
                <a:ea typeface="標楷體" charset="0"/>
                <a:cs typeface="標楷體" charset="0"/>
              </a:rPr>
              <a:t>中的圖形。</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習慣上，縱軸為價格，橫軸為數量。</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連結價格與需求量的負斜率的線稱為需求曲線</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需求曲線：價格與需求量之間的關係</a:t>
            </a:r>
            <a:endParaRPr kumimoji="0" lang="zh-TW" altLang="en-US" dirty="0">
              <a:cs typeface="+mj-cs"/>
            </a:endParaRPr>
          </a:p>
        </p:txBody>
      </p:sp>
      <p:sp>
        <p:nvSpPr>
          <p:cNvPr id="5939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42D8E81-1739-0942-8C11-6B370720ECFA}" type="slidenum">
              <a:rPr kumimoji="0" lang="en-US" altLang="zh-TW" b="1">
                <a:solidFill>
                  <a:srgbClr val="376092"/>
                </a:solidFill>
                <a:ea typeface="標楷體" charset="0"/>
                <a:cs typeface="標楷體" charset="0"/>
              </a:rPr>
              <a:pPr/>
              <a:t>23</a:t>
            </a:fld>
            <a:endParaRPr kumimoji="0" lang="en-US" altLang="zh-TW" b="1">
              <a:solidFill>
                <a:srgbClr val="376092"/>
              </a:solidFill>
              <a:ea typeface="標楷體" charset="0"/>
              <a:cs typeface="標楷體" charset="0"/>
            </a:endParaRPr>
          </a:p>
        </p:txBody>
      </p:sp>
      <p:sp>
        <p:nvSpPr>
          <p:cNvPr id="5939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59397"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59398"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16497085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457200" y="1600200"/>
            <a:ext cx="8077200" cy="27432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圖</a:t>
            </a:r>
            <a:r>
              <a:rPr kumimoji="0" lang="en-US" altLang="zh-TW">
                <a:latin typeface="標楷體" charset="0"/>
                <a:ea typeface="標楷體" charset="0"/>
                <a:cs typeface="標楷體" charset="0"/>
              </a:rPr>
              <a:t>1</a:t>
            </a:r>
            <a:r>
              <a:rPr kumimoji="0" lang="zh-TW" altLang="en-US">
                <a:latin typeface="標楷體" charset="0"/>
                <a:ea typeface="標楷體" charset="0"/>
                <a:cs typeface="標楷體" charset="0"/>
              </a:rPr>
              <a:t>的需求曲線顯示個人對商品的需求。</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為分析市場如何運作，我們需要決定</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b="1">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市場需求</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market demand</a:t>
            </a:r>
            <a:r>
              <a:rPr kumimoji="0" lang="zh-TW" altLang="en-US">
                <a:latin typeface="標楷體" charset="0"/>
                <a:ea typeface="標楷體" charset="0"/>
                <a:cs typeface="標楷體" charset="0"/>
              </a:rPr>
              <a:t>），其為某一商品或服務之個別需求的總和。</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市場需求與個別需求</a:t>
            </a:r>
            <a:endParaRPr kumimoji="0" lang="zh-TW" altLang="en-US" dirty="0">
              <a:cs typeface="+mj-cs"/>
            </a:endParaRPr>
          </a:p>
        </p:txBody>
      </p:sp>
      <p:sp>
        <p:nvSpPr>
          <p:cNvPr id="6144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8143C7F-F1E7-9D4F-944F-66BC33F43FB8}" type="slidenum">
              <a:rPr kumimoji="0" lang="en-US" altLang="zh-TW" b="1">
                <a:solidFill>
                  <a:srgbClr val="376092"/>
                </a:solidFill>
                <a:ea typeface="標楷體" charset="0"/>
                <a:cs typeface="標楷體" charset="0"/>
              </a:rPr>
              <a:pPr/>
              <a:t>24</a:t>
            </a:fld>
            <a:endParaRPr kumimoji="0" lang="en-US" altLang="zh-TW" b="1">
              <a:solidFill>
                <a:srgbClr val="376092"/>
              </a:solidFill>
              <a:ea typeface="標楷體" charset="0"/>
              <a:cs typeface="標楷體" charset="0"/>
            </a:endParaRPr>
          </a:p>
        </p:txBody>
      </p:sp>
      <p:sp>
        <p:nvSpPr>
          <p:cNvPr id="6144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61445"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61446"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61447"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61448"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61449" name="Rectangle 1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78697897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內容版面配置區 1"/>
          <p:cNvSpPr>
            <a:spLocks noGrp="1"/>
          </p:cNvSpPr>
          <p:nvPr>
            <p:ph idx="1"/>
          </p:nvPr>
        </p:nvSpPr>
        <p:spPr bwMode="auto">
          <a:xfrm>
            <a:off x="457200" y="1524000"/>
            <a:ext cx="8153400" cy="464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圖</a:t>
            </a:r>
            <a:r>
              <a:rPr kumimoji="0" lang="en-US" altLang="zh-TW">
                <a:latin typeface="標楷體" charset="0"/>
                <a:ea typeface="標楷體" charset="0"/>
                <a:cs typeface="標楷體" charset="0"/>
              </a:rPr>
              <a:t>2</a:t>
            </a:r>
            <a:r>
              <a:rPr kumimoji="0" lang="zh-TW" altLang="en-US">
                <a:latin typeface="標楷體" charset="0"/>
                <a:ea typeface="標楷體" charset="0"/>
                <a:cs typeface="標楷體" charset="0"/>
              </a:rPr>
              <a:t>中的表顯示黃蓉和郭靖兩個人的冰淇淋需求表。</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假設市場只有他們兩個人。將每一價格下兩個人的需求量相加，即可得到該價格下的市場需求量。</a:t>
            </a:r>
          </a:p>
        </p:txBody>
      </p:sp>
      <p:sp>
        <p:nvSpPr>
          <p:cNvPr id="3" name="標題 2"/>
          <p:cNvSpPr>
            <a:spLocks noGrp="1"/>
          </p:cNvSpPr>
          <p:nvPr>
            <p:ph type="title"/>
          </p:nvPr>
        </p:nvSpPr>
        <p:spPr>
          <a:xfrm>
            <a:off x="1219200" y="228600"/>
            <a:ext cx="9144000" cy="1143000"/>
          </a:xfrm>
        </p:spPr>
        <p:txBody>
          <a:bodyPr vert="horz" wrap="square" lIns="91440" tIns="45720" rIns="91440" bIns="45720" numCol="1" anchor="t" anchorCtr="0" compatLnSpc="1">
            <a:prstTxWarp prst="textNoShape">
              <a:avLst/>
            </a:prstTxWarp>
            <a:normAutofit fontScale="90000"/>
          </a:bodyPr>
          <a:lstStyle/>
          <a:p>
            <a:pPr>
              <a:defRPr/>
            </a:pPr>
            <a:r>
              <a:rPr kumimoji="0" lang="zh-TW" altLang="en-US">
                <a:solidFill>
                  <a:srgbClr val="10253F"/>
                </a:solidFill>
                <a:effectLst>
                  <a:outerShdw blurRad="38100" dist="38100" dir="2700000" algn="tl">
                    <a:srgbClr val="DDDDDD"/>
                  </a:outerShdw>
                </a:effectLst>
                <a:latin typeface="標楷體" charset="0"/>
                <a:ea typeface="標楷體" charset="0"/>
                <a:cs typeface="標楷體" charset="0"/>
              </a:rPr>
              <a:t>市場需求與個別需求</a:t>
            </a:r>
            <a:br>
              <a:rPr kumimoji="0" lang="zh-TW" altLang="en-US">
                <a:solidFill>
                  <a:srgbClr val="10253F"/>
                </a:solidFill>
                <a:effectLst>
                  <a:outerShdw blurRad="38100" dist="38100" dir="2700000" algn="tl">
                    <a:srgbClr val="DDDDDD"/>
                  </a:outerShdw>
                </a:effectLst>
                <a:latin typeface="標楷體" charset="0"/>
                <a:ea typeface="標楷體" charset="0"/>
                <a:cs typeface="標楷體" charset="0"/>
              </a:rPr>
            </a:br>
            <a:r>
              <a:rPr kumimoji="0" lang="zh-TW" altLang="en-US" sz="3200">
                <a:solidFill>
                  <a:srgbClr val="10253F"/>
                </a:solidFill>
                <a:effectLst>
                  <a:outerShdw blurRad="38100" dist="38100" dir="2700000" algn="tl">
                    <a:srgbClr val="DDDDDD"/>
                  </a:outerShdw>
                </a:effectLst>
                <a:latin typeface="標楷體" charset="0"/>
                <a:ea typeface="標楷體" charset="0"/>
                <a:cs typeface="標楷體" charset="0"/>
              </a:rPr>
              <a:t/>
            </a:r>
            <a:br>
              <a:rPr kumimoji="0" lang="zh-TW" altLang="en-US" sz="3200">
                <a:solidFill>
                  <a:srgbClr val="10253F"/>
                </a:solidFill>
                <a:effectLst>
                  <a:outerShdw blurRad="38100" dist="38100" dir="2700000" algn="tl">
                    <a:srgbClr val="DDDDDD"/>
                  </a:outerShdw>
                </a:effectLst>
                <a:latin typeface="標楷體" charset="0"/>
                <a:ea typeface="標楷體" charset="0"/>
                <a:cs typeface="標楷體" charset="0"/>
              </a:rPr>
            </a:br>
            <a:r>
              <a:rPr kumimoji="0" lang="zh-TW" altLang="en-US" sz="3200">
                <a:solidFill>
                  <a:srgbClr val="10253F"/>
                </a:solidFill>
                <a:effectLst>
                  <a:outerShdw blurRad="38100" dist="38100" dir="2700000" algn="tl">
                    <a:srgbClr val="DDDDDD"/>
                  </a:outerShdw>
                </a:effectLst>
                <a:latin typeface="標楷體" charset="0"/>
                <a:ea typeface="標楷體" charset="0"/>
                <a:cs typeface="標楷體" charset="0"/>
              </a:rPr>
              <a:t/>
            </a:r>
            <a:br>
              <a:rPr kumimoji="0" lang="zh-TW" altLang="en-US" sz="3200">
                <a:solidFill>
                  <a:srgbClr val="10253F"/>
                </a:solidFill>
                <a:effectLst>
                  <a:outerShdw blurRad="38100" dist="38100" dir="2700000" algn="tl">
                    <a:srgbClr val="DDDDDD"/>
                  </a:outerShdw>
                </a:effectLst>
                <a:latin typeface="標楷體" charset="0"/>
                <a:ea typeface="標楷體" charset="0"/>
                <a:cs typeface="標楷體" charset="0"/>
              </a:rPr>
            </a:br>
            <a:r>
              <a:rPr kumimoji="0" lang="zh-TW" altLang="en-US" sz="3200">
                <a:solidFill>
                  <a:srgbClr val="10253F"/>
                </a:solidFill>
                <a:effectLst>
                  <a:outerShdw blurRad="38100" dist="38100" dir="2700000" algn="tl">
                    <a:srgbClr val="DDDDDD"/>
                  </a:outerShdw>
                </a:effectLst>
                <a:latin typeface="標楷體" charset="0"/>
                <a:ea typeface="標楷體" charset="0"/>
                <a:cs typeface="標楷體" charset="0"/>
              </a:rPr>
              <a:t/>
            </a:r>
            <a:br>
              <a:rPr kumimoji="0" lang="zh-TW" altLang="en-US" sz="3200">
                <a:solidFill>
                  <a:srgbClr val="10253F"/>
                </a:solidFill>
                <a:effectLst>
                  <a:outerShdw blurRad="38100" dist="38100" dir="2700000" algn="tl">
                    <a:srgbClr val="DDDDDD"/>
                  </a:outerShdw>
                </a:effectLst>
                <a:latin typeface="標楷體" charset="0"/>
                <a:ea typeface="標楷體" charset="0"/>
                <a:cs typeface="標楷體" charset="0"/>
              </a:rPr>
            </a:br>
            <a:endParaRPr kumimoji="0" lang="zh-TW" altLang="en-US" sz="3200">
              <a:solidFill>
                <a:srgbClr val="10253F"/>
              </a:solidFill>
              <a:effectLst>
                <a:outerShdw blurRad="38100" dist="38100" dir="2700000" algn="tl">
                  <a:srgbClr val="DDDDDD"/>
                </a:outerShdw>
              </a:effectLst>
              <a:latin typeface="標楷體" charset="0"/>
              <a:ea typeface="標楷體" charset="0"/>
              <a:cs typeface="標楷體" charset="0"/>
            </a:endParaRPr>
          </a:p>
        </p:txBody>
      </p:sp>
      <p:sp>
        <p:nvSpPr>
          <p:cNvPr id="6349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15DAC45-D271-A44B-8667-0D018F8D9297}" type="slidenum">
              <a:rPr kumimoji="0" lang="en-US" altLang="zh-TW" b="1">
                <a:solidFill>
                  <a:srgbClr val="376092"/>
                </a:solidFill>
                <a:ea typeface="標楷體" charset="0"/>
                <a:cs typeface="標楷體" charset="0"/>
              </a:rPr>
              <a:pPr/>
              <a:t>25</a:t>
            </a:fld>
            <a:endParaRPr kumimoji="0" lang="en-US" altLang="zh-TW" b="1">
              <a:solidFill>
                <a:srgbClr val="376092"/>
              </a:solidFill>
              <a:ea typeface="標楷體" charset="0"/>
              <a:cs typeface="標楷體" charset="0"/>
            </a:endParaRPr>
          </a:p>
        </p:txBody>
      </p:sp>
    </p:spTree>
    <p:extLst>
      <p:ext uri="{BB962C8B-B14F-4D97-AF65-F5344CB8AC3E}">
        <p14:creationId xmlns:p14="http://schemas.microsoft.com/office/powerpoint/2010/main" val="351308329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圖</a:t>
            </a:r>
            <a:r>
              <a:rPr kumimoji="0" lang="en-US" altLang="zh-TW" dirty="0" smtClean="0">
                <a:cs typeface="+mj-cs"/>
              </a:rPr>
              <a:t>2</a:t>
            </a:r>
            <a:r>
              <a:rPr kumimoji="0" lang="zh-TW" altLang="en-US" dirty="0" smtClean="0">
                <a:cs typeface="+mj-cs"/>
              </a:rPr>
              <a:t>  市場需求為個別需求的總和</a:t>
            </a:r>
            <a:endParaRPr kumimoji="0" lang="zh-TW" altLang="en-US" dirty="0">
              <a:cs typeface="+mj-cs"/>
            </a:endParaRPr>
          </a:p>
        </p:txBody>
      </p:sp>
      <p:sp>
        <p:nvSpPr>
          <p:cNvPr id="65538"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55C4932-2855-7546-93A5-7BAE4FDEE7F7}" type="slidenum">
              <a:rPr kumimoji="0" lang="en-US" altLang="zh-TW" b="1">
                <a:solidFill>
                  <a:srgbClr val="376092"/>
                </a:solidFill>
                <a:ea typeface="標楷體" charset="0"/>
                <a:cs typeface="標楷體" charset="0"/>
              </a:rPr>
              <a:pPr/>
              <a:t>26</a:t>
            </a:fld>
            <a:endParaRPr kumimoji="0" lang="en-US" altLang="zh-TW" b="1">
              <a:solidFill>
                <a:srgbClr val="376092"/>
              </a:solidFill>
              <a:ea typeface="標楷體" charset="0"/>
              <a:cs typeface="標楷體" charset="0"/>
            </a:endParaRPr>
          </a:p>
        </p:txBody>
      </p:sp>
      <p:pic>
        <p:nvPicPr>
          <p:cNvPr id="41988"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1752600"/>
            <a:ext cx="8763000" cy="302101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11811256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33488" y="196850"/>
            <a:ext cx="9144000" cy="1143000"/>
          </a:xfrm>
        </p:spPr>
        <p:txBody>
          <a:bodyPr rtlCol="0"/>
          <a:lstStyle/>
          <a:p>
            <a:pPr>
              <a:defRPr/>
            </a:pPr>
            <a:r>
              <a:rPr kumimoji="0" lang="zh-TW" altLang="en-US" dirty="0" smtClean="0">
                <a:cs typeface="+mj-cs"/>
              </a:rPr>
              <a:t>圖</a:t>
            </a:r>
            <a:r>
              <a:rPr kumimoji="0" lang="en-US" altLang="zh-TW" dirty="0" smtClean="0">
                <a:cs typeface="+mj-cs"/>
              </a:rPr>
              <a:t>2</a:t>
            </a:r>
            <a:r>
              <a:rPr kumimoji="0" lang="zh-TW" altLang="en-US" dirty="0" smtClean="0">
                <a:cs typeface="+mj-cs"/>
              </a:rPr>
              <a:t>  市場需求為個別需求的總和</a:t>
            </a:r>
          </a:p>
        </p:txBody>
      </p:sp>
      <p:sp>
        <p:nvSpPr>
          <p:cNvPr id="67586"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1973902-4A18-204C-98FA-330DF156741A}" type="slidenum">
              <a:rPr kumimoji="0" lang="en-US" altLang="zh-TW" b="1">
                <a:solidFill>
                  <a:srgbClr val="376092"/>
                </a:solidFill>
                <a:ea typeface="標楷體" charset="0"/>
                <a:cs typeface="標楷體" charset="0"/>
              </a:rPr>
              <a:pPr/>
              <a:t>27</a:t>
            </a:fld>
            <a:endParaRPr kumimoji="0" lang="en-US" altLang="zh-TW" b="1">
              <a:solidFill>
                <a:srgbClr val="376092"/>
              </a:solidFill>
              <a:ea typeface="標楷體" charset="0"/>
              <a:cs typeface="標楷體" charset="0"/>
            </a:endParaRPr>
          </a:p>
        </p:txBody>
      </p:sp>
      <p:sp>
        <p:nvSpPr>
          <p:cNvPr id="10" name="Rectangle 4"/>
          <p:cNvSpPr/>
          <p:nvPr/>
        </p:nvSpPr>
        <p:spPr>
          <a:xfrm>
            <a:off x="649288" y="2100263"/>
            <a:ext cx="274955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1600">
              <a:solidFill>
                <a:srgbClr val="FFFFFF"/>
              </a:solidFill>
              <a:cs typeface="Arial" pitchFamily="34" charset="0"/>
            </a:endParaRPr>
          </a:p>
        </p:txBody>
      </p:sp>
      <p:grpSp>
        <p:nvGrpSpPr>
          <p:cNvPr id="67588" name="Group 5"/>
          <p:cNvGrpSpPr>
            <a:grpSpLocks/>
          </p:cNvGrpSpPr>
          <p:nvPr/>
        </p:nvGrpSpPr>
        <p:grpSpPr bwMode="auto">
          <a:xfrm>
            <a:off x="685800" y="2590800"/>
            <a:ext cx="2697163" cy="2940050"/>
            <a:chOff x="4479071" y="1862097"/>
            <a:chExt cx="2698292" cy="2938502"/>
          </a:xfrm>
        </p:grpSpPr>
        <p:cxnSp>
          <p:nvCxnSpPr>
            <p:cNvPr id="12" name="Straight Connector 6"/>
            <p:cNvCxnSpPr/>
            <p:nvPr/>
          </p:nvCxnSpPr>
          <p:spPr>
            <a:xfrm rot="16200000" flipH="1">
              <a:off x="4465272" y="2088508"/>
              <a:ext cx="2725889" cy="2698292"/>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67778" name="TextBox 7"/>
            <p:cNvSpPr txBox="1">
              <a:spLocks noChangeArrowheads="1"/>
            </p:cNvSpPr>
            <p:nvPr/>
          </p:nvSpPr>
          <p:spPr bwMode="auto">
            <a:xfrm>
              <a:off x="4752235" y="1862097"/>
              <a:ext cx="698793" cy="396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D</a:t>
              </a:r>
              <a:r>
                <a:rPr lang="zh-TW" altLang="en-US" sz="2000" baseline="-25000"/>
                <a:t>黃蓉</a:t>
              </a:r>
            </a:p>
          </p:txBody>
        </p:sp>
      </p:grpSp>
      <p:grpSp>
        <p:nvGrpSpPr>
          <p:cNvPr id="67589" name="Group 100"/>
          <p:cNvGrpSpPr>
            <a:grpSpLocks/>
          </p:cNvGrpSpPr>
          <p:nvPr/>
        </p:nvGrpSpPr>
        <p:grpSpPr bwMode="auto">
          <a:xfrm>
            <a:off x="420688" y="5376863"/>
            <a:ext cx="3465512" cy="871537"/>
            <a:chOff x="680076" y="5147846"/>
            <a:chExt cx="3465508" cy="871876"/>
          </a:xfrm>
        </p:grpSpPr>
        <p:sp>
          <p:nvSpPr>
            <p:cNvPr id="67736" name="TextBox 10"/>
            <p:cNvSpPr txBox="1">
              <a:spLocks noChangeArrowheads="1"/>
            </p:cNvSpPr>
            <p:nvPr/>
          </p:nvSpPr>
          <p:spPr bwMode="auto">
            <a:xfrm>
              <a:off x="680076" y="5300248"/>
              <a:ext cx="298480" cy="3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0</a:t>
              </a:r>
            </a:p>
          </p:txBody>
        </p:sp>
        <p:grpSp>
          <p:nvGrpSpPr>
            <p:cNvPr id="67737" name="Group 99"/>
            <p:cNvGrpSpPr>
              <a:grpSpLocks/>
            </p:cNvGrpSpPr>
            <p:nvPr/>
          </p:nvGrpSpPr>
          <p:grpSpPr bwMode="auto">
            <a:xfrm>
              <a:off x="915026" y="5147846"/>
              <a:ext cx="2903811" cy="490876"/>
              <a:chOff x="937480" y="5147846"/>
              <a:chExt cx="2903811" cy="490876"/>
            </a:xfrm>
          </p:grpSpPr>
          <p:cxnSp>
            <p:nvCxnSpPr>
              <p:cNvPr id="18" name="Straight Connector 9"/>
              <p:cNvCxnSpPr/>
              <p:nvPr/>
            </p:nvCxnSpPr>
            <p:spPr>
              <a:xfrm>
                <a:off x="937480" y="5300305"/>
                <a:ext cx="2719384"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740" name="Group 96"/>
              <p:cNvGrpSpPr>
                <a:grpSpLocks/>
              </p:cNvGrpSpPr>
              <p:nvPr/>
            </p:nvGrpSpPr>
            <p:grpSpPr bwMode="auto">
              <a:xfrm>
                <a:off x="996920" y="5147846"/>
                <a:ext cx="2844371" cy="490876"/>
                <a:chOff x="996920" y="5147846"/>
                <a:chExt cx="2844371" cy="490876"/>
              </a:xfrm>
            </p:grpSpPr>
            <p:grpSp>
              <p:nvGrpSpPr>
                <p:cNvPr id="67741" name="Group 14"/>
                <p:cNvGrpSpPr>
                  <a:grpSpLocks/>
                </p:cNvGrpSpPr>
                <p:nvPr/>
              </p:nvGrpSpPr>
              <p:grpSpPr bwMode="auto">
                <a:xfrm>
                  <a:off x="3429000" y="5147846"/>
                  <a:ext cx="412291" cy="490876"/>
                  <a:chOff x="8001000" y="4648200"/>
                  <a:chExt cx="412291" cy="490876"/>
                </a:xfrm>
              </p:grpSpPr>
              <p:cxnSp>
                <p:nvCxnSpPr>
                  <p:cNvPr id="54" name="Straight Connector 12"/>
                  <p:cNvCxnSpPr/>
                  <p:nvPr/>
                </p:nvCxnSpPr>
                <p:spPr>
                  <a:xfrm rot="5400000">
                    <a:off x="8153428" y="4723636"/>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76" name="TextBox 13"/>
                  <p:cNvSpPr txBox="1">
                    <a:spLocks noChangeArrowheads="1"/>
                  </p:cNvSpPr>
                  <p:nvPr/>
                </p:nvSpPr>
                <p:spPr bwMode="auto">
                  <a:xfrm>
                    <a:off x="8001000" y="4800602"/>
                    <a:ext cx="412291"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12</a:t>
                    </a:r>
                  </a:p>
                </p:txBody>
              </p:sp>
            </p:grpSp>
            <p:grpSp>
              <p:nvGrpSpPr>
                <p:cNvPr id="67742" name="Group 15"/>
                <p:cNvGrpSpPr>
                  <a:grpSpLocks/>
                </p:cNvGrpSpPr>
                <p:nvPr/>
              </p:nvGrpSpPr>
              <p:grpSpPr bwMode="auto">
                <a:xfrm>
                  <a:off x="2971800" y="5147846"/>
                  <a:ext cx="412291" cy="490876"/>
                  <a:chOff x="8001000" y="4648200"/>
                  <a:chExt cx="412291" cy="490876"/>
                </a:xfrm>
              </p:grpSpPr>
              <p:cxnSp>
                <p:nvCxnSpPr>
                  <p:cNvPr id="52" name="Straight Connector 16"/>
                  <p:cNvCxnSpPr/>
                  <p:nvPr/>
                </p:nvCxnSpPr>
                <p:spPr>
                  <a:xfrm rot="5400000">
                    <a:off x="8153429" y="4723636"/>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74" name="TextBox 17"/>
                  <p:cNvSpPr txBox="1">
                    <a:spLocks noChangeArrowheads="1"/>
                  </p:cNvSpPr>
                  <p:nvPr/>
                </p:nvSpPr>
                <p:spPr bwMode="auto">
                  <a:xfrm>
                    <a:off x="8001000" y="4800602"/>
                    <a:ext cx="412291"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10</a:t>
                    </a:r>
                  </a:p>
                </p:txBody>
              </p:sp>
            </p:grpSp>
            <p:grpSp>
              <p:nvGrpSpPr>
                <p:cNvPr id="67743" name="Group 18"/>
                <p:cNvGrpSpPr>
                  <a:grpSpLocks/>
                </p:cNvGrpSpPr>
                <p:nvPr/>
              </p:nvGrpSpPr>
              <p:grpSpPr bwMode="auto">
                <a:xfrm>
                  <a:off x="3200400" y="5147846"/>
                  <a:ext cx="397031" cy="490876"/>
                  <a:chOff x="8001000" y="4648200"/>
                  <a:chExt cx="397031" cy="490876"/>
                </a:xfrm>
              </p:grpSpPr>
              <p:cxnSp>
                <p:nvCxnSpPr>
                  <p:cNvPr id="50" name="Straight Connector 19"/>
                  <p:cNvCxnSpPr/>
                  <p:nvPr/>
                </p:nvCxnSpPr>
                <p:spPr>
                  <a:xfrm rot="5400000">
                    <a:off x="8126442"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72" name="TextBox 20"/>
                  <p:cNvSpPr txBox="1">
                    <a:spLocks noChangeArrowheads="1"/>
                  </p:cNvSpPr>
                  <p:nvPr/>
                </p:nvSpPr>
                <p:spPr bwMode="auto">
                  <a:xfrm>
                    <a:off x="8001000" y="4800602"/>
                    <a:ext cx="397031"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11</a:t>
                    </a:r>
                  </a:p>
                </p:txBody>
              </p:sp>
            </p:grpSp>
            <p:grpSp>
              <p:nvGrpSpPr>
                <p:cNvPr id="67744" name="Group 21"/>
                <p:cNvGrpSpPr>
                  <a:grpSpLocks/>
                </p:cNvGrpSpPr>
                <p:nvPr/>
              </p:nvGrpSpPr>
              <p:grpSpPr bwMode="auto">
                <a:xfrm>
                  <a:off x="2825720" y="5147846"/>
                  <a:ext cx="298480" cy="490876"/>
                  <a:chOff x="8069094" y="4648200"/>
                  <a:chExt cx="298480" cy="490876"/>
                </a:xfrm>
              </p:grpSpPr>
              <p:cxnSp>
                <p:nvCxnSpPr>
                  <p:cNvPr id="48" name="Straight Connector 40"/>
                  <p:cNvCxnSpPr/>
                  <p:nvPr/>
                </p:nvCxnSpPr>
                <p:spPr>
                  <a:xfrm rot="5400000">
                    <a:off x="8156466"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70" name="TextBox 41"/>
                  <p:cNvSpPr txBox="1">
                    <a:spLocks noChangeArrowheads="1"/>
                  </p:cNvSpPr>
                  <p:nvPr/>
                </p:nvSpPr>
                <p:spPr bwMode="auto">
                  <a:xfrm>
                    <a:off x="8069094" y="4800602"/>
                    <a:ext cx="29848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9</a:t>
                    </a:r>
                  </a:p>
                </p:txBody>
              </p:sp>
            </p:grpSp>
            <p:grpSp>
              <p:nvGrpSpPr>
                <p:cNvPr id="67745" name="Group 27"/>
                <p:cNvGrpSpPr>
                  <a:grpSpLocks/>
                </p:cNvGrpSpPr>
                <p:nvPr/>
              </p:nvGrpSpPr>
              <p:grpSpPr bwMode="auto">
                <a:xfrm>
                  <a:off x="996920" y="5147846"/>
                  <a:ext cx="298480" cy="490876"/>
                  <a:chOff x="8069094" y="4648200"/>
                  <a:chExt cx="298480" cy="490876"/>
                </a:xfrm>
              </p:grpSpPr>
              <p:cxnSp>
                <p:nvCxnSpPr>
                  <p:cNvPr id="46" name="Straight Connector 38"/>
                  <p:cNvCxnSpPr/>
                  <p:nvPr/>
                </p:nvCxnSpPr>
                <p:spPr>
                  <a:xfrm rot="5400000">
                    <a:off x="8156468"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68" name="TextBox 39"/>
                  <p:cNvSpPr txBox="1">
                    <a:spLocks noChangeArrowheads="1"/>
                  </p:cNvSpPr>
                  <p:nvPr/>
                </p:nvSpPr>
                <p:spPr bwMode="auto">
                  <a:xfrm>
                    <a:off x="8069094" y="4800602"/>
                    <a:ext cx="29848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1</a:t>
                    </a:r>
                  </a:p>
                </p:txBody>
              </p:sp>
            </p:grpSp>
            <p:grpSp>
              <p:nvGrpSpPr>
                <p:cNvPr id="67746" name="Group 30"/>
                <p:cNvGrpSpPr>
                  <a:grpSpLocks/>
                </p:cNvGrpSpPr>
                <p:nvPr/>
              </p:nvGrpSpPr>
              <p:grpSpPr bwMode="auto">
                <a:xfrm>
                  <a:off x="1225520" y="5147846"/>
                  <a:ext cx="298480" cy="490876"/>
                  <a:chOff x="8069094" y="4648200"/>
                  <a:chExt cx="298480" cy="490876"/>
                </a:xfrm>
              </p:grpSpPr>
              <p:cxnSp>
                <p:nvCxnSpPr>
                  <p:cNvPr id="44" name="Straight Connector 36"/>
                  <p:cNvCxnSpPr/>
                  <p:nvPr/>
                </p:nvCxnSpPr>
                <p:spPr>
                  <a:xfrm rot="5400000">
                    <a:off x="8156468"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66" name="TextBox 37"/>
                  <p:cNvSpPr txBox="1">
                    <a:spLocks noChangeArrowheads="1"/>
                  </p:cNvSpPr>
                  <p:nvPr/>
                </p:nvSpPr>
                <p:spPr bwMode="auto">
                  <a:xfrm>
                    <a:off x="8069094" y="4800602"/>
                    <a:ext cx="29848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2</a:t>
                    </a:r>
                  </a:p>
                </p:txBody>
              </p:sp>
            </p:grpSp>
            <p:grpSp>
              <p:nvGrpSpPr>
                <p:cNvPr id="67747" name="Group 33"/>
                <p:cNvGrpSpPr>
                  <a:grpSpLocks/>
                </p:cNvGrpSpPr>
                <p:nvPr/>
              </p:nvGrpSpPr>
              <p:grpSpPr bwMode="auto">
                <a:xfrm>
                  <a:off x="1454120" y="5147846"/>
                  <a:ext cx="298480" cy="490876"/>
                  <a:chOff x="8069094" y="4648200"/>
                  <a:chExt cx="298480" cy="490876"/>
                </a:xfrm>
              </p:grpSpPr>
              <p:cxnSp>
                <p:nvCxnSpPr>
                  <p:cNvPr id="42" name="Straight Connector 34"/>
                  <p:cNvCxnSpPr/>
                  <p:nvPr/>
                </p:nvCxnSpPr>
                <p:spPr>
                  <a:xfrm rot="5400000">
                    <a:off x="8156468"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64" name="TextBox 35"/>
                  <p:cNvSpPr txBox="1">
                    <a:spLocks noChangeArrowheads="1"/>
                  </p:cNvSpPr>
                  <p:nvPr/>
                </p:nvSpPr>
                <p:spPr bwMode="auto">
                  <a:xfrm>
                    <a:off x="8069094" y="4800602"/>
                    <a:ext cx="29848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3</a:t>
                    </a:r>
                  </a:p>
                </p:txBody>
              </p:sp>
            </p:grpSp>
            <p:grpSp>
              <p:nvGrpSpPr>
                <p:cNvPr id="67748" name="Group 36"/>
                <p:cNvGrpSpPr>
                  <a:grpSpLocks/>
                </p:cNvGrpSpPr>
                <p:nvPr/>
              </p:nvGrpSpPr>
              <p:grpSpPr bwMode="auto">
                <a:xfrm>
                  <a:off x="1682720" y="5147846"/>
                  <a:ext cx="298480" cy="490876"/>
                  <a:chOff x="8069094" y="4648200"/>
                  <a:chExt cx="298480" cy="490876"/>
                </a:xfrm>
              </p:grpSpPr>
              <p:cxnSp>
                <p:nvCxnSpPr>
                  <p:cNvPr id="40" name="Straight Connector 32"/>
                  <p:cNvCxnSpPr/>
                  <p:nvPr/>
                </p:nvCxnSpPr>
                <p:spPr>
                  <a:xfrm rot="5400000">
                    <a:off x="8156467"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62" name="TextBox 33"/>
                  <p:cNvSpPr txBox="1">
                    <a:spLocks noChangeArrowheads="1"/>
                  </p:cNvSpPr>
                  <p:nvPr/>
                </p:nvSpPr>
                <p:spPr bwMode="auto">
                  <a:xfrm>
                    <a:off x="8069094" y="4800602"/>
                    <a:ext cx="29848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4</a:t>
                    </a:r>
                  </a:p>
                </p:txBody>
              </p:sp>
            </p:grpSp>
            <p:grpSp>
              <p:nvGrpSpPr>
                <p:cNvPr id="67749" name="Group 39"/>
                <p:cNvGrpSpPr>
                  <a:grpSpLocks/>
                </p:cNvGrpSpPr>
                <p:nvPr/>
              </p:nvGrpSpPr>
              <p:grpSpPr bwMode="auto">
                <a:xfrm>
                  <a:off x="1911320" y="5147846"/>
                  <a:ext cx="298480" cy="490876"/>
                  <a:chOff x="8069094" y="4648200"/>
                  <a:chExt cx="298480" cy="490876"/>
                </a:xfrm>
              </p:grpSpPr>
              <p:cxnSp>
                <p:nvCxnSpPr>
                  <p:cNvPr id="38" name="Straight Connector 30"/>
                  <p:cNvCxnSpPr/>
                  <p:nvPr/>
                </p:nvCxnSpPr>
                <p:spPr>
                  <a:xfrm rot="5400000">
                    <a:off x="8156467"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60" name="TextBox 31"/>
                  <p:cNvSpPr txBox="1">
                    <a:spLocks noChangeArrowheads="1"/>
                  </p:cNvSpPr>
                  <p:nvPr/>
                </p:nvSpPr>
                <p:spPr bwMode="auto">
                  <a:xfrm>
                    <a:off x="8069094" y="4800602"/>
                    <a:ext cx="29848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5</a:t>
                    </a:r>
                  </a:p>
                </p:txBody>
              </p:sp>
            </p:grpSp>
            <p:grpSp>
              <p:nvGrpSpPr>
                <p:cNvPr id="67750" name="Group 42"/>
                <p:cNvGrpSpPr>
                  <a:grpSpLocks/>
                </p:cNvGrpSpPr>
                <p:nvPr/>
              </p:nvGrpSpPr>
              <p:grpSpPr bwMode="auto">
                <a:xfrm>
                  <a:off x="2139920" y="5147846"/>
                  <a:ext cx="298480" cy="490876"/>
                  <a:chOff x="8069094" y="4648200"/>
                  <a:chExt cx="298480" cy="490876"/>
                </a:xfrm>
              </p:grpSpPr>
              <p:cxnSp>
                <p:nvCxnSpPr>
                  <p:cNvPr id="36" name="Straight Connector 28"/>
                  <p:cNvCxnSpPr/>
                  <p:nvPr/>
                </p:nvCxnSpPr>
                <p:spPr>
                  <a:xfrm rot="5400000">
                    <a:off x="8156467"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58" name="TextBox 29"/>
                  <p:cNvSpPr txBox="1">
                    <a:spLocks noChangeArrowheads="1"/>
                  </p:cNvSpPr>
                  <p:nvPr/>
                </p:nvSpPr>
                <p:spPr bwMode="auto">
                  <a:xfrm>
                    <a:off x="8069094" y="4800602"/>
                    <a:ext cx="29848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6</a:t>
                    </a:r>
                  </a:p>
                </p:txBody>
              </p:sp>
            </p:grpSp>
            <p:grpSp>
              <p:nvGrpSpPr>
                <p:cNvPr id="67751" name="Group 45"/>
                <p:cNvGrpSpPr>
                  <a:grpSpLocks/>
                </p:cNvGrpSpPr>
                <p:nvPr/>
              </p:nvGrpSpPr>
              <p:grpSpPr bwMode="auto">
                <a:xfrm>
                  <a:off x="2368520" y="5147846"/>
                  <a:ext cx="298480" cy="490876"/>
                  <a:chOff x="8069094" y="4648200"/>
                  <a:chExt cx="298480" cy="490876"/>
                </a:xfrm>
              </p:grpSpPr>
              <p:cxnSp>
                <p:nvCxnSpPr>
                  <p:cNvPr id="34" name="Straight Connector 26"/>
                  <p:cNvCxnSpPr/>
                  <p:nvPr/>
                </p:nvCxnSpPr>
                <p:spPr>
                  <a:xfrm rot="5400000">
                    <a:off x="8156467"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56" name="TextBox 27"/>
                  <p:cNvSpPr txBox="1">
                    <a:spLocks noChangeArrowheads="1"/>
                  </p:cNvSpPr>
                  <p:nvPr/>
                </p:nvSpPr>
                <p:spPr bwMode="auto">
                  <a:xfrm>
                    <a:off x="8069094" y="4800602"/>
                    <a:ext cx="29848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7</a:t>
                    </a:r>
                  </a:p>
                </p:txBody>
              </p:sp>
            </p:grpSp>
            <p:grpSp>
              <p:nvGrpSpPr>
                <p:cNvPr id="67752" name="Group 48"/>
                <p:cNvGrpSpPr>
                  <a:grpSpLocks/>
                </p:cNvGrpSpPr>
                <p:nvPr/>
              </p:nvGrpSpPr>
              <p:grpSpPr bwMode="auto">
                <a:xfrm>
                  <a:off x="2597120" y="5147846"/>
                  <a:ext cx="298480" cy="490876"/>
                  <a:chOff x="8069094" y="4648200"/>
                  <a:chExt cx="298480" cy="490876"/>
                </a:xfrm>
              </p:grpSpPr>
              <p:cxnSp>
                <p:nvCxnSpPr>
                  <p:cNvPr id="32" name="Straight Connector 24"/>
                  <p:cNvCxnSpPr/>
                  <p:nvPr/>
                </p:nvCxnSpPr>
                <p:spPr>
                  <a:xfrm rot="5400000">
                    <a:off x="8156466"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54" name="TextBox 25"/>
                  <p:cNvSpPr txBox="1">
                    <a:spLocks noChangeArrowheads="1"/>
                  </p:cNvSpPr>
                  <p:nvPr/>
                </p:nvSpPr>
                <p:spPr bwMode="auto">
                  <a:xfrm>
                    <a:off x="8069094" y="4800602"/>
                    <a:ext cx="29848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8</a:t>
                    </a:r>
                  </a:p>
                </p:txBody>
              </p:sp>
            </p:grpSp>
          </p:grpSp>
        </p:grpSp>
        <p:sp>
          <p:nvSpPr>
            <p:cNvPr id="67738" name="TextBox 23"/>
            <p:cNvSpPr txBox="1">
              <a:spLocks noChangeArrowheads="1"/>
            </p:cNvSpPr>
            <p:nvPr/>
          </p:nvSpPr>
          <p:spPr bwMode="auto">
            <a:xfrm>
              <a:off x="2729814" y="5681248"/>
              <a:ext cx="141577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t>冰淇淋需求量</a:t>
              </a:r>
              <a:endParaRPr lang="en-US" altLang="zh-TW" sz="1600"/>
            </a:p>
          </p:txBody>
        </p:sp>
      </p:grpSp>
      <p:grpSp>
        <p:nvGrpSpPr>
          <p:cNvPr id="67590" name="Group 48"/>
          <p:cNvGrpSpPr>
            <a:grpSpLocks/>
          </p:cNvGrpSpPr>
          <p:nvPr/>
        </p:nvGrpSpPr>
        <p:grpSpPr bwMode="auto">
          <a:xfrm>
            <a:off x="-26988" y="1600200"/>
            <a:ext cx="1093788" cy="3929063"/>
            <a:chOff x="3893100" y="873869"/>
            <a:chExt cx="1096793" cy="3927523"/>
          </a:xfrm>
        </p:grpSpPr>
        <p:cxnSp>
          <p:nvCxnSpPr>
            <p:cNvPr id="57" name="Straight Connector 49"/>
            <p:cNvCxnSpPr/>
            <p:nvPr/>
          </p:nvCxnSpPr>
          <p:spPr>
            <a:xfrm rot="5400000">
              <a:off x="2896287" y="3124853"/>
              <a:ext cx="3351486" cy="15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717" name="Group 56"/>
            <p:cNvGrpSpPr>
              <a:grpSpLocks/>
            </p:cNvGrpSpPr>
            <p:nvPr/>
          </p:nvGrpSpPr>
          <p:grpSpPr bwMode="auto">
            <a:xfrm>
              <a:off x="3983925" y="1828800"/>
              <a:ext cx="740222" cy="307777"/>
              <a:chOff x="6117778" y="2286000"/>
              <a:chExt cx="740222" cy="307777"/>
            </a:xfrm>
          </p:grpSpPr>
          <p:sp>
            <p:nvSpPr>
              <p:cNvPr id="67734" name="TextBox 53"/>
              <p:cNvSpPr txBox="1">
                <a:spLocks noChangeArrowheads="1"/>
              </p:cNvSpPr>
              <p:nvPr/>
            </p:nvSpPr>
            <p:spPr bwMode="auto">
              <a:xfrm>
                <a:off x="6117778" y="2286000"/>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$3.00</a:t>
                </a:r>
              </a:p>
            </p:txBody>
          </p:sp>
          <p:cxnSp>
            <p:nvCxnSpPr>
              <p:cNvPr id="76" name="Straight Connector 55"/>
              <p:cNvCxnSpPr/>
              <p:nvPr/>
            </p:nvCxnSpPr>
            <p:spPr>
              <a:xfrm>
                <a:off x="6705087" y="2514880"/>
                <a:ext cx="15281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718" name="Group 57"/>
            <p:cNvGrpSpPr>
              <a:grpSpLocks/>
            </p:cNvGrpSpPr>
            <p:nvPr/>
          </p:nvGrpSpPr>
          <p:grpSpPr bwMode="auto">
            <a:xfrm>
              <a:off x="4097738" y="2297668"/>
              <a:ext cx="626409" cy="307777"/>
              <a:chOff x="6231591" y="2286000"/>
              <a:chExt cx="626409" cy="307777"/>
            </a:xfrm>
          </p:grpSpPr>
          <p:sp>
            <p:nvSpPr>
              <p:cNvPr id="67732" name="TextBox 65"/>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2.50</a:t>
                </a:r>
              </a:p>
            </p:txBody>
          </p:sp>
          <p:cxnSp>
            <p:nvCxnSpPr>
              <p:cNvPr id="74" name="Straight Connector 66"/>
              <p:cNvCxnSpPr/>
              <p:nvPr/>
            </p:nvCxnSpPr>
            <p:spPr>
              <a:xfrm>
                <a:off x="6705087" y="2515728"/>
                <a:ext cx="15281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719" name="Group 60"/>
            <p:cNvGrpSpPr>
              <a:grpSpLocks/>
            </p:cNvGrpSpPr>
            <p:nvPr/>
          </p:nvGrpSpPr>
          <p:grpSpPr bwMode="auto">
            <a:xfrm>
              <a:off x="4097738" y="2754868"/>
              <a:ext cx="626409" cy="307777"/>
              <a:chOff x="6231591" y="2286000"/>
              <a:chExt cx="626409" cy="307777"/>
            </a:xfrm>
          </p:grpSpPr>
          <p:sp>
            <p:nvSpPr>
              <p:cNvPr id="67730" name="TextBox 63"/>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2.00</a:t>
                </a:r>
              </a:p>
            </p:txBody>
          </p:sp>
          <p:cxnSp>
            <p:nvCxnSpPr>
              <p:cNvPr id="72" name="Straight Connector 64"/>
              <p:cNvCxnSpPr/>
              <p:nvPr/>
            </p:nvCxnSpPr>
            <p:spPr>
              <a:xfrm>
                <a:off x="6705087" y="2513961"/>
                <a:ext cx="152819" cy="1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720" name="Group 63"/>
            <p:cNvGrpSpPr>
              <a:grpSpLocks/>
            </p:cNvGrpSpPr>
            <p:nvPr/>
          </p:nvGrpSpPr>
          <p:grpSpPr bwMode="auto">
            <a:xfrm>
              <a:off x="4097738" y="3212068"/>
              <a:ext cx="626409" cy="307777"/>
              <a:chOff x="6231591" y="2286000"/>
              <a:chExt cx="626409" cy="307777"/>
            </a:xfrm>
          </p:grpSpPr>
          <p:sp>
            <p:nvSpPr>
              <p:cNvPr id="67728" name="TextBox 61"/>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1.50</a:t>
                </a:r>
              </a:p>
            </p:txBody>
          </p:sp>
          <p:cxnSp>
            <p:nvCxnSpPr>
              <p:cNvPr id="70" name="Straight Connector 62"/>
              <p:cNvCxnSpPr/>
              <p:nvPr/>
            </p:nvCxnSpPr>
            <p:spPr>
              <a:xfrm>
                <a:off x="6705087" y="2513782"/>
                <a:ext cx="152819" cy="1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721" name="Group 66"/>
            <p:cNvGrpSpPr>
              <a:grpSpLocks/>
            </p:cNvGrpSpPr>
            <p:nvPr/>
          </p:nvGrpSpPr>
          <p:grpSpPr bwMode="auto">
            <a:xfrm>
              <a:off x="4097738" y="3669268"/>
              <a:ext cx="626409" cy="307777"/>
              <a:chOff x="6231591" y="2286000"/>
              <a:chExt cx="626409" cy="307777"/>
            </a:xfrm>
          </p:grpSpPr>
          <p:sp>
            <p:nvSpPr>
              <p:cNvPr id="67726" name="TextBox 59"/>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1.00</a:t>
                </a:r>
              </a:p>
            </p:txBody>
          </p:sp>
          <p:cxnSp>
            <p:nvCxnSpPr>
              <p:cNvPr id="68" name="Straight Connector 60"/>
              <p:cNvCxnSpPr/>
              <p:nvPr/>
            </p:nvCxnSpPr>
            <p:spPr>
              <a:xfrm>
                <a:off x="6705087" y="2515190"/>
                <a:ext cx="15281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722" name="Group 69"/>
            <p:cNvGrpSpPr>
              <a:grpSpLocks/>
            </p:cNvGrpSpPr>
            <p:nvPr/>
          </p:nvGrpSpPr>
          <p:grpSpPr bwMode="auto">
            <a:xfrm>
              <a:off x="4097738" y="4126468"/>
              <a:ext cx="626409" cy="307777"/>
              <a:chOff x="6231591" y="2286000"/>
              <a:chExt cx="626409" cy="307777"/>
            </a:xfrm>
          </p:grpSpPr>
          <p:sp>
            <p:nvSpPr>
              <p:cNvPr id="67724" name="TextBox 57"/>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0.50</a:t>
                </a:r>
              </a:p>
            </p:txBody>
          </p:sp>
          <p:cxnSp>
            <p:nvCxnSpPr>
              <p:cNvPr id="66" name="Straight Connector 58"/>
              <p:cNvCxnSpPr/>
              <p:nvPr/>
            </p:nvCxnSpPr>
            <p:spPr>
              <a:xfrm>
                <a:off x="6705087" y="2515011"/>
                <a:ext cx="15281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7723" name="TextBox 56"/>
            <p:cNvSpPr txBox="1">
              <a:spLocks noChangeArrowheads="1"/>
            </p:cNvSpPr>
            <p:nvPr/>
          </p:nvSpPr>
          <p:spPr bwMode="auto">
            <a:xfrm>
              <a:off x="3893100" y="873869"/>
              <a:ext cx="1096793" cy="584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1600"/>
                <a:t>冰淇淋每球價格</a:t>
              </a:r>
              <a:endParaRPr lang="en-US" altLang="zh-TW" sz="1600"/>
            </a:p>
          </p:txBody>
        </p:sp>
      </p:grpSp>
      <p:cxnSp>
        <p:nvCxnSpPr>
          <p:cNvPr id="77" name="Straight Connector 72"/>
          <p:cNvCxnSpPr/>
          <p:nvPr/>
        </p:nvCxnSpPr>
        <p:spPr>
          <a:xfrm>
            <a:off x="655638" y="3721100"/>
            <a:ext cx="919162"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5"/>
          <p:cNvCxnSpPr/>
          <p:nvPr/>
        </p:nvCxnSpPr>
        <p:spPr>
          <a:xfrm rot="5400000" flipH="1" flipV="1">
            <a:off x="656432" y="4647406"/>
            <a:ext cx="18288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7593" name="Freeform 183"/>
          <p:cNvSpPr>
            <a:spLocks/>
          </p:cNvSpPr>
          <p:nvPr/>
        </p:nvSpPr>
        <p:spPr bwMode="auto">
          <a:xfrm>
            <a:off x="1493838" y="3657600"/>
            <a:ext cx="144462"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67594" name="TextBox 104"/>
          <p:cNvSpPr txBox="1">
            <a:spLocks noChangeArrowheads="1"/>
          </p:cNvSpPr>
          <p:nvPr/>
        </p:nvSpPr>
        <p:spPr bwMode="auto">
          <a:xfrm>
            <a:off x="1155700" y="1295400"/>
            <a:ext cx="1327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1800">
                <a:solidFill>
                  <a:srgbClr val="800080"/>
                </a:solidFill>
              </a:rPr>
              <a:t>黃蓉的需求</a:t>
            </a:r>
            <a:endParaRPr lang="en-US" altLang="zh-TW" sz="1800">
              <a:solidFill>
                <a:srgbClr val="800080"/>
              </a:solidFill>
            </a:endParaRPr>
          </a:p>
        </p:txBody>
      </p:sp>
      <p:sp>
        <p:nvSpPr>
          <p:cNvPr id="81" name="Rectangle 176"/>
          <p:cNvSpPr/>
          <p:nvPr/>
        </p:nvSpPr>
        <p:spPr>
          <a:xfrm>
            <a:off x="4210050" y="2109788"/>
            <a:ext cx="1738313"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1600">
              <a:solidFill>
                <a:srgbClr val="FFFFFF"/>
              </a:solidFill>
              <a:cs typeface="Arial" pitchFamily="34" charset="0"/>
            </a:endParaRPr>
          </a:p>
        </p:txBody>
      </p:sp>
      <p:grpSp>
        <p:nvGrpSpPr>
          <p:cNvPr id="67596" name="Group 177"/>
          <p:cNvGrpSpPr>
            <a:grpSpLocks/>
          </p:cNvGrpSpPr>
          <p:nvPr/>
        </p:nvGrpSpPr>
        <p:grpSpPr bwMode="auto">
          <a:xfrm>
            <a:off x="4348163" y="2819400"/>
            <a:ext cx="1497012" cy="2719388"/>
            <a:chOff x="4611455" y="2080739"/>
            <a:chExt cx="1497489" cy="2719862"/>
          </a:xfrm>
        </p:grpSpPr>
        <p:cxnSp>
          <p:nvCxnSpPr>
            <p:cNvPr id="83" name="Straight Connector 178"/>
            <p:cNvCxnSpPr/>
            <p:nvPr/>
          </p:nvCxnSpPr>
          <p:spPr>
            <a:xfrm rot="16200000" flipH="1">
              <a:off x="4000269" y="2691926"/>
              <a:ext cx="2719862" cy="1497489"/>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67715" name="TextBox 179"/>
            <p:cNvSpPr txBox="1">
              <a:spLocks noChangeArrowheads="1"/>
            </p:cNvSpPr>
            <p:nvPr/>
          </p:nvSpPr>
          <p:spPr bwMode="auto">
            <a:xfrm>
              <a:off x="4840128" y="2156952"/>
              <a:ext cx="698722" cy="39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D</a:t>
              </a:r>
              <a:r>
                <a:rPr lang="zh-TW" altLang="en-US" sz="2000" baseline="-25000"/>
                <a:t>郭靖</a:t>
              </a:r>
            </a:p>
          </p:txBody>
        </p:sp>
      </p:grpSp>
      <p:grpSp>
        <p:nvGrpSpPr>
          <p:cNvPr id="67597" name="Group 180"/>
          <p:cNvGrpSpPr>
            <a:grpSpLocks/>
          </p:cNvGrpSpPr>
          <p:nvPr/>
        </p:nvGrpSpPr>
        <p:grpSpPr bwMode="auto">
          <a:xfrm>
            <a:off x="4000500" y="5386388"/>
            <a:ext cx="2476500" cy="871537"/>
            <a:chOff x="680076" y="5147846"/>
            <a:chExt cx="2477251" cy="871747"/>
          </a:xfrm>
        </p:grpSpPr>
        <p:sp>
          <p:nvSpPr>
            <p:cNvPr id="67688" name="TextBox 181"/>
            <p:cNvSpPr txBox="1">
              <a:spLocks noChangeArrowheads="1"/>
            </p:cNvSpPr>
            <p:nvPr/>
          </p:nvSpPr>
          <p:spPr bwMode="auto">
            <a:xfrm>
              <a:off x="680076" y="5300248"/>
              <a:ext cx="298571" cy="3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0</a:t>
              </a:r>
            </a:p>
          </p:txBody>
        </p:sp>
        <p:grpSp>
          <p:nvGrpSpPr>
            <p:cNvPr id="67689" name="Group 99"/>
            <p:cNvGrpSpPr>
              <a:grpSpLocks/>
            </p:cNvGrpSpPr>
            <p:nvPr/>
          </p:nvGrpSpPr>
          <p:grpSpPr bwMode="auto">
            <a:xfrm>
              <a:off x="891278" y="5147846"/>
              <a:ext cx="1753358" cy="490746"/>
              <a:chOff x="913732" y="5147846"/>
              <a:chExt cx="1753358" cy="490746"/>
            </a:xfrm>
          </p:grpSpPr>
          <p:cxnSp>
            <p:nvCxnSpPr>
              <p:cNvPr id="89" name="Straight Connector 184"/>
              <p:cNvCxnSpPr/>
              <p:nvPr/>
            </p:nvCxnSpPr>
            <p:spPr>
              <a:xfrm>
                <a:off x="913732" y="5300283"/>
                <a:ext cx="1730900" cy="1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692" name="Group 96"/>
              <p:cNvGrpSpPr>
                <a:grpSpLocks/>
              </p:cNvGrpSpPr>
              <p:nvPr/>
            </p:nvGrpSpPr>
            <p:grpSpPr bwMode="auto">
              <a:xfrm>
                <a:off x="996920" y="5147846"/>
                <a:ext cx="1670170" cy="490746"/>
                <a:chOff x="996920" y="5147846"/>
                <a:chExt cx="1670170" cy="490746"/>
              </a:xfrm>
            </p:grpSpPr>
            <p:grpSp>
              <p:nvGrpSpPr>
                <p:cNvPr id="67693" name="Group 27"/>
                <p:cNvGrpSpPr>
                  <a:grpSpLocks/>
                </p:cNvGrpSpPr>
                <p:nvPr/>
              </p:nvGrpSpPr>
              <p:grpSpPr bwMode="auto">
                <a:xfrm>
                  <a:off x="996920" y="5147846"/>
                  <a:ext cx="298571" cy="490746"/>
                  <a:chOff x="8069094" y="4648200"/>
                  <a:chExt cx="298571" cy="490746"/>
                </a:xfrm>
              </p:grpSpPr>
              <p:cxnSp>
                <p:nvCxnSpPr>
                  <p:cNvPr id="110" name="Straight Connector 212"/>
                  <p:cNvCxnSpPr/>
                  <p:nvPr/>
                </p:nvCxnSpPr>
                <p:spPr>
                  <a:xfrm rot="5400000">
                    <a:off x="8155031" y="4723624"/>
                    <a:ext cx="152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13" name="TextBox 213"/>
                  <p:cNvSpPr txBox="1">
                    <a:spLocks noChangeArrowheads="1"/>
                  </p:cNvSpPr>
                  <p:nvPr/>
                </p:nvSpPr>
                <p:spPr bwMode="auto">
                  <a:xfrm>
                    <a:off x="8069094" y="4800602"/>
                    <a:ext cx="298571" cy="3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1</a:t>
                    </a:r>
                  </a:p>
                </p:txBody>
              </p:sp>
            </p:grpSp>
            <p:grpSp>
              <p:nvGrpSpPr>
                <p:cNvPr id="67694" name="Group 30"/>
                <p:cNvGrpSpPr>
                  <a:grpSpLocks/>
                </p:cNvGrpSpPr>
                <p:nvPr/>
              </p:nvGrpSpPr>
              <p:grpSpPr bwMode="auto">
                <a:xfrm>
                  <a:off x="1225521" y="5147846"/>
                  <a:ext cx="298571" cy="490746"/>
                  <a:chOff x="8069095" y="4648200"/>
                  <a:chExt cx="298571" cy="490746"/>
                </a:xfrm>
              </p:grpSpPr>
              <p:cxnSp>
                <p:nvCxnSpPr>
                  <p:cNvPr id="108" name="Straight Connector 210"/>
                  <p:cNvCxnSpPr/>
                  <p:nvPr/>
                </p:nvCxnSpPr>
                <p:spPr>
                  <a:xfrm rot="5400000">
                    <a:off x="8155100" y="4723624"/>
                    <a:ext cx="152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11" name="TextBox 211"/>
                  <p:cNvSpPr txBox="1">
                    <a:spLocks noChangeArrowheads="1"/>
                  </p:cNvSpPr>
                  <p:nvPr/>
                </p:nvSpPr>
                <p:spPr bwMode="auto">
                  <a:xfrm>
                    <a:off x="8069095" y="4800602"/>
                    <a:ext cx="298571" cy="3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2</a:t>
                    </a:r>
                  </a:p>
                </p:txBody>
              </p:sp>
            </p:grpSp>
            <p:grpSp>
              <p:nvGrpSpPr>
                <p:cNvPr id="67695" name="Group 33"/>
                <p:cNvGrpSpPr>
                  <a:grpSpLocks/>
                </p:cNvGrpSpPr>
                <p:nvPr/>
              </p:nvGrpSpPr>
              <p:grpSpPr bwMode="auto">
                <a:xfrm>
                  <a:off x="1454120" y="5147846"/>
                  <a:ext cx="298571" cy="490746"/>
                  <a:chOff x="8069094" y="4648200"/>
                  <a:chExt cx="298571" cy="490746"/>
                </a:xfrm>
              </p:grpSpPr>
              <p:cxnSp>
                <p:nvCxnSpPr>
                  <p:cNvPr id="106" name="Straight Connector 208"/>
                  <p:cNvCxnSpPr/>
                  <p:nvPr/>
                </p:nvCxnSpPr>
                <p:spPr>
                  <a:xfrm rot="5400000">
                    <a:off x="8155170" y="4723624"/>
                    <a:ext cx="152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09" name="TextBox 209"/>
                  <p:cNvSpPr txBox="1">
                    <a:spLocks noChangeArrowheads="1"/>
                  </p:cNvSpPr>
                  <p:nvPr/>
                </p:nvSpPr>
                <p:spPr bwMode="auto">
                  <a:xfrm>
                    <a:off x="8069094" y="4800602"/>
                    <a:ext cx="298571" cy="3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3</a:t>
                    </a:r>
                  </a:p>
                </p:txBody>
              </p:sp>
            </p:grpSp>
            <p:grpSp>
              <p:nvGrpSpPr>
                <p:cNvPr id="67696" name="Group 36"/>
                <p:cNvGrpSpPr>
                  <a:grpSpLocks/>
                </p:cNvGrpSpPr>
                <p:nvPr/>
              </p:nvGrpSpPr>
              <p:grpSpPr bwMode="auto">
                <a:xfrm>
                  <a:off x="1682720" y="5147846"/>
                  <a:ext cx="298571" cy="490746"/>
                  <a:chOff x="8069094" y="4648200"/>
                  <a:chExt cx="298571" cy="490746"/>
                </a:xfrm>
              </p:grpSpPr>
              <p:cxnSp>
                <p:nvCxnSpPr>
                  <p:cNvPr id="104" name="Straight Connector 206"/>
                  <p:cNvCxnSpPr/>
                  <p:nvPr/>
                </p:nvCxnSpPr>
                <p:spPr>
                  <a:xfrm rot="5400000">
                    <a:off x="8153651" y="4723624"/>
                    <a:ext cx="152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07" name="TextBox 207"/>
                  <p:cNvSpPr txBox="1">
                    <a:spLocks noChangeArrowheads="1"/>
                  </p:cNvSpPr>
                  <p:nvPr/>
                </p:nvSpPr>
                <p:spPr bwMode="auto">
                  <a:xfrm>
                    <a:off x="8069094" y="4800602"/>
                    <a:ext cx="298571" cy="3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4</a:t>
                    </a:r>
                  </a:p>
                </p:txBody>
              </p:sp>
            </p:grpSp>
            <p:grpSp>
              <p:nvGrpSpPr>
                <p:cNvPr id="67697" name="Group 39"/>
                <p:cNvGrpSpPr>
                  <a:grpSpLocks/>
                </p:cNvGrpSpPr>
                <p:nvPr/>
              </p:nvGrpSpPr>
              <p:grpSpPr bwMode="auto">
                <a:xfrm>
                  <a:off x="1911319" y="5147846"/>
                  <a:ext cx="298571" cy="490746"/>
                  <a:chOff x="8069093" y="4648200"/>
                  <a:chExt cx="298571" cy="490746"/>
                </a:xfrm>
              </p:grpSpPr>
              <p:cxnSp>
                <p:nvCxnSpPr>
                  <p:cNvPr id="102" name="Straight Connector 204"/>
                  <p:cNvCxnSpPr/>
                  <p:nvPr/>
                </p:nvCxnSpPr>
                <p:spPr>
                  <a:xfrm rot="5400000">
                    <a:off x="8152133" y="4723624"/>
                    <a:ext cx="152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05" name="TextBox 205"/>
                  <p:cNvSpPr txBox="1">
                    <a:spLocks noChangeArrowheads="1"/>
                  </p:cNvSpPr>
                  <p:nvPr/>
                </p:nvSpPr>
                <p:spPr bwMode="auto">
                  <a:xfrm>
                    <a:off x="8069093" y="4800602"/>
                    <a:ext cx="298571" cy="3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5</a:t>
                    </a:r>
                  </a:p>
                </p:txBody>
              </p:sp>
            </p:grpSp>
            <p:grpSp>
              <p:nvGrpSpPr>
                <p:cNvPr id="67698" name="Group 42"/>
                <p:cNvGrpSpPr>
                  <a:grpSpLocks/>
                </p:cNvGrpSpPr>
                <p:nvPr/>
              </p:nvGrpSpPr>
              <p:grpSpPr bwMode="auto">
                <a:xfrm>
                  <a:off x="2139920" y="5147846"/>
                  <a:ext cx="298571" cy="490746"/>
                  <a:chOff x="8069094" y="4648200"/>
                  <a:chExt cx="298571" cy="490746"/>
                </a:xfrm>
              </p:grpSpPr>
              <p:cxnSp>
                <p:nvCxnSpPr>
                  <p:cNvPr id="100" name="Straight Connector 202"/>
                  <p:cNvCxnSpPr/>
                  <p:nvPr/>
                </p:nvCxnSpPr>
                <p:spPr>
                  <a:xfrm rot="5400000">
                    <a:off x="8152202" y="4723624"/>
                    <a:ext cx="152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03" name="TextBox 203"/>
                  <p:cNvSpPr txBox="1">
                    <a:spLocks noChangeArrowheads="1"/>
                  </p:cNvSpPr>
                  <p:nvPr/>
                </p:nvSpPr>
                <p:spPr bwMode="auto">
                  <a:xfrm>
                    <a:off x="8069094" y="4800602"/>
                    <a:ext cx="298571" cy="3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6</a:t>
                    </a:r>
                  </a:p>
                </p:txBody>
              </p:sp>
            </p:grpSp>
            <p:grpSp>
              <p:nvGrpSpPr>
                <p:cNvPr id="67699" name="Group 45"/>
                <p:cNvGrpSpPr>
                  <a:grpSpLocks/>
                </p:cNvGrpSpPr>
                <p:nvPr/>
              </p:nvGrpSpPr>
              <p:grpSpPr bwMode="auto">
                <a:xfrm>
                  <a:off x="2368519" y="5147846"/>
                  <a:ext cx="298571" cy="490746"/>
                  <a:chOff x="8069093" y="4648200"/>
                  <a:chExt cx="298571" cy="490746"/>
                </a:xfrm>
              </p:grpSpPr>
              <p:cxnSp>
                <p:nvCxnSpPr>
                  <p:cNvPr id="98" name="Straight Connector 200"/>
                  <p:cNvCxnSpPr/>
                  <p:nvPr/>
                </p:nvCxnSpPr>
                <p:spPr>
                  <a:xfrm rot="5400000">
                    <a:off x="8152271" y="4723624"/>
                    <a:ext cx="152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701" name="TextBox 201"/>
                  <p:cNvSpPr txBox="1">
                    <a:spLocks noChangeArrowheads="1"/>
                  </p:cNvSpPr>
                  <p:nvPr/>
                </p:nvSpPr>
                <p:spPr bwMode="auto">
                  <a:xfrm>
                    <a:off x="8069093" y="4800602"/>
                    <a:ext cx="298571" cy="3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7</a:t>
                    </a:r>
                  </a:p>
                </p:txBody>
              </p:sp>
            </p:grpSp>
          </p:grpSp>
        </p:grpSp>
        <p:sp>
          <p:nvSpPr>
            <p:cNvPr id="67690" name="TextBox 183"/>
            <p:cNvSpPr txBox="1">
              <a:spLocks noChangeArrowheads="1"/>
            </p:cNvSpPr>
            <p:nvPr/>
          </p:nvSpPr>
          <p:spPr bwMode="auto">
            <a:xfrm>
              <a:off x="1741126" y="5681249"/>
              <a:ext cx="1416201" cy="3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1600"/>
                <a:t>冰淇淋需求量</a:t>
              </a:r>
              <a:endParaRPr lang="en-US" altLang="zh-TW" sz="1600"/>
            </a:p>
          </p:txBody>
        </p:sp>
      </p:grpSp>
      <p:grpSp>
        <p:nvGrpSpPr>
          <p:cNvPr id="67598" name="Group 222"/>
          <p:cNvGrpSpPr>
            <a:grpSpLocks/>
          </p:cNvGrpSpPr>
          <p:nvPr/>
        </p:nvGrpSpPr>
        <p:grpSpPr bwMode="auto">
          <a:xfrm>
            <a:off x="3352800" y="1666875"/>
            <a:ext cx="1066800" cy="3873500"/>
            <a:chOff x="3711689" y="927821"/>
            <a:chExt cx="1069767" cy="3873572"/>
          </a:xfrm>
        </p:grpSpPr>
        <p:cxnSp>
          <p:nvCxnSpPr>
            <p:cNvPr id="113" name="Straight Connector 223"/>
            <p:cNvCxnSpPr/>
            <p:nvPr/>
          </p:nvCxnSpPr>
          <p:spPr>
            <a:xfrm rot="5400000">
              <a:off x="2895688" y="3124166"/>
              <a:ext cx="3352862" cy="15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669" name="Group 56"/>
            <p:cNvGrpSpPr>
              <a:grpSpLocks/>
            </p:cNvGrpSpPr>
            <p:nvPr/>
          </p:nvGrpSpPr>
          <p:grpSpPr bwMode="auto">
            <a:xfrm>
              <a:off x="3983925" y="1828800"/>
              <a:ext cx="740222" cy="307777"/>
              <a:chOff x="6117778" y="2286000"/>
              <a:chExt cx="740222" cy="307777"/>
            </a:xfrm>
          </p:grpSpPr>
          <p:sp>
            <p:nvSpPr>
              <p:cNvPr id="67686" name="TextBox 53"/>
              <p:cNvSpPr txBox="1">
                <a:spLocks noChangeArrowheads="1"/>
              </p:cNvSpPr>
              <p:nvPr/>
            </p:nvSpPr>
            <p:spPr bwMode="auto">
              <a:xfrm>
                <a:off x="6117778" y="2286000"/>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$3.00</a:t>
                </a:r>
              </a:p>
            </p:txBody>
          </p:sp>
          <p:cxnSp>
            <p:nvCxnSpPr>
              <p:cNvPr id="132" name="Straight Connector 55"/>
              <p:cNvCxnSpPr/>
              <p:nvPr/>
            </p:nvCxnSpPr>
            <p:spPr>
              <a:xfrm>
                <a:off x="6705176" y="2513755"/>
                <a:ext cx="152824"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670" name="Group 57"/>
            <p:cNvGrpSpPr>
              <a:grpSpLocks/>
            </p:cNvGrpSpPr>
            <p:nvPr/>
          </p:nvGrpSpPr>
          <p:grpSpPr bwMode="auto">
            <a:xfrm>
              <a:off x="4097738" y="2297668"/>
              <a:ext cx="626409" cy="307777"/>
              <a:chOff x="6231591" y="2286000"/>
              <a:chExt cx="626409" cy="307777"/>
            </a:xfrm>
          </p:grpSpPr>
          <p:sp>
            <p:nvSpPr>
              <p:cNvPr id="67684" name="TextBox 239"/>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2.50</a:t>
                </a:r>
              </a:p>
            </p:txBody>
          </p:sp>
          <p:cxnSp>
            <p:nvCxnSpPr>
              <p:cNvPr id="130" name="Straight Connector 240"/>
              <p:cNvCxnSpPr/>
              <p:nvPr/>
            </p:nvCxnSpPr>
            <p:spPr>
              <a:xfrm>
                <a:off x="6705176" y="2514795"/>
                <a:ext cx="152824"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671" name="Group 60"/>
            <p:cNvGrpSpPr>
              <a:grpSpLocks/>
            </p:cNvGrpSpPr>
            <p:nvPr/>
          </p:nvGrpSpPr>
          <p:grpSpPr bwMode="auto">
            <a:xfrm>
              <a:off x="4097738" y="2754868"/>
              <a:ext cx="626409" cy="307777"/>
              <a:chOff x="6231591" y="2286000"/>
              <a:chExt cx="626409" cy="307777"/>
            </a:xfrm>
          </p:grpSpPr>
          <p:sp>
            <p:nvSpPr>
              <p:cNvPr id="67682" name="TextBox 237"/>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2.00</a:t>
                </a:r>
              </a:p>
            </p:txBody>
          </p:sp>
          <p:cxnSp>
            <p:nvCxnSpPr>
              <p:cNvPr id="128" name="Straight Connector 238"/>
              <p:cNvCxnSpPr/>
              <p:nvPr/>
            </p:nvCxnSpPr>
            <p:spPr>
              <a:xfrm>
                <a:off x="6705176" y="2514804"/>
                <a:ext cx="152824"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672" name="Group 63"/>
            <p:cNvGrpSpPr>
              <a:grpSpLocks/>
            </p:cNvGrpSpPr>
            <p:nvPr/>
          </p:nvGrpSpPr>
          <p:grpSpPr bwMode="auto">
            <a:xfrm>
              <a:off x="4097738" y="3212068"/>
              <a:ext cx="626409" cy="307777"/>
              <a:chOff x="6231591" y="2286000"/>
              <a:chExt cx="626409" cy="307777"/>
            </a:xfrm>
          </p:grpSpPr>
          <p:sp>
            <p:nvSpPr>
              <p:cNvPr id="67680" name="TextBox 235"/>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1.50</a:t>
                </a:r>
              </a:p>
            </p:txBody>
          </p:sp>
          <p:cxnSp>
            <p:nvCxnSpPr>
              <p:cNvPr id="126" name="Straight Connector 236"/>
              <p:cNvCxnSpPr/>
              <p:nvPr/>
            </p:nvCxnSpPr>
            <p:spPr>
              <a:xfrm>
                <a:off x="6705176" y="2514812"/>
                <a:ext cx="152824"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673" name="Group 66"/>
            <p:cNvGrpSpPr>
              <a:grpSpLocks/>
            </p:cNvGrpSpPr>
            <p:nvPr/>
          </p:nvGrpSpPr>
          <p:grpSpPr bwMode="auto">
            <a:xfrm>
              <a:off x="4097738" y="3669268"/>
              <a:ext cx="626409" cy="307777"/>
              <a:chOff x="6231591" y="2286000"/>
              <a:chExt cx="626409" cy="307777"/>
            </a:xfrm>
          </p:grpSpPr>
          <p:sp>
            <p:nvSpPr>
              <p:cNvPr id="67678" name="TextBox 233"/>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1.00</a:t>
                </a:r>
              </a:p>
            </p:txBody>
          </p:sp>
          <p:cxnSp>
            <p:nvCxnSpPr>
              <p:cNvPr id="124" name="Straight Connector 234"/>
              <p:cNvCxnSpPr/>
              <p:nvPr/>
            </p:nvCxnSpPr>
            <p:spPr>
              <a:xfrm>
                <a:off x="6705176" y="2514821"/>
                <a:ext cx="152824"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674" name="Group 69"/>
            <p:cNvGrpSpPr>
              <a:grpSpLocks/>
            </p:cNvGrpSpPr>
            <p:nvPr/>
          </p:nvGrpSpPr>
          <p:grpSpPr bwMode="auto">
            <a:xfrm>
              <a:off x="4097738" y="4126468"/>
              <a:ext cx="626409" cy="307777"/>
              <a:chOff x="6231591" y="2286000"/>
              <a:chExt cx="626409" cy="307777"/>
            </a:xfrm>
          </p:grpSpPr>
          <p:sp>
            <p:nvSpPr>
              <p:cNvPr id="67676" name="TextBox 231"/>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0.50</a:t>
                </a:r>
              </a:p>
            </p:txBody>
          </p:sp>
          <p:cxnSp>
            <p:nvCxnSpPr>
              <p:cNvPr id="122" name="Straight Connector 232"/>
              <p:cNvCxnSpPr/>
              <p:nvPr/>
            </p:nvCxnSpPr>
            <p:spPr>
              <a:xfrm>
                <a:off x="6705176" y="2514829"/>
                <a:ext cx="152824"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7675" name="TextBox 230"/>
            <p:cNvSpPr txBox="1">
              <a:spLocks noChangeArrowheads="1"/>
            </p:cNvSpPr>
            <p:nvPr/>
          </p:nvSpPr>
          <p:spPr bwMode="auto">
            <a:xfrm>
              <a:off x="3711689" y="927821"/>
              <a:ext cx="1069767" cy="584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1600"/>
                <a:t>冰淇淋每球價格</a:t>
              </a:r>
              <a:endParaRPr lang="en-US" altLang="zh-TW" sz="1600"/>
            </a:p>
          </p:txBody>
        </p:sp>
      </p:grpSp>
      <p:cxnSp>
        <p:nvCxnSpPr>
          <p:cNvPr id="133" name="Straight Connector 243"/>
          <p:cNvCxnSpPr/>
          <p:nvPr/>
        </p:nvCxnSpPr>
        <p:spPr>
          <a:xfrm>
            <a:off x="4216400" y="3721100"/>
            <a:ext cx="657225" cy="952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244"/>
          <p:cNvCxnSpPr/>
          <p:nvPr/>
        </p:nvCxnSpPr>
        <p:spPr>
          <a:xfrm rot="5400000" flipH="1" flipV="1">
            <a:off x="3980657" y="4658519"/>
            <a:ext cx="18288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7601" name="Freeform 183"/>
          <p:cNvSpPr>
            <a:spLocks/>
          </p:cNvSpPr>
          <p:nvPr/>
        </p:nvSpPr>
        <p:spPr bwMode="auto">
          <a:xfrm>
            <a:off x="4805363" y="3668713"/>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67602" name="TextBox 246"/>
          <p:cNvSpPr txBox="1">
            <a:spLocks noChangeArrowheads="1"/>
          </p:cNvSpPr>
          <p:nvPr/>
        </p:nvSpPr>
        <p:spPr bwMode="auto">
          <a:xfrm>
            <a:off x="4371975" y="1295400"/>
            <a:ext cx="1327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1800">
                <a:solidFill>
                  <a:srgbClr val="800080"/>
                </a:solidFill>
              </a:rPr>
              <a:t>郭靖的需求</a:t>
            </a:r>
            <a:endParaRPr lang="en-US" altLang="zh-TW" sz="1800">
              <a:solidFill>
                <a:srgbClr val="800080"/>
              </a:solidFill>
            </a:endParaRPr>
          </a:p>
        </p:txBody>
      </p:sp>
      <p:sp>
        <p:nvSpPr>
          <p:cNvPr id="67603" name="TextBox 251"/>
          <p:cNvSpPr txBox="1">
            <a:spLocks noChangeArrowheads="1"/>
          </p:cNvSpPr>
          <p:nvPr/>
        </p:nvSpPr>
        <p:spPr bwMode="auto">
          <a:xfrm>
            <a:off x="3171825" y="1219200"/>
            <a:ext cx="3952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800">
                <a:solidFill>
                  <a:srgbClr val="800080"/>
                </a:solidFill>
              </a:rPr>
              <a:t>+</a:t>
            </a:r>
          </a:p>
        </p:txBody>
      </p:sp>
      <p:sp>
        <p:nvSpPr>
          <p:cNvPr id="67604" name="TextBox 252"/>
          <p:cNvSpPr txBox="1">
            <a:spLocks noChangeArrowheads="1"/>
          </p:cNvSpPr>
          <p:nvPr/>
        </p:nvSpPr>
        <p:spPr bwMode="auto">
          <a:xfrm>
            <a:off x="5924550" y="1258888"/>
            <a:ext cx="3952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800">
                <a:solidFill>
                  <a:srgbClr val="800080"/>
                </a:solidFill>
              </a:rPr>
              <a:t>=</a:t>
            </a:r>
          </a:p>
        </p:txBody>
      </p:sp>
      <p:sp>
        <p:nvSpPr>
          <p:cNvPr id="139" name="Rectangle 253"/>
          <p:cNvSpPr/>
          <p:nvPr/>
        </p:nvSpPr>
        <p:spPr>
          <a:xfrm>
            <a:off x="6672263" y="2133600"/>
            <a:ext cx="2411412"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1600">
              <a:solidFill>
                <a:srgbClr val="FFFFFF"/>
              </a:solidFill>
              <a:cs typeface="Arial" pitchFamily="34" charset="0"/>
            </a:endParaRPr>
          </a:p>
        </p:txBody>
      </p:sp>
      <p:grpSp>
        <p:nvGrpSpPr>
          <p:cNvPr id="67606" name="Group 254"/>
          <p:cNvGrpSpPr>
            <a:grpSpLocks/>
          </p:cNvGrpSpPr>
          <p:nvPr/>
        </p:nvGrpSpPr>
        <p:grpSpPr bwMode="auto">
          <a:xfrm>
            <a:off x="6757988" y="2819400"/>
            <a:ext cx="2133600" cy="2743200"/>
            <a:chOff x="4535255" y="2057402"/>
            <a:chExt cx="2132912" cy="2743200"/>
          </a:xfrm>
        </p:grpSpPr>
        <p:cxnSp>
          <p:nvCxnSpPr>
            <p:cNvPr id="141" name="Straight Connector 255"/>
            <p:cNvCxnSpPr/>
            <p:nvPr/>
          </p:nvCxnSpPr>
          <p:spPr>
            <a:xfrm rot="16200000" flipH="1">
              <a:off x="4230111" y="2362546"/>
              <a:ext cx="2743200" cy="213291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7667" name="TextBox 256"/>
            <p:cNvSpPr txBox="1">
              <a:spLocks noChangeArrowheads="1"/>
            </p:cNvSpPr>
            <p:nvPr/>
          </p:nvSpPr>
          <p:spPr bwMode="auto">
            <a:xfrm>
              <a:off x="5703079" y="3310354"/>
              <a:ext cx="7134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D</a:t>
              </a:r>
              <a:r>
                <a:rPr lang="zh-TW" altLang="en-US" sz="2000" baseline="-25000"/>
                <a:t>市場</a:t>
              </a:r>
              <a:endParaRPr lang="en-US" altLang="zh-TW" sz="2000" baseline="-25000"/>
            </a:p>
          </p:txBody>
        </p:sp>
      </p:grpSp>
      <p:grpSp>
        <p:nvGrpSpPr>
          <p:cNvPr id="67607" name="Group 257"/>
          <p:cNvGrpSpPr>
            <a:grpSpLocks/>
          </p:cNvGrpSpPr>
          <p:nvPr/>
        </p:nvGrpSpPr>
        <p:grpSpPr bwMode="auto">
          <a:xfrm>
            <a:off x="6467475" y="5410200"/>
            <a:ext cx="2676525" cy="871538"/>
            <a:chOff x="680076" y="5147846"/>
            <a:chExt cx="2677066" cy="871876"/>
          </a:xfrm>
        </p:grpSpPr>
        <p:sp>
          <p:nvSpPr>
            <p:cNvPr id="67633" name="TextBox 258"/>
            <p:cNvSpPr txBox="1">
              <a:spLocks noChangeArrowheads="1"/>
            </p:cNvSpPr>
            <p:nvPr/>
          </p:nvSpPr>
          <p:spPr bwMode="auto">
            <a:xfrm>
              <a:off x="680076" y="5300248"/>
              <a:ext cx="298540" cy="3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0</a:t>
              </a:r>
            </a:p>
          </p:txBody>
        </p:sp>
        <p:grpSp>
          <p:nvGrpSpPr>
            <p:cNvPr id="67634" name="Group 99"/>
            <p:cNvGrpSpPr>
              <a:grpSpLocks/>
            </p:cNvGrpSpPr>
            <p:nvPr/>
          </p:nvGrpSpPr>
          <p:grpSpPr bwMode="auto">
            <a:xfrm>
              <a:off x="915073" y="5147846"/>
              <a:ext cx="2392847" cy="490876"/>
              <a:chOff x="937527" y="5147846"/>
              <a:chExt cx="2392847" cy="490876"/>
            </a:xfrm>
          </p:grpSpPr>
          <p:cxnSp>
            <p:nvCxnSpPr>
              <p:cNvPr id="147" name="Straight Connector 261"/>
              <p:cNvCxnSpPr/>
              <p:nvPr/>
            </p:nvCxnSpPr>
            <p:spPr>
              <a:xfrm>
                <a:off x="937527" y="5300305"/>
                <a:ext cx="2392847" cy="63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637" name="Group 96"/>
              <p:cNvGrpSpPr>
                <a:grpSpLocks/>
              </p:cNvGrpSpPr>
              <p:nvPr/>
            </p:nvGrpSpPr>
            <p:grpSpPr bwMode="auto">
              <a:xfrm>
                <a:off x="996920" y="5147846"/>
                <a:ext cx="2241175" cy="490876"/>
                <a:chOff x="996920" y="5147846"/>
                <a:chExt cx="2241175" cy="490876"/>
              </a:xfrm>
            </p:grpSpPr>
            <p:cxnSp>
              <p:nvCxnSpPr>
                <p:cNvPr id="149" name="Straight Connector 16"/>
                <p:cNvCxnSpPr/>
                <p:nvPr/>
              </p:nvCxnSpPr>
              <p:spPr>
                <a:xfrm rot="5400000">
                  <a:off x="3119973" y="5223281"/>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639" name="Group 21"/>
                <p:cNvGrpSpPr>
                  <a:grpSpLocks/>
                </p:cNvGrpSpPr>
                <p:nvPr/>
              </p:nvGrpSpPr>
              <p:grpSpPr bwMode="auto">
                <a:xfrm>
                  <a:off x="2825720" y="5147846"/>
                  <a:ext cx="412375" cy="490876"/>
                  <a:chOff x="8069094" y="4648200"/>
                  <a:chExt cx="412375" cy="490876"/>
                </a:xfrm>
              </p:grpSpPr>
              <p:cxnSp>
                <p:nvCxnSpPr>
                  <p:cNvPr id="175" name="Straight Connector 291"/>
                  <p:cNvCxnSpPr/>
                  <p:nvPr/>
                </p:nvCxnSpPr>
                <p:spPr>
                  <a:xfrm rot="5400000">
                    <a:off x="8153755" y="4723635"/>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665" name="TextBox 292"/>
                  <p:cNvSpPr txBox="1">
                    <a:spLocks noChangeArrowheads="1"/>
                  </p:cNvSpPr>
                  <p:nvPr/>
                </p:nvSpPr>
                <p:spPr bwMode="auto">
                  <a:xfrm>
                    <a:off x="8069094" y="4800602"/>
                    <a:ext cx="412375"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18</a:t>
                    </a:r>
                  </a:p>
                </p:txBody>
              </p:sp>
            </p:grpSp>
            <p:grpSp>
              <p:nvGrpSpPr>
                <p:cNvPr id="67640" name="Group 27"/>
                <p:cNvGrpSpPr>
                  <a:grpSpLocks/>
                </p:cNvGrpSpPr>
                <p:nvPr/>
              </p:nvGrpSpPr>
              <p:grpSpPr bwMode="auto">
                <a:xfrm>
                  <a:off x="996920" y="5147846"/>
                  <a:ext cx="298540" cy="490876"/>
                  <a:chOff x="8069094" y="4648200"/>
                  <a:chExt cx="298540" cy="490876"/>
                </a:xfrm>
              </p:grpSpPr>
              <p:cxnSp>
                <p:nvCxnSpPr>
                  <p:cNvPr id="173" name="Straight Connector 289"/>
                  <p:cNvCxnSpPr/>
                  <p:nvPr/>
                </p:nvCxnSpPr>
                <p:spPr>
                  <a:xfrm rot="5400000">
                    <a:off x="8153385" y="4723635"/>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663" name="TextBox 290"/>
                  <p:cNvSpPr txBox="1">
                    <a:spLocks noChangeArrowheads="1"/>
                  </p:cNvSpPr>
                  <p:nvPr/>
                </p:nvSpPr>
                <p:spPr bwMode="auto">
                  <a:xfrm>
                    <a:off x="8069094" y="4800602"/>
                    <a:ext cx="29854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2</a:t>
                    </a:r>
                  </a:p>
                </p:txBody>
              </p:sp>
            </p:grpSp>
            <p:grpSp>
              <p:nvGrpSpPr>
                <p:cNvPr id="67641" name="Group 30"/>
                <p:cNvGrpSpPr>
                  <a:grpSpLocks/>
                </p:cNvGrpSpPr>
                <p:nvPr/>
              </p:nvGrpSpPr>
              <p:grpSpPr bwMode="auto">
                <a:xfrm>
                  <a:off x="1225520" y="5147846"/>
                  <a:ext cx="298540" cy="490876"/>
                  <a:chOff x="8069094" y="4648200"/>
                  <a:chExt cx="298540" cy="490876"/>
                </a:xfrm>
              </p:grpSpPr>
              <p:cxnSp>
                <p:nvCxnSpPr>
                  <p:cNvPr id="171" name="Straight Connector 287"/>
                  <p:cNvCxnSpPr/>
                  <p:nvPr/>
                </p:nvCxnSpPr>
                <p:spPr>
                  <a:xfrm rot="5400000">
                    <a:off x="8153431" y="4723635"/>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661" name="TextBox 288"/>
                  <p:cNvSpPr txBox="1">
                    <a:spLocks noChangeArrowheads="1"/>
                  </p:cNvSpPr>
                  <p:nvPr/>
                </p:nvSpPr>
                <p:spPr bwMode="auto">
                  <a:xfrm>
                    <a:off x="8069094" y="4800602"/>
                    <a:ext cx="29854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4</a:t>
                    </a:r>
                  </a:p>
                </p:txBody>
              </p:sp>
            </p:grpSp>
            <p:grpSp>
              <p:nvGrpSpPr>
                <p:cNvPr id="67642" name="Group 33"/>
                <p:cNvGrpSpPr>
                  <a:grpSpLocks/>
                </p:cNvGrpSpPr>
                <p:nvPr/>
              </p:nvGrpSpPr>
              <p:grpSpPr bwMode="auto">
                <a:xfrm>
                  <a:off x="1454120" y="5147846"/>
                  <a:ext cx="298540" cy="490876"/>
                  <a:chOff x="8069094" y="4648200"/>
                  <a:chExt cx="298540" cy="490876"/>
                </a:xfrm>
              </p:grpSpPr>
              <p:cxnSp>
                <p:nvCxnSpPr>
                  <p:cNvPr id="169" name="Straight Connector 285"/>
                  <p:cNvCxnSpPr/>
                  <p:nvPr/>
                </p:nvCxnSpPr>
                <p:spPr>
                  <a:xfrm rot="5400000">
                    <a:off x="8153477" y="4723635"/>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659" name="TextBox 286"/>
                  <p:cNvSpPr txBox="1">
                    <a:spLocks noChangeArrowheads="1"/>
                  </p:cNvSpPr>
                  <p:nvPr/>
                </p:nvSpPr>
                <p:spPr bwMode="auto">
                  <a:xfrm>
                    <a:off x="8069094" y="4800602"/>
                    <a:ext cx="29854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6</a:t>
                    </a:r>
                  </a:p>
                </p:txBody>
              </p:sp>
            </p:grpSp>
            <p:grpSp>
              <p:nvGrpSpPr>
                <p:cNvPr id="67643" name="Group 36"/>
                <p:cNvGrpSpPr>
                  <a:grpSpLocks/>
                </p:cNvGrpSpPr>
                <p:nvPr/>
              </p:nvGrpSpPr>
              <p:grpSpPr bwMode="auto">
                <a:xfrm>
                  <a:off x="1682720" y="5147846"/>
                  <a:ext cx="298540" cy="490876"/>
                  <a:chOff x="8069094" y="4648200"/>
                  <a:chExt cx="298540" cy="490876"/>
                </a:xfrm>
              </p:grpSpPr>
              <p:cxnSp>
                <p:nvCxnSpPr>
                  <p:cNvPr id="167" name="Straight Connector 283"/>
                  <p:cNvCxnSpPr/>
                  <p:nvPr/>
                </p:nvCxnSpPr>
                <p:spPr>
                  <a:xfrm rot="5400000">
                    <a:off x="8153524" y="4723635"/>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657" name="TextBox 284"/>
                  <p:cNvSpPr txBox="1">
                    <a:spLocks noChangeArrowheads="1"/>
                  </p:cNvSpPr>
                  <p:nvPr/>
                </p:nvSpPr>
                <p:spPr bwMode="auto">
                  <a:xfrm>
                    <a:off x="8069094" y="4800602"/>
                    <a:ext cx="29854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8</a:t>
                    </a:r>
                  </a:p>
                </p:txBody>
              </p:sp>
            </p:grpSp>
            <p:grpSp>
              <p:nvGrpSpPr>
                <p:cNvPr id="67644" name="Group 39"/>
                <p:cNvGrpSpPr>
                  <a:grpSpLocks/>
                </p:cNvGrpSpPr>
                <p:nvPr/>
              </p:nvGrpSpPr>
              <p:grpSpPr bwMode="auto">
                <a:xfrm>
                  <a:off x="1905001" y="5147846"/>
                  <a:ext cx="412375" cy="490876"/>
                  <a:chOff x="8062775" y="4648200"/>
                  <a:chExt cx="412375" cy="490876"/>
                </a:xfrm>
              </p:grpSpPr>
              <p:cxnSp>
                <p:nvCxnSpPr>
                  <p:cNvPr id="165" name="Straight Connector 281"/>
                  <p:cNvCxnSpPr/>
                  <p:nvPr/>
                </p:nvCxnSpPr>
                <p:spPr>
                  <a:xfrm rot="5400000">
                    <a:off x="8151983" y="4723635"/>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655" name="TextBox 282"/>
                  <p:cNvSpPr txBox="1">
                    <a:spLocks noChangeArrowheads="1"/>
                  </p:cNvSpPr>
                  <p:nvPr/>
                </p:nvSpPr>
                <p:spPr bwMode="auto">
                  <a:xfrm>
                    <a:off x="8062775" y="4800602"/>
                    <a:ext cx="412375"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10</a:t>
                    </a:r>
                  </a:p>
                </p:txBody>
              </p:sp>
            </p:grpSp>
            <p:grpSp>
              <p:nvGrpSpPr>
                <p:cNvPr id="67645" name="Group 42"/>
                <p:cNvGrpSpPr>
                  <a:grpSpLocks/>
                </p:cNvGrpSpPr>
                <p:nvPr/>
              </p:nvGrpSpPr>
              <p:grpSpPr bwMode="auto">
                <a:xfrm>
                  <a:off x="2139920" y="5147846"/>
                  <a:ext cx="412375" cy="490876"/>
                  <a:chOff x="8069094" y="4648200"/>
                  <a:chExt cx="412375" cy="490876"/>
                </a:xfrm>
              </p:grpSpPr>
              <p:cxnSp>
                <p:nvCxnSpPr>
                  <p:cNvPr id="163" name="Straight Connector 279"/>
                  <p:cNvCxnSpPr/>
                  <p:nvPr/>
                </p:nvCxnSpPr>
                <p:spPr>
                  <a:xfrm rot="5400000">
                    <a:off x="8153616" y="4723635"/>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653" name="TextBox 280"/>
                  <p:cNvSpPr txBox="1">
                    <a:spLocks noChangeArrowheads="1"/>
                  </p:cNvSpPr>
                  <p:nvPr/>
                </p:nvSpPr>
                <p:spPr bwMode="auto">
                  <a:xfrm>
                    <a:off x="8069094" y="4800602"/>
                    <a:ext cx="412375"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12</a:t>
                    </a:r>
                  </a:p>
                </p:txBody>
              </p:sp>
            </p:grpSp>
            <p:grpSp>
              <p:nvGrpSpPr>
                <p:cNvPr id="67646" name="Group 45"/>
                <p:cNvGrpSpPr>
                  <a:grpSpLocks/>
                </p:cNvGrpSpPr>
                <p:nvPr/>
              </p:nvGrpSpPr>
              <p:grpSpPr bwMode="auto">
                <a:xfrm>
                  <a:off x="2368520" y="5147846"/>
                  <a:ext cx="412375" cy="490876"/>
                  <a:chOff x="8069094" y="4648200"/>
                  <a:chExt cx="412375" cy="490876"/>
                </a:xfrm>
              </p:grpSpPr>
              <p:cxnSp>
                <p:nvCxnSpPr>
                  <p:cNvPr id="161" name="Straight Connector 277"/>
                  <p:cNvCxnSpPr/>
                  <p:nvPr/>
                </p:nvCxnSpPr>
                <p:spPr>
                  <a:xfrm rot="5400000">
                    <a:off x="8153662" y="4723635"/>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651" name="TextBox 278"/>
                  <p:cNvSpPr txBox="1">
                    <a:spLocks noChangeArrowheads="1"/>
                  </p:cNvSpPr>
                  <p:nvPr/>
                </p:nvSpPr>
                <p:spPr bwMode="auto">
                  <a:xfrm>
                    <a:off x="8069094" y="4800602"/>
                    <a:ext cx="412375"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14</a:t>
                    </a:r>
                  </a:p>
                </p:txBody>
              </p:sp>
            </p:grpSp>
            <p:grpSp>
              <p:nvGrpSpPr>
                <p:cNvPr id="67647" name="Group 48"/>
                <p:cNvGrpSpPr>
                  <a:grpSpLocks/>
                </p:cNvGrpSpPr>
                <p:nvPr/>
              </p:nvGrpSpPr>
              <p:grpSpPr bwMode="auto">
                <a:xfrm>
                  <a:off x="2597120" y="5147846"/>
                  <a:ext cx="412375" cy="490876"/>
                  <a:chOff x="8069094" y="4648200"/>
                  <a:chExt cx="412375" cy="490876"/>
                </a:xfrm>
              </p:grpSpPr>
              <p:cxnSp>
                <p:nvCxnSpPr>
                  <p:cNvPr id="159" name="Straight Connector 24"/>
                  <p:cNvCxnSpPr/>
                  <p:nvPr/>
                </p:nvCxnSpPr>
                <p:spPr>
                  <a:xfrm rot="5400000">
                    <a:off x="8153708" y="4723635"/>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649" name="TextBox 276"/>
                  <p:cNvSpPr txBox="1">
                    <a:spLocks noChangeArrowheads="1"/>
                  </p:cNvSpPr>
                  <p:nvPr/>
                </p:nvSpPr>
                <p:spPr bwMode="auto">
                  <a:xfrm>
                    <a:off x="8069094" y="4800602"/>
                    <a:ext cx="412375"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16</a:t>
                    </a:r>
                  </a:p>
                </p:txBody>
              </p:sp>
            </p:grpSp>
          </p:grpSp>
        </p:grpSp>
        <p:sp>
          <p:nvSpPr>
            <p:cNvPr id="67635" name="TextBox 260"/>
            <p:cNvSpPr txBox="1">
              <a:spLocks noChangeArrowheads="1"/>
            </p:cNvSpPr>
            <p:nvPr/>
          </p:nvSpPr>
          <p:spPr bwMode="auto">
            <a:xfrm>
              <a:off x="1941084" y="5681248"/>
              <a:ext cx="1416058"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t>冰淇淋需求量</a:t>
              </a:r>
              <a:endParaRPr lang="en-US" altLang="zh-TW" sz="1600"/>
            </a:p>
          </p:txBody>
        </p:sp>
      </p:grpSp>
      <p:grpSp>
        <p:nvGrpSpPr>
          <p:cNvPr id="67608" name="Group 299"/>
          <p:cNvGrpSpPr>
            <a:grpSpLocks/>
          </p:cNvGrpSpPr>
          <p:nvPr/>
        </p:nvGrpSpPr>
        <p:grpSpPr bwMode="auto">
          <a:xfrm>
            <a:off x="5715000" y="1685925"/>
            <a:ext cx="1133475" cy="3878263"/>
            <a:chOff x="3588809" y="923774"/>
            <a:chExt cx="1135338" cy="3877618"/>
          </a:xfrm>
        </p:grpSpPr>
        <p:cxnSp>
          <p:nvCxnSpPr>
            <p:cNvPr id="178" name="Straight Connector 300"/>
            <p:cNvCxnSpPr/>
            <p:nvPr/>
          </p:nvCxnSpPr>
          <p:spPr>
            <a:xfrm rot="5400000">
              <a:off x="2896171" y="3124475"/>
              <a:ext cx="3352242" cy="15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614" name="Group 56"/>
            <p:cNvGrpSpPr>
              <a:grpSpLocks/>
            </p:cNvGrpSpPr>
            <p:nvPr/>
          </p:nvGrpSpPr>
          <p:grpSpPr bwMode="auto">
            <a:xfrm>
              <a:off x="3983925" y="1828800"/>
              <a:ext cx="740222" cy="307777"/>
              <a:chOff x="6117778" y="2286000"/>
              <a:chExt cx="740222" cy="307777"/>
            </a:xfrm>
          </p:grpSpPr>
          <p:sp>
            <p:nvSpPr>
              <p:cNvPr id="67631" name="TextBox 53"/>
              <p:cNvSpPr txBox="1">
                <a:spLocks noChangeArrowheads="1"/>
              </p:cNvSpPr>
              <p:nvPr/>
            </p:nvSpPr>
            <p:spPr bwMode="auto">
              <a:xfrm>
                <a:off x="6117778" y="2286000"/>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$3.00</a:t>
                </a:r>
              </a:p>
            </p:txBody>
          </p:sp>
          <p:cxnSp>
            <p:nvCxnSpPr>
              <p:cNvPr id="197" name="Straight Connector 55"/>
              <p:cNvCxnSpPr/>
              <p:nvPr/>
            </p:nvCxnSpPr>
            <p:spPr>
              <a:xfrm>
                <a:off x="6705349" y="2514260"/>
                <a:ext cx="152651"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615" name="Group 57"/>
            <p:cNvGrpSpPr>
              <a:grpSpLocks/>
            </p:cNvGrpSpPr>
            <p:nvPr/>
          </p:nvGrpSpPr>
          <p:grpSpPr bwMode="auto">
            <a:xfrm>
              <a:off x="4097738" y="2297668"/>
              <a:ext cx="626409" cy="307777"/>
              <a:chOff x="6231591" y="2286000"/>
              <a:chExt cx="626409" cy="307777"/>
            </a:xfrm>
          </p:grpSpPr>
          <p:sp>
            <p:nvSpPr>
              <p:cNvPr id="67629" name="TextBox 316"/>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2.50</a:t>
                </a:r>
              </a:p>
            </p:txBody>
          </p:sp>
          <p:cxnSp>
            <p:nvCxnSpPr>
              <p:cNvPr id="195" name="Straight Connector 317"/>
              <p:cNvCxnSpPr/>
              <p:nvPr/>
            </p:nvCxnSpPr>
            <p:spPr>
              <a:xfrm>
                <a:off x="6705349" y="2513627"/>
                <a:ext cx="152651"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616" name="Group 60"/>
            <p:cNvGrpSpPr>
              <a:grpSpLocks/>
            </p:cNvGrpSpPr>
            <p:nvPr/>
          </p:nvGrpSpPr>
          <p:grpSpPr bwMode="auto">
            <a:xfrm>
              <a:off x="4097738" y="2754868"/>
              <a:ext cx="626409" cy="307777"/>
              <a:chOff x="6231591" y="2286000"/>
              <a:chExt cx="626409" cy="307777"/>
            </a:xfrm>
          </p:grpSpPr>
          <p:sp>
            <p:nvSpPr>
              <p:cNvPr id="67627" name="TextBox 314"/>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2.00</a:t>
                </a:r>
              </a:p>
            </p:txBody>
          </p:sp>
          <p:cxnSp>
            <p:nvCxnSpPr>
              <p:cNvPr id="193" name="Straight Connector 315"/>
              <p:cNvCxnSpPr/>
              <p:nvPr/>
            </p:nvCxnSpPr>
            <p:spPr>
              <a:xfrm>
                <a:off x="6705349" y="2515138"/>
                <a:ext cx="152651"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617" name="Group 63"/>
            <p:cNvGrpSpPr>
              <a:grpSpLocks/>
            </p:cNvGrpSpPr>
            <p:nvPr/>
          </p:nvGrpSpPr>
          <p:grpSpPr bwMode="auto">
            <a:xfrm>
              <a:off x="4097738" y="3212068"/>
              <a:ext cx="626409" cy="307777"/>
              <a:chOff x="6231591" y="2286000"/>
              <a:chExt cx="626409" cy="307777"/>
            </a:xfrm>
          </p:grpSpPr>
          <p:sp>
            <p:nvSpPr>
              <p:cNvPr id="67625" name="TextBox 312"/>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1.50</a:t>
                </a:r>
              </a:p>
            </p:txBody>
          </p:sp>
          <p:cxnSp>
            <p:nvCxnSpPr>
              <p:cNvPr id="191" name="Straight Connector 313"/>
              <p:cNvCxnSpPr/>
              <p:nvPr/>
            </p:nvCxnSpPr>
            <p:spPr>
              <a:xfrm>
                <a:off x="6705349" y="2515062"/>
                <a:ext cx="152651"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618" name="Group 66"/>
            <p:cNvGrpSpPr>
              <a:grpSpLocks/>
            </p:cNvGrpSpPr>
            <p:nvPr/>
          </p:nvGrpSpPr>
          <p:grpSpPr bwMode="auto">
            <a:xfrm>
              <a:off x="4097738" y="3669268"/>
              <a:ext cx="626409" cy="307777"/>
              <a:chOff x="6231591" y="2286000"/>
              <a:chExt cx="626409" cy="307777"/>
            </a:xfrm>
          </p:grpSpPr>
          <p:sp>
            <p:nvSpPr>
              <p:cNvPr id="67623" name="TextBox 310"/>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1.00</a:t>
                </a:r>
              </a:p>
            </p:txBody>
          </p:sp>
          <p:cxnSp>
            <p:nvCxnSpPr>
              <p:cNvPr id="189" name="Straight Connector 311"/>
              <p:cNvCxnSpPr/>
              <p:nvPr/>
            </p:nvCxnSpPr>
            <p:spPr>
              <a:xfrm>
                <a:off x="6705349" y="2514986"/>
                <a:ext cx="152651"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619" name="Group 69"/>
            <p:cNvGrpSpPr>
              <a:grpSpLocks/>
            </p:cNvGrpSpPr>
            <p:nvPr/>
          </p:nvGrpSpPr>
          <p:grpSpPr bwMode="auto">
            <a:xfrm>
              <a:off x="4097738" y="4126468"/>
              <a:ext cx="626409" cy="307777"/>
              <a:chOff x="6231591" y="2286000"/>
              <a:chExt cx="626409" cy="307777"/>
            </a:xfrm>
          </p:grpSpPr>
          <p:sp>
            <p:nvSpPr>
              <p:cNvPr id="67621" name="TextBox 308"/>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0.50</a:t>
                </a:r>
              </a:p>
            </p:txBody>
          </p:sp>
          <p:cxnSp>
            <p:nvCxnSpPr>
              <p:cNvPr id="187" name="Straight Connector 309"/>
              <p:cNvCxnSpPr/>
              <p:nvPr/>
            </p:nvCxnSpPr>
            <p:spPr>
              <a:xfrm>
                <a:off x="6705349" y="2514910"/>
                <a:ext cx="152651"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7620" name="TextBox 307"/>
            <p:cNvSpPr txBox="1">
              <a:spLocks noChangeArrowheads="1"/>
            </p:cNvSpPr>
            <p:nvPr/>
          </p:nvSpPr>
          <p:spPr bwMode="auto">
            <a:xfrm>
              <a:off x="3588809" y="923774"/>
              <a:ext cx="999508" cy="584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1600"/>
                <a:t>冰淇淋每球價格</a:t>
              </a:r>
              <a:endParaRPr lang="en-US" altLang="zh-TW" sz="1600"/>
            </a:p>
          </p:txBody>
        </p:sp>
      </p:grpSp>
      <p:cxnSp>
        <p:nvCxnSpPr>
          <p:cNvPr id="198" name="Straight Connector 320"/>
          <p:cNvCxnSpPr/>
          <p:nvPr/>
        </p:nvCxnSpPr>
        <p:spPr>
          <a:xfrm>
            <a:off x="6702425" y="3733800"/>
            <a:ext cx="817563"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321"/>
          <p:cNvCxnSpPr/>
          <p:nvPr/>
        </p:nvCxnSpPr>
        <p:spPr>
          <a:xfrm rot="5400000" flipH="1" flipV="1">
            <a:off x="6604794" y="4647406"/>
            <a:ext cx="1828800"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7611" name="Freeform 183"/>
          <p:cNvSpPr>
            <a:spLocks/>
          </p:cNvSpPr>
          <p:nvPr/>
        </p:nvSpPr>
        <p:spPr bwMode="auto">
          <a:xfrm>
            <a:off x="7443788" y="3690938"/>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67612" name="TextBox 323"/>
          <p:cNvSpPr txBox="1">
            <a:spLocks noChangeArrowheads="1"/>
          </p:cNvSpPr>
          <p:nvPr/>
        </p:nvSpPr>
        <p:spPr bwMode="auto">
          <a:xfrm>
            <a:off x="7208838" y="1328738"/>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1800">
                <a:solidFill>
                  <a:srgbClr val="800080"/>
                </a:solidFill>
              </a:rPr>
              <a:t>市場需求</a:t>
            </a:r>
            <a:endParaRPr lang="en-US" altLang="zh-TW" sz="1800">
              <a:solidFill>
                <a:srgbClr val="800080"/>
              </a:solidFill>
            </a:endParaRPr>
          </a:p>
        </p:txBody>
      </p:sp>
    </p:spTree>
    <p:extLst>
      <p:ext uri="{BB962C8B-B14F-4D97-AF65-F5344CB8AC3E}">
        <p14:creationId xmlns:p14="http://schemas.microsoft.com/office/powerpoint/2010/main" val="112125804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533400" y="1752600"/>
            <a:ext cx="8153400" cy="46482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圖</a:t>
            </a:r>
            <a:r>
              <a:rPr kumimoji="0" lang="en-US" altLang="zh-TW">
                <a:latin typeface="標楷體" charset="0"/>
                <a:ea typeface="標楷體" charset="0"/>
                <a:cs typeface="標楷體" charset="0"/>
              </a:rPr>
              <a:t>2</a:t>
            </a:r>
            <a:r>
              <a:rPr kumimoji="0" lang="zh-TW" altLang="en-US">
                <a:latin typeface="標楷體" charset="0"/>
                <a:ea typeface="標楷體" charset="0"/>
                <a:cs typeface="標楷體" charset="0"/>
              </a:rPr>
              <a:t>中的圖形顯示對應這些需求量的需求曲線。</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市場需求曲線是由個別需求曲線水平加總而來。</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亦即在每一價格下，將兩人在此一價格下橫軸的需求量相加，即可得到市場需求量。</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市場需求與個別需求</a:t>
            </a:r>
            <a:endParaRPr kumimoji="0" lang="zh-TW" altLang="en-US" dirty="0">
              <a:cs typeface="+mj-cs"/>
            </a:endParaRPr>
          </a:p>
        </p:txBody>
      </p:sp>
      <p:sp>
        <p:nvSpPr>
          <p:cNvPr id="6963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7F68ED8-6CD0-D04D-A6CE-1BF15BC81793}" type="slidenum">
              <a:rPr kumimoji="0" lang="en-US" altLang="zh-TW" b="1">
                <a:solidFill>
                  <a:srgbClr val="376092"/>
                </a:solidFill>
                <a:ea typeface="標楷體" charset="0"/>
                <a:cs typeface="標楷體" charset="0"/>
              </a:rPr>
              <a:pPr/>
              <a:t>28</a:t>
            </a:fld>
            <a:endParaRPr kumimoji="0" lang="en-US" altLang="zh-TW" b="1">
              <a:solidFill>
                <a:srgbClr val="376092"/>
              </a:solidFill>
              <a:ea typeface="標楷體" charset="0"/>
              <a:cs typeface="標楷體" charset="0"/>
            </a:endParaRPr>
          </a:p>
        </p:txBody>
      </p:sp>
      <p:sp>
        <p:nvSpPr>
          <p:cNvPr id="6963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69637"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69638"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69639"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69640"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69641"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85100188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533400" y="1447800"/>
            <a:ext cx="8153400" cy="46482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由於我們的重點在分析市場如何運作，所以我們考慮的大部分是市場需求曲線。</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b="1">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市場需求曲線顯示，在影響購買者購買數量的其他因素（如所得）不變下，當商品價格改變時，總需求量會如何變動。</a:t>
            </a:r>
          </a:p>
          <a:p>
            <a:pPr>
              <a:buFont typeface="Arial" charset="0"/>
              <a:buNone/>
              <a:defRPr/>
            </a:pPr>
            <a:endParaRPr kumimoji="0" lang="zh-TW" altLang="en-US">
              <a:latin typeface="標楷體" charset="0"/>
              <a:ea typeface="標楷體" charset="0"/>
              <a:cs typeface="標楷體" charset="0"/>
            </a:endParaRP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市場需求與個別需求</a:t>
            </a:r>
            <a:endParaRPr kumimoji="0" lang="zh-TW" altLang="en-US" dirty="0">
              <a:cs typeface="+mj-cs"/>
            </a:endParaRPr>
          </a:p>
        </p:txBody>
      </p:sp>
      <p:sp>
        <p:nvSpPr>
          <p:cNvPr id="7168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098770B-B4C3-C542-9502-98CE529577C4}" type="slidenum">
              <a:rPr kumimoji="0" lang="en-US" altLang="zh-TW" b="1">
                <a:solidFill>
                  <a:srgbClr val="376092"/>
                </a:solidFill>
                <a:ea typeface="標楷體" charset="0"/>
                <a:cs typeface="標楷體" charset="0"/>
              </a:rPr>
              <a:pPr/>
              <a:t>29</a:t>
            </a:fld>
            <a:endParaRPr kumimoji="0" lang="en-US" altLang="zh-TW" b="1">
              <a:solidFill>
                <a:srgbClr val="376092"/>
              </a:solidFill>
              <a:ea typeface="標楷體" charset="0"/>
              <a:cs typeface="標楷體" charset="0"/>
            </a:endParaRPr>
          </a:p>
        </p:txBody>
      </p:sp>
      <p:sp>
        <p:nvSpPr>
          <p:cNvPr id="7168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71685"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71686"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71687"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71688"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71689"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16330572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內容版面配置區 1"/>
          <p:cNvSpPr>
            <a:spLocks noGrp="1"/>
          </p:cNvSpPr>
          <p:nvPr>
            <p:ph idx="1"/>
          </p:nvPr>
        </p:nvSpPr>
        <p:spPr bwMode="auto">
          <a:xfrm>
            <a:off x="457200" y="1371600"/>
            <a:ext cx="8153400" cy="5410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冰淇淋的需求曲線顯示，在除了冰淇淋價格之外，其他會影響人們購買決策的因素不變下，人們每一價格下的購買數量。</a:t>
            </a:r>
          </a:p>
          <a:p>
            <a:pPr>
              <a:buFont typeface="Arial" charset="0"/>
              <a:buChar char="•"/>
            </a:pP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因此，當這些其他因素變動時，人們的需求量會跟著變動，從而個別需求曲線，進而市場需求曲線會變動。</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需求曲線的移動</a:t>
            </a:r>
            <a:endParaRPr kumimoji="0" lang="zh-TW" altLang="en-US" dirty="0">
              <a:cs typeface="+mj-cs"/>
            </a:endParaRPr>
          </a:p>
        </p:txBody>
      </p:sp>
      <p:sp>
        <p:nvSpPr>
          <p:cNvPr id="7373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C769705-56A9-964E-AE1A-AFF60266BF19}" type="slidenum">
              <a:rPr kumimoji="0" lang="en-US" altLang="zh-TW" b="1">
                <a:solidFill>
                  <a:srgbClr val="376092"/>
                </a:solidFill>
                <a:ea typeface="標楷體" charset="0"/>
                <a:cs typeface="標楷體" charset="0"/>
              </a:rPr>
              <a:pPr/>
              <a:t>30</a:t>
            </a:fld>
            <a:endParaRPr kumimoji="0" lang="en-US" altLang="zh-TW" b="1">
              <a:solidFill>
                <a:srgbClr val="376092"/>
              </a:solidFill>
              <a:ea typeface="標楷體" charset="0"/>
              <a:cs typeface="標楷體" charset="0"/>
            </a:endParaRPr>
          </a:p>
        </p:txBody>
      </p:sp>
      <p:sp>
        <p:nvSpPr>
          <p:cNvPr id="7373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86535418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內容版面配置區 1"/>
          <p:cNvSpPr>
            <a:spLocks noGrp="1"/>
          </p:cNvSpPr>
          <p:nvPr>
            <p:ph idx="1"/>
          </p:nvPr>
        </p:nvSpPr>
        <p:spPr bwMode="auto">
          <a:xfrm>
            <a:off x="457200" y="1371600"/>
            <a:ext cx="8153400" cy="5410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例：假設美國醫學會發現，常吃冰淇淋的民眾身</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體會比較健康，也比較長壽。</a:t>
            </a:r>
            <a:endParaRPr kumimoji="0" lang="zh-TW" altLang="en-US">
              <a:solidFill>
                <a:srgbClr val="000099"/>
              </a:solidFill>
              <a:latin typeface="標楷體" charset="0"/>
              <a:ea typeface="標楷體" charset="0"/>
              <a:cs typeface="標楷體" charset="0"/>
            </a:endParaRPr>
          </a:p>
          <a:p>
            <a:pPr>
              <a:buFont typeface="Arial" charset="0"/>
              <a:buNone/>
            </a:pPr>
            <a:r>
              <a:rPr kumimoji="0" lang="zh-TW" altLang="en-US" sz="700">
                <a:latin typeface="標楷體" charset="0"/>
                <a:ea typeface="標楷體" charset="0"/>
                <a:cs typeface="標楷體" charset="0"/>
              </a:rPr>
              <a:t> </a:t>
            </a: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此一發現會使冰淇淋需求增加，亦即在每一價格下，人們會購買更多的冰淇淋，因此冰淇淋的需求曲線會移動。</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市場需求與個別需求</a:t>
            </a:r>
            <a:endParaRPr kumimoji="0" lang="zh-TW" altLang="en-US" dirty="0">
              <a:cs typeface="+mj-cs"/>
            </a:endParaRPr>
          </a:p>
        </p:txBody>
      </p:sp>
      <p:sp>
        <p:nvSpPr>
          <p:cNvPr id="7577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7B6FF79-5832-404F-87CB-80BD80F6FDDF}" type="slidenum">
              <a:rPr kumimoji="0" lang="en-US" altLang="zh-TW" b="1">
                <a:solidFill>
                  <a:srgbClr val="376092"/>
                </a:solidFill>
                <a:ea typeface="標楷體" charset="0"/>
                <a:cs typeface="標楷體" charset="0"/>
              </a:rPr>
              <a:pPr/>
              <a:t>31</a:t>
            </a:fld>
            <a:endParaRPr kumimoji="0" lang="en-US" altLang="zh-TW" b="1">
              <a:solidFill>
                <a:srgbClr val="376092"/>
              </a:solidFill>
              <a:ea typeface="標楷體" charset="0"/>
              <a:cs typeface="標楷體" charset="0"/>
            </a:endParaRPr>
          </a:p>
        </p:txBody>
      </p:sp>
      <p:sp>
        <p:nvSpPr>
          <p:cNvPr id="7578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75368930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457200" y="1600200"/>
            <a:ext cx="8153400" cy="40386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圖</a:t>
            </a:r>
            <a:r>
              <a:rPr kumimoji="0" lang="en-US" altLang="zh-TW">
                <a:latin typeface="標楷體" charset="0"/>
                <a:ea typeface="標楷體" charset="0"/>
                <a:cs typeface="標楷體" charset="0"/>
              </a:rPr>
              <a:t>3</a:t>
            </a:r>
            <a:r>
              <a:rPr kumimoji="0" lang="zh-TW" altLang="en-US">
                <a:latin typeface="標楷體" charset="0"/>
                <a:ea typeface="標楷體" charset="0"/>
                <a:cs typeface="標楷體" charset="0"/>
              </a:rPr>
              <a:t>顯示需求曲線的移動。</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任何使每一價格下需求量增加的變化，會造成需求曲線往右移，我們稱為</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需求增加</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increase in demand</a:t>
            </a:r>
            <a:r>
              <a:rPr kumimoji="0" lang="zh-TW" altLang="en-US">
                <a:latin typeface="標楷體" charset="0"/>
                <a:ea typeface="標楷體" charset="0"/>
                <a:cs typeface="標楷體" charset="0"/>
              </a:rPr>
              <a:t>）。</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相反地，任何使每一價格下需求量減少的變化，會造成需求曲線往左移，我們稱為</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需求減少</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decrease in demand</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143000" y="228600"/>
            <a:ext cx="9144000" cy="1143000"/>
          </a:xfrm>
        </p:spPr>
        <p:txBody>
          <a:bodyPr rtlCol="0"/>
          <a:lstStyle/>
          <a:p>
            <a:pPr>
              <a:defRPr/>
            </a:pPr>
            <a:r>
              <a:rPr kumimoji="0" lang="zh-TW" altLang="en-US" dirty="0" smtClean="0">
                <a:cs typeface="+mj-cs"/>
              </a:rPr>
              <a:t>需求曲線的移動</a:t>
            </a:r>
            <a:endParaRPr kumimoji="0" lang="zh-TW" altLang="en-US" dirty="0">
              <a:cs typeface="+mj-cs"/>
            </a:endParaRPr>
          </a:p>
        </p:txBody>
      </p:sp>
      <p:sp>
        <p:nvSpPr>
          <p:cNvPr id="77827"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2AB0F7A0-2369-6647-9717-416938707EAE}" type="slidenum">
              <a:rPr kumimoji="0" lang="en-US" altLang="zh-TW" b="1">
                <a:solidFill>
                  <a:srgbClr val="376092"/>
                </a:solidFill>
                <a:ea typeface="標楷體" charset="0"/>
                <a:cs typeface="標楷體" charset="0"/>
              </a:rPr>
              <a:pPr/>
              <a:t>32</a:t>
            </a:fld>
            <a:endParaRPr kumimoji="0" lang="en-US" altLang="zh-TW" b="1">
              <a:solidFill>
                <a:srgbClr val="376092"/>
              </a:solidFill>
              <a:ea typeface="標楷體" charset="0"/>
              <a:cs typeface="標楷體" charset="0"/>
            </a:endParaRPr>
          </a:p>
        </p:txBody>
      </p:sp>
      <p:sp>
        <p:nvSpPr>
          <p:cNvPr id="7782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77829"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7031682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01738" y="228600"/>
            <a:ext cx="9144000" cy="1143000"/>
          </a:xfrm>
        </p:spPr>
        <p:txBody>
          <a:bodyPr rtlCol="0"/>
          <a:lstStyle/>
          <a:p>
            <a:pPr>
              <a:defRPr/>
            </a:pPr>
            <a:r>
              <a:rPr kumimoji="0" lang="zh-TW" altLang="en-US" dirty="0" smtClean="0">
                <a:cs typeface="+mj-cs"/>
              </a:rPr>
              <a:t>圖</a:t>
            </a:r>
            <a:r>
              <a:rPr kumimoji="0" lang="en-US" altLang="zh-TW" dirty="0" smtClean="0">
                <a:cs typeface="+mj-cs"/>
              </a:rPr>
              <a:t>3</a:t>
            </a:r>
            <a:r>
              <a:rPr kumimoji="0" lang="zh-TW" altLang="en-US" dirty="0" smtClean="0">
                <a:cs typeface="+mj-cs"/>
              </a:rPr>
              <a:t>  需求曲線的移動</a:t>
            </a:r>
            <a:endParaRPr kumimoji="0" lang="zh-TW" altLang="en-US" dirty="0">
              <a:cs typeface="+mj-cs"/>
            </a:endParaRPr>
          </a:p>
        </p:txBody>
      </p:sp>
      <p:sp>
        <p:nvSpPr>
          <p:cNvPr id="79874"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2B7A399B-C880-8D48-8B4C-D1A53DA39D94}" type="slidenum">
              <a:rPr kumimoji="0" lang="en-US" altLang="zh-TW" b="1">
                <a:solidFill>
                  <a:srgbClr val="376092"/>
                </a:solidFill>
                <a:ea typeface="標楷體" charset="0"/>
                <a:cs typeface="標楷體" charset="0"/>
              </a:rPr>
              <a:pPr/>
              <a:t>33</a:t>
            </a:fld>
            <a:endParaRPr kumimoji="0" lang="en-US" altLang="zh-TW" b="1">
              <a:solidFill>
                <a:srgbClr val="376092"/>
              </a:solidFill>
              <a:ea typeface="標楷體" charset="0"/>
              <a:cs typeface="標楷體" charset="0"/>
            </a:endParaRPr>
          </a:p>
        </p:txBody>
      </p:sp>
      <p:sp>
        <p:nvSpPr>
          <p:cNvPr id="79875"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7" name="Rectangle 39"/>
          <p:cNvSpPr/>
          <p:nvPr/>
        </p:nvSpPr>
        <p:spPr>
          <a:xfrm>
            <a:off x="1946275" y="1809750"/>
            <a:ext cx="6019800" cy="3733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2000">
              <a:solidFill>
                <a:srgbClr val="FFFFFF"/>
              </a:solidFill>
              <a:cs typeface="Arial" pitchFamily="34" charset="0"/>
            </a:endParaRPr>
          </a:p>
        </p:txBody>
      </p:sp>
      <p:grpSp>
        <p:nvGrpSpPr>
          <p:cNvPr id="79877" name="Group 12"/>
          <p:cNvGrpSpPr>
            <a:grpSpLocks/>
          </p:cNvGrpSpPr>
          <p:nvPr/>
        </p:nvGrpSpPr>
        <p:grpSpPr bwMode="auto">
          <a:xfrm>
            <a:off x="457200" y="1724025"/>
            <a:ext cx="1519238" cy="3821113"/>
            <a:chOff x="339142" y="1362670"/>
            <a:chExt cx="1520262" cy="3819724"/>
          </a:xfrm>
        </p:grpSpPr>
        <p:cxnSp>
          <p:nvCxnSpPr>
            <p:cNvPr id="9" name="Straight Connector 5"/>
            <p:cNvCxnSpPr/>
            <p:nvPr/>
          </p:nvCxnSpPr>
          <p:spPr>
            <a:xfrm rot="5400000">
              <a:off x="-76674" y="3276498"/>
              <a:ext cx="381020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9900" name="TextBox 9"/>
            <p:cNvSpPr txBox="1">
              <a:spLocks noChangeArrowheads="1"/>
            </p:cNvSpPr>
            <p:nvPr/>
          </p:nvSpPr>
          <p:spPr bwMode="auto">
            <a:xfrm>
              <a:off x="339142" y="1362670"/>
              <a:ext cx="1520262" cy="714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2000"/>
                <a:t>冰淇淋每球價格</a:t>
              </a:r>
              <a:endParaRPr lang="en-US" altLang="zh-TW" sz="2000"/>
            </a:p>
          </p:txBody>
        </p:sp>
      </p:grpSp>
      <p:grpSp>
        <p:nvGrpSpPr>
          <p:cNvPr id="79878" name="Group 11"/>
          <p:cNvGrpSpPr>
            <a:grpSpLocks/>
          </p:cNvGrpSpPr>
          <p:nvPr/>
        </p:nvGrpSpPr>
        <p:grpSpPr bwMode="auto">
          <a:xfrm>
            <a:off x="1793875" y="5543550"/>
            <a:ext cx="6892925" cy="552450"/>
            <a:chOff x="1676400" y="5181600"/>
            <a:chExt cx="6892407" cy="552084"/>
          </a:xfrm>
        </p:grpSpPr>
        <p:cxnSp>
          <p:nvCxnSpPr>
            <p:cNvPr id="12" name="Straight Connector 7"/>
            <p:cNvCxnSpPr/>
            <p:nvPr/>
          </p:nvCxnSpPr>
          <p:spPr>
            <a:xfrm>
              <a:off x="1828789" y="5181600"/>
              <a:ext cx="6019348" cy="1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9897" name="TextBox 8"/>
            <p:cNvSpPr txBox="1">
              <a:spLocks noChangeArrowheads="1"/>
            </p:cNvSpPr>
            <p:nvPr/>
          </p:nvSpPr>
          <p:spPr bwMode="auto">
            <a:xfrm>
              <a:off x="6845258" y="5334000"/>
              <a:ext cx="1723549" cy="39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冰淇淋需求量</a:t>
              </a:r>
              <a:endParaRPr lang="en-US" altLang="zh-TW" sz="2000"/>
            </a:p>
          </p:txBody>
        </p:sp>
        <p:sp>
          <p:nvSpPr>
            <p:cNvPr id="79898" name="TextBox 10"/>
            <p:cNvSpPr txBox="1">
              <a:spLocks noChangeArrowheads="1"/>
            </p:cNvSpPr>
            <p:nvPr/>
          </p:nvSpPr>
          <p:spPr bwMode="auto">
            <a:xfrm>
              <a:off x="1676400" y="5181603"/>
              <a:ext cx="327334" cy="39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0</a:t>
              </a:r>
            </a:p>
          </p:txBody>
        </p:sp>
      </p:grpSp>
      <p:grpSp>
        <p:nvGrpSpPr>
          <p:cNvPr id="79879" name="Group 16"/>
          <p:cNvGrpSpPr>
            <a:grpSpLocks/>
          </p:cNvGrpSpPr>
          <p:nvPr/>
        </p:nvGrpSpPr>
        <p:grpSpPr bwMode="auto">
          <a:xfrm>
            <a:off x="3013075" y="1885950"/>
            <a:ext cx="3792538" cy="3067050"/>
            <a:chOff x="2870268" y="1828800"/>
            <a:chExt cx="3792024" cy="3067136"/>
          </a:xfrm>
        </p:grpSpPr>
        <p:cxnSp>
          <p:nvCxnSpPr>
            <p:cNvPr id="16" name="Straight Connector 14"/>
            <p:cNvCxnSpPr/>
            <p:nvPr/>
          </p:nvCxnSpPr>
          <p:spPr>
            <a:xfrm rot="16200000" flipH="1">
              <a:off x="2806558" y="1892510"/>
              <a:ext cx="2667075" cy="2539656"/>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79895" name="TextBox 15"/>
            <p:cNvSpPr txBox="1">
              <a:spLocks noChangeArrowheads="1"/>
            </p:cNvSpPr>
            <p:nvPr/>
          </p:nvSpPr>
          <p:spPr bwMode="auto">
            <a:xfrm>
              <a:off x="5030114" y="4495800"/>
              <a:ext cx="1632178" cy="40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需求曲線</a:t>
              </a:r>
              <a:r>
                <a:rPr lang="en-US" altLang="zh-TW" sz="2000"/>
                <a:t>, </a:t>
              </a:r>
              <a:r>
                <a:rPr lang="en-US" altLang="zh-TW" sz="2000" i="1"/>
                <a:t>D</a:t>
              </a:r>
              <a:r>
                <a:rPr lang="en-US" altLang="zh-TW" sz="2000" baseline="-25000"/>
                <a:t>1</a:t>
              </a:r>
            </a:p>
          </p:txBody>
        </p:sp>
      </p:grpSp>
      <p:grpSp>
        <p:nvGrpSpPr>
          <p:cNvPr id="79880" name="Group 17"/>
          <p:cNvGrpSpPr>
            <a:grpSpLocks/>
          </p:cNvGrpSpPr>
          <p:nvPr/>
        </p:nvGrpSpPr>
        <p:grpSpPr bwMode="auto">
          <a:xfrm>
            <a:off x="2022475" y="2190750"/>
            <a:ext cx="3563938" cy="3143250"/>
            <a:chOff x="2743200" y="1676400"/>
            <a:chExt cx="3563423" cy="3143676"/>
          </a:xfrm>
        </p:grpSpPr>
        <p:cxnSp>
          <p:nvCxnSpPr>
            <p:cNvPr id="19" name="Straight Connector 18"/>
            <p:cNvCxnSpPr/>
            <p:nvPr/>
          </p:nvCxnSpPr>
          <p:spPr>
            <a:xfrm rot="16200000" flipH="1">
              <a:off x="2666638" y="1752962"/>
              <a:ext cx="2667361" cy="251423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9893" name="TextBox 19"/>
            <p:cNvSpPr txBox="1">
              <a:spLocks noChangeArrowheads="1"/>
            </p:cNvSpPr>
            <p:nvPr/>
          </p:nvSpPr>
          <p:spPr bwMode="auto">
            <a:xfrm>
              <a:off x="4674445" y="4419940"/>
              <a:ext cx="1632178" cy="40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需求曲線</a:t>
              </a:r>
              <a:r>
                <a:rPr lang="en-US" altLang="zh-TW" sz="2000"/>
                <a:t>, </a:t>
              </a:r>
              <a:r>
                <a:rPr lang="en-US" altLang="zh-TW" sz="2000" i="1"/>
                <a:t>D</a:t>
              </a:r>
              <a:r>
                <a:rPr lang="en-US" altLang="zh-TW" sz="2000" baseline="-25000"/>
                <a:t>3</a:t>
              </a:r>
            </a:p>
          </p:txBody>
        </p:sp>
      </p:grpSp>
      <p:grpSp>
        <p:nvGrpSpPr>
          <p:cNvPr id="79881" name="Group 22"/>
          <p:cNvGrpSpPr>
            <a:grpSpLocks/>
          </p:cNvGrpSpPr>
          <p:nvPr/>
        </p:nvGrpSpPr>
        <p:grpSpPr bwMode="auto">
          <a:xfrm>
            <a:off x="4613275" y="1962150"/>
            <a:ext cx="3868738" cy="3143250"/>
            <a:chOff x="2743200" y="1676400"/>
            <a:chExt cx="3868223" cy="3143336"/>
          </a:xfrm>
        </p:grpSpPr>
        <p:cxnSp>
          <p:nvCxnSpPr>
            <p:cNvPr id="22" name="Straight Connector 23"/>
            <p:cNvCxnSpPr/>
            <p:nvPr/>
          </p:nvCxnSpPr>
          <p:spPr>
            <a:xfrm rot="16200000" flipH="1">
              <a:off x="2666796" y="1752804"/>
              <a:ext cx="2667073" cy="251426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9891" name="TextBox 24"/>
            <p:cNvSpPr txBox="1">
              <a:spLocks noChangeArrowheads="1"/>
            </p:cNvSpPr>
            <p:nvPr/>
          </p:nvSpPr>
          <p:spPr bwMode="auto">
            <a:xfrm>
              <a:off x="4979245" y="4419600"/>
              <a:ext cx="1632178" cy="40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需求曲線</a:t>
              </a:r>
              <a:r>
                <a:rPr lang="en-US" altLang="zh-TW" sz="2000"/>
                <a:t>, </a:t>
              </a:r>
              <a:r>
                <a:rPr lang="en-US" altLang="zh-TW" sz="2000" i="1"/>
                <a:t>D</a:t>
              </a:r>
              <a:r>
                <a:rPr lang="en-US" altLang="zh-TW" sz="2000" baseline="-25000"/>
                <a:t>2</a:t>
              </a:r>
            </a:p>
          </p:txBody>
        </p:sp>
      </p:grpSp>
      <p:cxnSp>
        <p:nvCxnSpPr>
          <p:cNvPr id="24" name="Straight Arrow Connector 28"/>
          <p:cNvCxnSpPr/>
          <p:nvPr/>
        </p:nvCxnSpPr>
        <p:spPr>
          <a:xfrm>
            <a:off x="4232275" y="3028950"/>
            <a:ext cx="1295400" cy="1588"/>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79883" name="Group 32"/>
          <p:cNvGrpSpPr>
            <a:grpSpLocks/>
          </p:cNvGrpSpPr>
          <p:nvPr/>
        </p:nvGrpSpPr>
        <p:grpSpPr bwMode="auto">
          <a:xfrm>
            <a:off x="4841875" y="2209800"/>
            <a:ext cx="1744663" cy="819150"/>
            <a:chOff x="4724400" y="1848069"/>
            <a:chExt cx="1744477" cy="818931"/>
          </a:xfrm>
        </p:grpSpPr>
        <p:sp>
          <p:nvSpPr>
            <p:cNvPr id="79888" name="TextBox 29"/>
            <p:cNvSpPr txBox="1">
              <a:spLocks noChangeArrowheads="1"/>
            </p:cNvSpPr>
            <p:nvPr/>
          </p:nvSpPr>
          <p:spPr bwMode="auto">
            <a:xfrm>
              <a:off x="5257800" y="1848069"/>
              <a:ext cx="1211077" cy="400110"/>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solidFill>
                    <a:srgbClr val="800080"/>
                  </a:solidFill>
                </a:rPr>
                <a:t>需求增加</a:t>
              </a:r>
              <a:endParaRPr lang="en-US" altLang="zh-TW" sz="2000">
                <a:solidFill>
                  <a:srgbClr val="800080"/>
                </a:solidFill>
              </a:endParaRPr>
            </a:p>
          </p:txBody>
        </p:sp>
        <p:cxnSp>
          <p:nvCxnSpPr>
            <p:cNvPr id="27" name="Straight Connector 31"/>
            <p:cNvCxnSpPr/>
            <p:nvPr/>
          </p:nvCxnSpPr>
          <p:spPr>
            <a:xfrm flipV="1">
              <a:off x="4724400" y="2286102"/>
              <a:ext cx="761919" cy="380898"/>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cxnSp>
        <p:nvCxnSpPr>
          <p:cNvPr id="28" name="Straight Arrow Connector 33"/>
          <p:cNvCxnSpPr/>
          <p:nvPr/>
        </p:nvCxnSpPr>
        <p:spPr>
          <a:xfrm>
            <a:off x="3317875" y="3409950"/>
            <a:ext cx="990600" cy="1588"/>
          </a:xfrm>
          <a:prstGeom prst="straightConnector1">
            <a:avLst/>
          </a:prstGeom>
          <a:ln w="1905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9885" name="Group 34"/>
          <p:cNvGrpSpPr>
            <a:grpSpLocks/>
          </p:cNvGrpSpPr>
          <p:nvPr/>
        </p:nvGrpSpPr>
        <p:grpSpPr bwMode="auto">
          <a:xfrm>
            <a:off x="2403475" y="3562350"/>
            <a:ext cx="1295400" cy="800100"/>
            <a:chOff x="3352800" y="2819400"/>
            <a:chExt cx="1295400" cy="800821"/>
          </a:xfrm>
        </p:grpSpPr>
        <p:sp>
          <p:nvSpPr>
            <p:cNvPr id="79886" name="TextBox 35"/>
            <p:cNvSpPr txBox="1">
              <a:spLocks noChangeArrowheads="1"/>
            </p:cNvSpPr>
            <p:nvPr/>
          </p:nvSpPr>
          <p:spPr bwMode="auto">
            <a:xfrm>
              <a:off x="3352800" y="3219890"/>
              <a:ext cx="1210588" cy="400331"/>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solidFill>
                    <a:srgbClr val="800080"/>
                  </a:solidFill>
                </a:rPr>
                <a:t>需求減少</a:t>
              </a:r>
              <a:endParaRPr lang="en-US" altLang="zh-TW" sz="2000">
                <a:solidFill>
                  <a:srgbClr val="800080"/>
                </a:solidFill>
              </a:endParaRPr>
            </a:p>
          </p:txBody>
        </p:sp>
        <p:cxnSp>
          <p:nvCxnSpPr>
            <p:cNvPr id="31" name="Straight Connector 36"/>
            <p:cNvCxnSpPr/>
            <p:nvPr/>
          </p:nvCxnSpPr>
          <p:spPr>
            <a:xfrm flipV="1">
              <a:off x="3886200" y="2819400"/>
              <a:ext cx="762000" cy="381343"/>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7981932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447800"/>
            <a:ext cx="8839200" cy="4953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sz="2800">
                <a:latin typeface="標楷體" charset="0"/>
                <a:ea typeface="標楷體" charset="0"/>
                <a:cs typeface="標楷體" charset="0"/>
              </a:rPr>
              <a:t>有很多變數會造成需求曲線移動。以下是最重要的幾個：</a:t>
            </a:r>
          </a:p>
          <a:p>
            <a:pPr>
              <a:buFont typeface="Arial" charset="0"/>
              <a:buNone/>
              <a:defRPr/>
            </a:pPr>
            <a:endParaRPr kumimoji="0" lang="zh-TW" altLang="en-US" sz="600">
              <a:latin typeface="標楷體" charset="0"/>
              <a:ea typeface="標楷體" charset="0"/>
              <a:cs typeface="標楷體" charset="0"/>
            </a:endParaRPr>
          </a:p>
          <a:p>
            <a:pPr>
              <a:buFont typeface="Arial" charset="0"/>
              <a:buNone/>
              <a:defRPr/>
            </a:pPr>
            <a:r>
              <a:rPr kumimoji="0" lang="en-US" altLang="zh-TW" b="1">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所得  </a:t>
            </a:r>
            <a:r>
              <a:rPr kumimoji="0" lang="zh-TW" altLang="en-US" sz="2800">
                <a:latin typeface="標楷體" charset="0"/>
                <a:ea typeface="標楷體" charset="0"/>
                <a:cs typeface="標楷體" charset="0"/>
              </a:rPr>
              <a:t>當你在夏天丟掉工作時，你對冰淇淋的需求         </a:t>
            </a:r>
            <a:r>
              <a:rPr kumimoji="0" lang="en-US" altLang="zh-TW" sz="2800">
                <a:latin typeface="標楷體" charset="0"/>
                <a:ea typeface="標楷體" charset="0"/>
                <a:cs typeface="標楷體" charset="0"/>
              </a:rPr>
              <a:t/>
            </a:r>
            <a:br>
              <a:rPr kumimoji="0" lang="en-US" altLang="zh-TW" sz="2800">
                <a:latin typeface="標楷體" charset="0"/>
                <a:ea typeface="標楷體" charset="0"/>
                <a:cs typeface="標楷體" charset="0"/>
              </a:rPr>
            </a:br>
            <a:r>
              <a:rPr kumimoji="0" lang="zh-TW" altLang="en-US" sz="2800">
                <a:latin typeface="標楷體" charset="0"/>
                <a:ea typeface="標楷體" charset="0"/>
                <a:cs typeface="標楷體" charset="0"/>
              </a:rPr>
              <a:t>會如何變動？很有可能你的需求會減少。所得減少意味著你的總支出會減少，從而大部分商品的支出會減少。如果</a:t>
            </a:r>
            <a:r>
              <a:rPr kumimoji="0" lang="zh-TW" altLang="en-US" sz="2800" b="1">
                <a:solidFill>
                  <a:srgbClr val="FF0000"/>
                </a:solidFill>
                <a:effectLst>
                  <a:outerShdw blurRad="38100" dist="38100" dir="2700000" algn="tl">
                    <a:srgbClr val="DDDDDD"/>
                  </a:outerShdw>
                </a:effectLst>
                <a:latin typeface="標楷體" charset="0"/>
                <a:ea typeface="標楷體" charset="0"/>
                <a:cs typeface="標楷體" charset="0"/>
              </a:rPr>
              <a:t>商品的需求隨所得減少而減少，此商品稱為正常財</a:t>
            </a:r>
            <a:r>
              <a:rPr kumimoji="0" lang="zh-TW" altLang="en-US" sz="2800">
                <a:latin typeface="標楷體" charset="0"/>
                <a:ea typeface="標楷體" charset="0"/>
                <a:cs typeface="標楷體" charset="0"/>
              </a:rPr>
              <a:t>。                                     </a:t>
            </a:r>
            <a:r>
              <a:rPr kumimoji="0" lang="zh-TW" altLang="en-US" sz="2800" b="1">
                <a:solidFill>
                  <a:srgbClr val="FF0000"/>
                </a:solidFill>
                <a:effectLst>
                  <a:outerShdw blurRad="38100" dist="38100" dir="2700000" algn="tl">
                    <a:srgbClr val="DDDDDD"/>
                  </a:outerShdw>
                </a:effectLst>
                <a:latin typeface="標楷體" charset="0"/>
                <a:ea typeface="標楷體" charset="0"/>
                <a:cs typeface="標楷體" charset="0"/>
              </a:rPr>
              <a:t>如果商品的需求隨所得增加而減少，此商品稱為劣等財</a:t>
            </a:r>
            <a:r>
              <a:rPr kumimoji="0" lang="zh-TW" altLang="en-US" sz="2800">
                <a:latin typeface="標楷體" charset="0"/>
                <a:ea typeface="標楷體" charset="0"/>
                <a:cs typeface="標楷體" charset="0"/>
              </a:rPr>
              <a:t>。</a:t>
            </a:r>
          </a:p>
          <a:p>
            <a:pPr>
              <a:buFont typeface="Arial" charset="0"/>
              <a:buNone/>
              <a:defRPr/>
            </a:pPr>
            <a:r>
              <a:rPr kumimoji="0" lang="en-US" altLang="zh-TW" sz="2800">
                <a:latin typeface="標楷體" charset="0"/>
                <a:ea typeface="標楷體" charset="0"/>
                <a:cs typeface="標楷體" charset="0"/>
              </a:rPr>
              <a:t>	</a:t>
            </a:r>
            <a:r>
              <a:rPr kumimoji="0" lang="zh-TW" altLang="en-US" sz="2400">
                <a:solidFill>
                  <a:srgbClr val="000099"/>
                </a:solidFill>
                <a:latin typeface="標楷體" charset="0"/>
                <a:ea typeface="標楷體" charset="0"/>
                <a:cs typeface="標楷體" charset="0"/>
              </a:rPr>
              <a:t>例：公車搭乘。</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需求曲線的移動</a:t>
            </a:r>
            <a:endParaRPr kumimoji="0" lang="zh-TW" altLang="en-US" dirty="0">
              <a:cs typeface="+mj-cs"/>
            </a:endParaRPr>
          </a:p>
        </p:txBody>
      </p:sp>
      <p:sp>
        <p:nvSpPr>
          <p:cNvPr id="8192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4CC5DDC-B91A-6C4D-AA86-097109DCD9C9}" type="slidenum">
              <a:rPr kumimoji="0" lang="en-US" altLang="zh-TW" b="1">
                <a:solidFill>
                  <a:srgbClr val="376092"/>
                </a:solidFill>
                <a:ea typeface="標楷體" charset="0"/>
                <a:cs typeface="標楷體" charset="0"/>
              </a:rPr>
              <a:pPr/>
              <a:t>34</a:t>
            </a:fld>
            <a:endParaRPr kumimoji="0" lang="en-US" altLang="zh-TW" b="1">
              <a:solidFill>
                <a:srgbClr val="376092"/>
              </a:solidFill>
              <a:ea typeface="標楷體" charset="0"/>
              <a:cs typeface="標楷體" charset="0"/>
            </a:endParaRPr>
          </a:p>
        </p:txBody>
      </p:sp>
      <p:sp>
        <p:nvSpPr>
          <p:cNvPr id="8192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92456316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524000"/>
            <a:ext cx="8839200" cy="5334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sz="2800">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相關商品價格 </a:t>
            </a:r>
            <a:r>
              <a:rPr kumimoji="0" lang="zh-TW" altLang="en-US" sz="2800">
                <a:latin typeface="標楷體" charset="0"/>
                <a:ea typeface="標楷體" charset="0"/>
                <a:cs typeface="標楷體" charset="0"/>
              </a:rPr>
              <a:t>假設冷凍優格的價格下跌。需求</a:t>
            </a:r>
            <a:r>
              <a:rPr kumimoji="0" lang="en-US" altLang="zh-TW" sz="2800">
                <a:latin typeface="標楷體" charset="0"/>
                <a:ea typeface="標楷體" charset="0"/>
                <a:cs typeface="標楷體" charset="0"/>
              </a:rPr>
              <a:t/>
            </a:r>
            <a:br>
              <a:rPr kumimoji="0" lang="en-US" altLang="zh-TW" sz="2800">
                <a:latin typeface="標楷體" charset="0"/>
                <a:ea typeface="標楷體" charset="0"/>
                <a:cs typeface="標楷體" charset="0"/>
              </a:rPr>
            </a:br>
            <a:r>
              <a:rPr kumimoji="0" lang="zh-TW" altLang="en-US" sz="2800">
                <a:latin typeface="標楷體" charset="0"/>
                <a:ea typeface="標楷體" charset="0"/>
                <a:cs typeface="標楷體" charset="0"/>
              </a:rPr>
              <a:t>法則告訴我們，你會多買冷凍優格；同時，你可能會少買冰淇淋，因為它們屬於同類冰品。</a:t>
            </a:r>
          </a:p>
          <a:p>
            <a:pPr>
              <a:buFont typeface="Arial" charset="0"/>
              <a:buNone/>
              <a:defRPr/>
            </a:pPr>
            <a:r>
              <a:rPr kumimoji="0" lang="zh-TW" altLang="en-US" sz="700">
                <a:latin typeface="標楷體" charset="0"/>
                <a:ea typeface="標楷體" charset="0"/>
                <a:cs typeface="標楷體" charset="0"/>
              </a:rPr>
              <a:t> </a:t>
            </a:r>
          </a:p>
          <a:p>
            <a:pPr>
              <a:buFont typeface="Arial" charset="0"/>
              <a:buNone/>
              <a:defRPr/>
            </a:pPr>
            <a:r>
              <a:rPr kumimoji="0" lang="en-US" altLang="zh-TW" sz="2800">
                <a:latin typeface="標楷體" charset="0"/>
                <a:ea typeface="標楷體" charset="0"/>
                <a:cs typeface="標楷體" charset="0"/>
              </a:rPr>
              <a:t>	</a:t>
            </a:r>
            <a:r>
              <a:rPr kumimoji="0" lang="zh-TW" altLang="en-US" sz="2800" b="1">
                <a:solidFill>
                  <a:srgbClr val="FF0000"/>
                </a:solidFill>
                <a:effectLst>
                  <a:outerShdw blurRad="38100" dist="38100" dir="2700000" algn="tl">
                    <a:srgbClr val="DDDDDD"/>
                  </a:outerShdw>
                </a:effectLst>
                <a:latin typeface="標楷體" charset="0"/>
                <a:ea typeface="標楷體" charset="0"/>
                <a:cs typeface="標楷體" charset="0"/>
              </a:rPr>
              <a:t>當一商品的價格下跌，造成另一項商品的需求減少，這兩項商品稱為替代品</a:t>
            </a:r>
            <a:r>
              <a:rPr kumimoji="0" lang="zh-TW" altLang="en-US" sz="2800">
                <a:latin typeface="標楷體" charset="0"/>
                <a:ea typeface="標楷體" charset="0"/>
                <a:cs typeface="標楷體" charset="0"/>
              </a:rPr>
              <a:t>。</a:t>
            </a:r>
          </a:p>
          <a:p>
            <a:pPr>
              <a:buFont typeface="Arial" charset="0"/>
              <a:buNone/>
              <a:defRPr/>
            </a:pPr>
            <a:r>
              <a:rPr kumimoji="0" lang="zh-TW" altLang="en-US" sz="2800">
                <a:latin typeface="標楷體" charset="0"/>
                <a:ea typeface="標楷體" charset="0"/>
                <a:cs typeface="標楷體" charset="0"/>
              </a:rPr>
              <a:t> </a:t>
            </a:r>
            <a:r>
              <a:rPr kumimoji="0" lang="zh-TW" altLang="en-US" sz="700">
                <a:latin typeface="標楷體" charset="0"/>
                <a:ea typeface="標楷體" charset="0"/>
                <a:cs typeface="標楷體" charset="0"/>
              </a:rPr>
              <a:t>   </a:t>
            </a:r>
            <a:r>
              <a:rPr kumimoji="0" lang="zh-TW" altLang="en-US" sz="2800">
                <a:latin typeface="標楷體" charset="0"/>
                <a:ea typeface="標楷體" charset="0"/>
                <a:cs typeface="標楷體" charset="0"/>
              </a:rPr>
              <a:t>替代品通常是一組彼此可以互相替代的商品</a:t>
            </a:r>
          </a:p>
          <a:p>
            <a:pPr>
              <a:buFont typeface="Arial" charset="0"/>
              <a:buNone/>
              <a:defRPr/>
            </a:pPr>
            <a:r>
              <a:rPr kumimoji="0" lang="en-US" altLang="zh-TW" sz="2800">
                <a:latin typeface="標楷體" charset="0"/>
                <a:ea typeface="標楷體" charset="0"/>
                <a:cs typeface="標楷體" charset="0"/>
              </a:rPr>
              <a:t>	</a:t>
            </a:r>
            <a:r>
              <a:rPr kumimoji="0" lang="zh-TW" altLang="en-US" sz="2400">
                <a:solidFill>
                  <a:srgbClr val="000099"/>
                </a:solidFill>
                <a:latin typeface="標楷體" charset="0"/>
                <a:ea typeface="標楷體" charset="0"/>
                <a:cs typeface="標楷體" charset="0"/>
              </a:rPr>
              <a:t>例：熱狗與漢堡，毛衫與套頭衫，以及電影和錄影帶。</a:t>
            </a:r>
            <a:endParaRPr kumimoji="0" lang="zh-TW" altLang="en-US" sz="2800">
              <a:solidFill>
                <a:srgbClr val="000099"/>
              </a:solidFill>
              <a:latin typeface="標楷體" charset="0"/>
              <a:ea typeface="標楷體" charset="0"/>
              <a:cs typeface="標楷體" charset="0"/>
            </a:endParaRP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需求曲線的移動</a:t>
            </a:r>
            <a:endParaRPr kumimoji="0" lang="zh-TW" altLang="en-US" dirty="0">
              <a:cs typeface="+mj-cs"/>
            </a:endParaRPr>
          </a:p>
        </p:txBody>
      </p:sp>
      <p:sp>
        <p:nvSpPr>
          <p:cNvPr id="8397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249E5E1-28BB-4147-AC0F-D38B6ABF666A}" type="slidenum">
              <a:rPr kumimoji="0" lang="en-US" altLang="zh-TW" b="1">
                <a:solidFill>
                  <a:srgbClr val="376092"/>
                </a:solidFill>
                <a:ea typeface="標楷體" charset="0"/>
                <a:cs typeface="標楷體" charset="0"/>
              </a:rPr>
              <a:pPr/>
              <a:t>35</a:t>
            </a:fld>
            <a:endParaRPr kumimoji="0" lang="en-US" altLang="zh-TW" b="1">
              <a:solidFill>
                <a:srgbClr val="376092"/>
              </a:solidFill>
              <a:ea typeface="標楷體" charset="0"/>
              <a:cs typeface="標楷體" charset="0"/>
            </a:endParaRPr>
          </a:p>
        </p:txBody>
      </p:sp>
      <p:sp>
        <p:nvSpPr>
          <p:cNvPr id="8397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93422412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524000"/>
            <a:ext cx="8839200" cy="5334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假設熱巧克力醬的價格下跌。根據需求法則，你會買更多的熱巧克力醬，同時你也會買更多的冰淇淋，因為巧克力醬和冰淇淋通常是加在一起的。</a:t>
            </a:r>
          </a:p>
          <a:p>
            <a:pPr>
              <a:buFont typeface="Arial" charset="0"/>
              <a:buNone/>
              <a:defRPr/>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當一項商品的價格下跌，造成另一項商品的需求增加，這兩項商品稱為互補品</a:t>
            </a:r>
            <a:r>
              <a:rPr kumimoji="0" lang="zh-TW" altLang="en-US">
                <a:latin typeface="標楷體" charset="0"/>
                <a:ea typeface="標楷體" charset="0"/>
                <a:cs typeface="標楷體" charset="0"/>
              </a:rPr>
              <a:t>。</a:t>
            </a:r>
          </a:p>
          <a:p>
            <a:pPr>
              <a:buFont typeface="Arial" charset="0"/>
              <a:buNone/>
              <a:defRPr/>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互補品通常是一組一起使用的商品</a:t>
            </a:r>
          </a:p>
          <a:p>
            <a:pPr>
              <a:buFont typeface="Arial" charset="0"/>
              <a:buNone/>
              <a:defRPr/>
            </a:pPr>
            <a:r>
              <a:rPr kumimoji="0" lang="en-US" altLang="zh-TW">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例：汽油與汽車，電腦與軟體，以及相機與底片。</a:t>
            </a:r>
            <a:endParaRPr kumimoji="0" lang="zh-TW" altLang="en-US">
              <a:solidFill>
                <a:srgbClr val="000099"/>
              </a:solidFill>
              <a:latin typeface="標楷體" charset="0"/>
              <a:ea typeface="標楷體" charset="0"/>
              <a:cs typeface="標楷體" charset="0"/>
            </a:endParaRP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需求曲線的移動</a:t>
            </a:r>
            <a:endParaRPr kumimoji="0" lang="zh-TW" altLang="en-US" dirty="0">
              <a:cs typeface="+mj-cs"/>
            </a:endParaRPr>
          </a:p>
        </p:txBody>
      </p:sp>
      <p:sp>
        <p:nvSpPr>
          <p:cNvPr id="8601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A0B0A47-7E7C-B043-B76C-D94341ED5EB0}" type="slidenum">
              <a:rPr kumimoji="0" lang="en-US" altLang="zh-TW" b="1">
                <a:solidFill>
                  <a:srgbClr val="376092"/>
                </a:solidFill>
                <a:ea typeface="標楷體" charset="0"/>
                <a:cs typeface="標楷體" charset="0"/>
              </a:rPr>
              <a:pPr/>
              <a:t>36</a:t>
            </a:fld>
            <a:endParaRPr kumimoji="0" lang="en-US" altLang="zh-TW" b="1">
              <a:solidFill>
                <a:srgbClr val="376092"/>
              </a:solidFill>
              <a:ea typeface="標楷體" charset="0"/>
              <a:cs typeface="標楷體" charset="0"/>
            </a:endParaRPr>
          </a:p>
        </p:txBody>
      </p:sp>
      <p:sp>
        <p:nvSpPr>
          <p:cNvPr id="8602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64060583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76200" y="1447800"/>
            <a:ext cx="8839200" cy="5334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sz="3600" b="1">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sz="3600" b="1">
                <a:solidFill>
                  <a:srgbClr val="FF0000"/>
                </a:solidFill>
                <a:effectLst>
                  <a:outerShdw blurRad="38100" dist="38100" dir="2700000" algn="tl">
                    <a:srgbClr val="DDDDDD"/>
                  </a:outerShdw>
                </a:effectLst>
                <a:latin typeface="標楷體" charset="0"/>
                <a:ea typeface="標楷體" charset="0"/>
                <a:cs typeface="標楷體" charset="0"/>
              </a:rPr>
              <a:t>偏好</a:t>
            </a:r>
            <a:r>
              <a:rPr kumimoji="0" lang="zh-TW" altLang="en-US">
                <a:latin typeface="標楷體" charset="0"/>
                <a:ea typeface="標楷體" charset="0"/>
                <a:cs typeface="標楷體" charset="0"/>
              </a:rPr>
              <a:t>　決定你的需求的最明顯因素是你的偏 （</a:t>
            </a:r>
            <a:r>
              <a:rPr kumimoji="0" lang="en-US" altLang="zh-TW">
                <a:latin typeface="標楷體" charset="0"/>
                <a:ea typeface="標楷體" charset="0"/>
                <a:cs typeface="標楷體" charset="0"/>
              </a:rPr>
              <a:t>tastes</a:t>
            </a:r>
            <a:r>
              <a:rPr kumimoji="0" lang="zh-TW" altLang="en-US">
                <a:latin typeface="標楷體" charset="0"/>
                <a:ea typeface="標楷體" charset="0"/>
                <a:cs typeface="標楷體" charset="0"/>
              </a:rPr>
              <a:t>）。如果你喜歡吃冰淇淋，你會多買。經濟學家通常不會去解釋人們的偏好，因為偏好受歷史與心理等因素的影響，這超</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出經濟學的範疇。</a:t>
            </a: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不過，經濟學家會探討偏好改變所造成的影響。</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需求曲線的移動</a:t>
            </a:r>
            <a:endParaRPr kumimoji="0" lang="zh-TW" altLang="en-US" dirty="0">
              <a:cs typeface="+mj-cs"/>
            </a:endParaRPr>
          </a:p>
        </p:txBody>
      </p:sp>
      <p:sp>
        <p:nvSpPr>
          <p:cNvPr id="88067"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FA6D3EC-19DA-B74E-8AE2-F57C743B7104}" type="slidenum">
              <a:rPr kumimoji="0" lang="en-US" altLang="zh-TW" b="1">
                <a:solidFill>
                  <a:srgbClr val="376092"/>
                </a:solidFill>
                <a:ea typeface="標楷體" charset="0"/>
                <a:cs typeface="標楷體" charset="0"/>
              </a:rPr>
              <a:pPr/>
              <a:t>37</a:t>
            </a:fld>
            <a:endParaRPr kumimoji="0" lang="en-US" altLang="zh-TW" b="1">
              <a:solidFill>
                <a:srgbClr val="376092"/>
              </a:solidFill>
              <a:ea typeface="標楷體" charset="0"/>
              <a:cs typeface="標楷體" charset="0"/>
            </a:endParaRPr>
          </a:p>
        </p:txBody>
      </p:sp>
      <p:sp>
        <p:nvSpPr>
          <p:cNvPr id="8806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21343929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76200" y="1447800"/>
            <a:ext cx="8839200" cy="5334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sz="3600" b="1">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sz="3600" b="1">
                <a:solidFill>
                  <a:srgbClr val="FF0000"/>
                </a:solidFill>
                <a:effectLst>
                  <a:outerShdw blurRad="38100" dist="38100" dir="2700000" algn="tl">
                    <a:srgbClr val="DDDDDD"/>
                  </a:outerShdw>
                </a:effectLst>
                <a:latin typeface="標楷體" charset="0"/>
                <a:ea typeface="標楷體" charset="0"/>
                <a:cs typeface="標楷體" charset="0"/>
              </a:rPr>
              <a:t>預期</a:t>
            </a:r>
            <a:r>
              <a:rPr kumimoji="0" lang="zh-TW" altLang="en-US" sz="3600">
                <a:latin typeface="標楷體" charset="0"/>
                <a:ea typeface="標楷體" charset="0"/>
                <a:cs typeface="標楷體" charset="0"/>
              </a:rPr>
              <a:t>　</a:t>
            </a:r>
            <a:r>
              <a:rPr kumimoji="0" lang="zh-TW" altLang="en-US">
                <a:latin typeface="標楷體" charset="0"/>
                <a:ea typeface="標楷體" charset="0"/>
                <a:cs typeface="標楷體" charset="0"/>
              </a:rPr>
              <a:t>你對未來的預期可能會影響你對某一商品或服務的現在需求。</a:t>
            </a:r>
          </a:p>
          <a:p>
            <a:pPr>
              <a:buFont typeface="Arial" charset="0"/>
              <a:buNone/>
              <a:defRPr/>
            </a:pPr>
            <a:r>
              <a:rPr kumimoji="0" lang="zh-TW" altLang="en-US" sz="700">
                <a:latin typeface="標楷體" charset="0"/>
                <a:ea typeface="標楷體" charset="0"/>
                <a:cs typeface="標楷體" charset="0"/>
              </a:rPr>
              <a:t> </a:t>
            </a:r>
          </a:p>
          <a:p>
            <a:pPr>
              <a:buFont typeface="Arial" charset="0"/>
              <a:buNone/>
              <a:defRPr/>
            </a:pPr>
            <a:r>
              <a:rPr kumimoji="0" lang="en-US" altLang="zh-TW">
                <a:latin typeface="標楷體" charset="0"/>
                <a:ea typeface="標楷體" charset="0"/>
                <a:cs typeface="標楷體" charset="0"/>
              </a:rPr>
              <a:t>	</a:t>
            </a:r>
            <a:r>
              <a:rPr kumimoji="0" lang="zh-TW" altLang="en-US">
                <a:solidFill>
                  <a:srgbClr val="000099"/>
                </a:solidFill>
                <a:latin typeface="標楷體" charset="0"/>
                <a:ea typeface="標楷體" charset="0"/>
                <a:cs typeface="標楷體" charset="0"/>
              </a:rPr>
              <a:t>例：如果你預期下個月的收入會增加，你可能     </a:t>
            </a:r>
          </a:p>
          <a:p>
            <a:pPr>
              <a:buFont typeface="Arial" charset="0"/>
              <a:buNone/>
              <a:defRPr/>
            </a:pPr>
            <a:r>
              <a:rPr kumimoji="0" lang="zh-TW" altLang="en-US">
                <a:solidFill>
                  <a:srgbClr val="000099"/>
                </a:solidFill>
                <a:latin typeface="標楷體" charset="0"/>
                <a:ea typeface="標楷體" charset="0"/>
                <a:cs typeface="標楷體" charset="0"/>
              </a:rPr>
              <a:t>      會減少儲蓄而去買更多的冰淇淋。</a:t>
            </a:r>
          </a:p>
          <a:p>
            <a:pPr>
              <a:buFont typeface="Arial" charset="0"/>
              <a:buNone/>
              <a:defRPr/>
            </a:pPr>
            <a:r>
              <a:rPr kumimoji="0" lang="en-US" altLang="zh-TW">
                <a:solidFill>
                  <a:srgbClr val="000099"/>
                </a:solidFill>
                <a:latin typeface="標楷體" charset="0"/>
                <a:ea typeface="標楷體" charset="0"/>
                <a:cs typeface="標楷體" charset="0"/>
              </a:rPr>
              <a:t>		  </a:t>
            </a:r>
            <a:r>
              <a:rPr kumimoji="0" lang="zh-TW" altLang="en-US">
                <a:solidFill>
                  <a:srgbClr val="000099"/>
                </a:solidFill>
                <a:latin typeface="標楷體" charset="0"/>
                <a:ea typeface="標楷體" charset="0"/>
                <a:cs typeface="標楷體" charset="0"/>
              </a:rPr>
              <a:t>如果你預期明天冰淇淋的價格會下跌，你  </a:t>
            </a:r>
          </a:p>
          <a:p>
            <a:pPr>
              <a:buFont typeface="Arial" charset="0"/>
              <a:buNone/>
              <a:defRPr/>
            </a:pPr>
            <a:r>
              <a:rPr kumimoji="0" lang="zh-TW" altLang="en-US">
                <a:solidFill>
                  <a:srgbClr val="000099"/>
                </a:solidFill>
                <a:latin typeface="標楷體" charset="0"/>
                <a:ea typeface="標楷體" charset="0"/>
                <a:cs typeface="標楷體" charset="0"/>
              </a:rPr>
              <a:t>      可能會比較不願意用今天的價格買冰淇</a:t>
            </a:r>
          </a:p>
          <a:p>
            <a:pPr>
              <a:buFont typeface="Arial" charset="0"/>
              <a:buNone/>
              <a:defRPr/>
            </a:pPr>
            <a:r>
              <a:rPr kumimoji="0" lang="zh-TW" altLang="en-US">
                <a:solidFill>
                  <a:srgbClr val="000099"/>
                </a:solidFill>
                <a:latin typeface="標楷體" charset="0"/>
                <a:ea typeface="標楷體" charset="0"/>
                <a:cs typeface="標楷體" charset="0"/>
              </a:rPr>
              <a:t>      淋。</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需求曲線的移動</a:t>
            </a:r>
            <a:endParaRPr kumimoji="0" lang="zh-TW" altLang="en-US" dirty="0">
              <a:cs typeface="+mj-cs"/>
            </a:endParaRPr>
          </a:p>
        </p:txBody>
      </p:sp>
      <p:sp>
        <p:nvSpPr>
          <p:cNvPr id="9011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E25C1D3-6E35-4A40-9D37-7394FF2F2EFA}" type="slidenum">
              <a:rPr kumimoji="0" lang="en-US" altLang="zh-TW" b="1">
                <a:solidFill>
                  <a:srgbClr val="376092"/>
                </a:solidFill>
                <a:ea typeface="標楷體" charset="0"/>
                <a:cs typeface="標楷體" charset="0"/>
              </a:rPr>
              <a:pPr/>
              <a:t>38</a:t>
            </a:fld>
            <a:endParaRPr kumimoji="0" lang="en-US" altLang="zh-TW" b="1">
              <a:solidFill>
                <a:srgbClr val="376092"/>
              </a:solidFill>
              <a:ea typeface="標楷體" charset="0"/>
              <a:cs typeface="標楷體" charset="0"/>
            </a:endParaRPr>
          </a:p>
        </p:txBody>
      </p:sp>
      <p:sp>
        <p:nvSpPr>
          <p:cNvPr id="9011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77441642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524000"/>
            <a:ext cx="8305800" cy="28956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sz="4000" b="1" dirty="0" smtClean="0">
                <a:solidFill>
                  <a:srgbClr val="FF0000"/>
                </a:solidFill>
                <a:effectLst>
                  <a:outerShdw blurRad="38100" dist="38100" dir="2700000" algn="tl">
                    <a:srgbClr val="C0C0C0"/>
                  </a:outerShdw>
                </a:effectLst>
                <a:cs typeface="+mn-cs"/>
              </a:rPr>
              <a:t>	</a:t>
            </a:r>
            <a:r>
              <a:rPr kumimoji="0" lang="zh-TW" altLang="en-US" sz="4000" b="1" dirty="0" smtClean="0">
                <a:solidFill>
                  <a:srgbClr val="FF0000"/>
                </a:solidFill>
                <a:effectLst>
                  <a:outerShdw blurRad="38100" dist="38100" dir="2700000" algn="tl">
                    <a:srgbClr val="C0C0C0"/>
                  </a:outerShdw>
                </a:effectLst>
                <a:cs typeface="+mn-cs"/>
              </a:rPr>
              <a:t>買者人數  </a:t>
            </a:r>
            <a:r>
              <a:rPr kumimoji="0" lang="zh-TW" altLang="en-US" dirty="0" smtClean="0">
                <a:cs typeface="+mn-cs"/>
              </a:rPr>
              <a:t>由於市場需求是由個別需求加總而來，所以當買者的人數增加時，市場需求會增加，從而市場需求曲線會往右</a:t>
            </a:r>
            <a:r>
              <a:rPr kumimoji="0" lang="en-US" altLang="zh-TW" dirty="0" smtClean="0">
                <a:cs typeface="+mn-cs"/>
              </a:rPr>
              <a:t>	</a:t>
            </a:r>
            <a:r>
              <a:rPr kumimoji="0" lang="zh-TW" altLang="en-US" dirty="0" smtClean="0">
                <a:cs typeface="+mn-cs"/>
              </a:rPr>
              <a:t>移。</a:t>
            </a:r>
          </a:p>
          <a:p>
            <a:pPr>
              <a:buFont typeface="Arial" charset="0"/>
              <a:buNone/>
              <a:defRPr/>
            </a:pPr>
            <a:endParaRPr kumimoji="0" lang="zh-TW" altLang="en-US" dirty="0" smtClean="0">
              <a:cs typeface="+mn-cs"/>
            </a:endParaRP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需求曲線的移動</a:t>
            </a:r>
            <a:endParaRPr kumimoji="0" lang="zh-TW" altLang="en-US" dirty="0">
              <a:cs typeface="+mj-cs"/>
            </a:endParaRPr>
          </a:p>
        </p:txBody>
      </p:sp>
      <p:sp>
        <p:nvSpPr>
          <p:cNvPr id="9216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696E931-E0E4-F347-9E46-858172C3EEAB}" type="slidenum">
              <a:rPr kumimoji="0" lang="en-US" altLang="zh-TW" b="1">
                <a:solidFill>
                  <a:srgbClr val="376092"/>
                </a:solidFill>
                <a:ea typeface="標楷體" charset="0"/>
                <a:cs typeface="標楷體" charset="0"/>
              </a:rPr>
              <a:pPr/>
              <a:t>39</a:t>
            </a:fld>
            <a:endParaRPr kumimoji="0" lang="en-US" altLang="zh-TW" b="1">
              <a:solidFill>
                <a:srgbClr val="376092"/>
              </a:solidFill>
              <a:ea typeface="標楷體" charset="0"/>
              <a:cs typeface="標楷體" charset="0"/>
            </a:endParaRPr>
          </a:p>
        </p:txBody>
      </p:sp>
      <p:sp>
        <p:nvSpPr>
          <p:cNvPr id="9216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29957841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524000"/>
            <a:ext cx="8534400" cy="28956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sz="4000">
                <a:latin typeface="標楷體" charset="0"/>
                <a:ea typeface="標楷體" charset="0"/>
                <a:cs typeface="標楷體" charset="0"/>
              </a:rPr>
              <a:t>	</a:t>
            </a:r>
            <a:r>
              <a:rPr kumimoji="0" lang="zh-TW" altLang="en-US" sz="4000" b="1">
                <a:solidFill>
                  <a:srgbClr val="FF0000"/>
                </a:solidFill>
                <a:effectLst>
                  <a:outerShdw blurRad="38100" dist="38100" dir="2700000" algn="tl">
                    <a:srgbClr val="DDDDDD"/>
                  </a:outerShdw>
                </a:effectLst>
                <a:latin typeface="標楷體" charset="0"/>
                <a:ea typeface="標楷體" charset="0"/>
                <a:cs typeface="標楷體" charset="0"/>
              </a:rPr>
              <a:t>小結　</a:t>
            </a:r>
            <a:r>
              <a:rPr kumimoji="0" lang="zh-TW" altLang="en-US">
                <a:latin typeface="標楷體" charset="0"/>
                <a:ea typeface="標楷體" charset="0"/>
                <a:cs typeface="標楷體" charset="0"/>
              </a:rPr>
              <a:t>需求曲線顯示，在其他影響需求的因素不變下，當商品自身價格變動時，需求量會如何變動。</a:t>
            </a:r>
          </a:p>
          <a:p>
            <a:pPr>
              <a:buFont typeface="Arial" charset="0"/>
              <a:buNone/>
              <a:defRPr/>
            </a:pPr>
            <a:r>
              <a:rPr kumimoji="0" lang="zh-TW" altLang="en-US">
                <a:latin typeface="標楷體" charset="0"/>
                <a:ea typeface="標楷體" charset="0"/>
                <a:cs typeface="標楷體" charset="0"/>
              </a:rPr>
              <a:t>  當其他影響因素變動時，需求曲線會移動。</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需求曲線的移動</a:t>
            </a:r>
            <a:endParaRPr kumimoji="0" lang="zh-TW" altLang="en-US" dirty="0">
              <a:cs typeface="+mj-cs"/>
            </a:endParaRPr>
          </a:p>
        </p:txBody>
      </p:sp>
      <p:sp>
        <p:nvSpPr>
          <p:cNvPr id="9421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A2A50D9-D836-A345-A020-A892874069FE}" type="slidenum">
              <a:rPr kumimoji="0" lang="en-US" altLang="zh-TW" b="1">
                <a:solidFill>
                  <a:srgbClr val="376092"/>
                </a:solidFill>
                <a:ea typeface="標楷體" charset="0"/>
                <a:cs typeface="標楷體" charset="0"/>
              </a:rPr>
              <a:pPr/>
              <a:t>40</a:t>
            </a:fld>
            <a:endParaRPr kumimoji="0" lang="en-US" altLang="zh-TW" b="1">
              <a:solidFill>
                <a:srgbClr val="376092"/>
              </a:solidFill>
              <a:ea typeface="標楷體" charset="0"/>
              <a:cs typeface="標楷體" charset="0"/>
            </a:endParaRPr>
          </a:p>
        </p:txBody>
      </p:sp>
      <p:sp>
        <p:nvSpPr>
          <p:cNvPr id="9421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416835622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表</a:t>
            </a:r>
            <a:r>
              <a:rPr kumimoji="0" lang="en-US" dirty="0" smtClean="0">
                <a:cs typeface="+mj-cs"/>
              </a:rPr>
              <a:t>1 </a:t>
            </a:r>
            <a:r>
              <a:rPr kumimoji="0" lang="zh-TW" altLang="en-US" dirty="0" smtClean="0">
                <a:cs typeface="+mj-cs"/>
              </a:rPr>
              <a:t>影響買者的變數因素</a:t>
            </a:r>
            <a:endParaRPr kumimoji="0" lang="zh-TW" altLang="en-US" dirty="0">
              <a:cs typeface="+mj-cs"/>
            </a:endParaRPr>
          </a:p>
        </p:txBody>
      </p:sp>
      <p:sp>
        <p:nvSpPr>
          <p:cNvPr id="96258"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389DD60-712F-E747-B2D9-DE9593471965}" type="slidenum">
              <a:rPr kumimoji="0" lang="en-US" altLang="zh-TW" b="1">
                <a:solidFill>
                  <a:srgbClr val="376092"/>
                </a:solidFill>
                <a:ea typeface="標楷體" charset="0"/>
                <a:cs typeface="標楷體" charset="0"/>
              </a:rPr>
              <a:pPr/>
              <a:t>41</a:t>
            </a:fld>
            <a:endParaRPr kumimoji="0" lang="en-US" altLang="zh-TW" b="1">
              <a:solidFill>
                <a:srgbClr val="376092"/>
              </a:solidFill>
              <a:ea typeface="標楷體" charset="0"/>
              <a:cs typeface="標楷體" charset="0"/>
            </a:endParaRPr>
          </a:p>
        </p:txBody>
      </p:sp>
      <p:sp>
        <p:nvSpPr>
          <p:cNvPr id="96259"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graphicFrame>
        <p:nvGraphicFramePr>
          <p:cNvPr id="8" name="內容版面配置區 7"/>
          <p:cNvGraphicFramePr>
            <a:graphicFrameLocks noGrp="1"/>
          </p:cNvGraphicFramePr>
          <p:nvPr>
            <p:ph idx="1"/>
          </p:nvPr>
        </p:nvGraphicFramePr>
        <p:xfrm>
          <a:off x="990600" y="1752600"/>
          <a:ext cx="7010400" cy="3746862"/>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2819400"/>
                <a:gridCol w="4191000"/>
              </a:tblGrid>
              <a:tr h="579120">
                <a:tc>
                  <a:txBody>
                    <a:bodyPr/>
                    <a:lstStyle/>
                    <a:p>
                      <a:r>
                        <a:rPr lang="zh-TW" altLang="en-US" sz="3200" dirty="0" smtClean="0">
                          <a:solidFill>
                            <a:srgbClr val="FF0000"/>
                          </a:solidFill>
                          <a:effectLst>
                            <a:outerShdw blurRad="38100" dist="38100" dir="2700000" algn="tl">
                              <a:srgbClr val="000000">
                                <a:alpha val="43137"/>
                              </a:srgbClr>
                            </a:outerShdw>
                          </a:effectLst>
                        </a:rPr>
                        <a:t>變數</a:t>
                      </a:r>
                      <a:endParaRPr lang="zh-TW" altLang="en-US" sz="3200" dirty="0">
                        <a:solidFill>
                          <a:srgbClr val="FF0000"/>
                        </a:solidFill>
                        <a:effectLst>
                          <a:outerShdw blurRad="38100" dist="38100" dir="2700000" algn="tl">
                            <a:srgbClr val="000000">
                              <a:alpha val="43137"/>
                            </a:srgbClr>
                          </a:outerShdw>
                        </a:effectLst>
                      </a:endParaRPr>
                    </a:p>
                  </a:txBody>
                  <a:tcPr>
                    <a:solidFill>
                      <a:srgbClr val="B5CBD9"/>
                    </a:solidFill>
                  </a:tcPr>
                </a:tc>
                <a:tc>
                  <a:txBody>
                    <a:bodyPr/>
                    <a:lstStyle/>
                    <a:p>
                      <a:r>
                        <a:rPr lang="zh-TW" altLang="en-US" sz="3200" dirty="0" smtClean="0">
                          <a:solidFill>
                            <a:srgbClr val="FF0000"/>
                          </a:solidFill>
                          <a:effectLst>
                            <a:outerShdw blurRad="38100" dist="38100" dir="2700000" algn="tl">
                              <a:srgbClr val="000000">
                                <a:alpha val="43137"/>
                              </a:srgbClr>
                            </a:outerShdw>
                          </a:effectLst>
                        </a:rPr>
                        <a:t>此變數變動</a:t>
                      </a:r>
                      <a:r>
                        <a:rPr lang="en-US" altLang="zh-TW" sz="3200" dirty="0" smtClean="0">
                          <a:solidFill>
                            <a:srgbClr val="FF0000"/>
                          </a:solidFill>
                          <a:effectLst>
                            <a:outerShdw blurRad="38100" dist="38100" dir="2700000" algn="tl">
                              <a:srgbClr val="000000">
                                <a:alpha val="43137"/>
                              </a:srgbClr>
                            </a:outerShdw>
                          </a:effectLst>
                        </a:rPr>
                        <a:t>…</a:t>
                      </a:r>
                      <a:endParaRPr lang="zh-TW" altLang="en-US" sz="3200" dirty="0">
                        <a:solidFill>
                          <a:srgbClr val="FF0000"/>
                        </a:solidFill>
                        <a:effectLst>
                          <a:outerShdw blurRad="38100" dist="38100" dir="2700000" algn="tl">
                            <a:srgbClr val="000000">
                              <a:alpha val="43137"/>
                            </a:srgbClr>
                          </a:outerShdw>
                        </a:effectLst>
                      </a:endParaRPr>
                    </a:p>
                  </a:txBody>
                  <a:tcPr>
                    <a:solidFill>
                      <a:srgbClr val="B5CBD9"/>
                    </a:solidFill>
                  </a:tcPr>
                </a:tc>
              </a:tr>
              <a:tr h="527957">
                <a:tc>
                  <a:txBody>
                    <a:bodyPr/>
                    <a:lstStyle/>
                    <a:p>
                      <a:r>
                        <a:rPr lang="zh-TW" altLang="en-US" sz="2800" dirty="0" smtClean="0"/>
                        <a:t>價格</a:t>
                      </a:r>
                      <a:r>
                        <a:rPr lang="en-US" sz="2800" dirty="0" smtClean="0"/>
                        <a:t> </a:t>
                      </a:r>
                      <a:endParaRPr lang="zh-TW" altLang="en-US" sz="2800" dirty="0"/>
                    </a:p>
                  </a:txBody>
                  <a:tcPr>
                    <a:solidFill>
                      <a:schemeClr val="bg1"/>
                    </a:solidFill>
                  </a:tcPr>
                </a:tc>
                <a:tc>
                  <a:txBody>
                    <a:bodyPr/>
                    <a:lstStyle/>
                    <a:p>
                      <a:r>
                        <a:rPr lang="zh-TW" altLang="en-US" sz="2800" dirty="0" smtClean="0"/>
                        <a:t>代表沿著需求曲線的移動</a:t>
                      </a:r>
                      <a:endParaRPr lang="zh-TW" altLang="en-US" sz="2800" dirty="0"/>
                    </a:p>
                  </a:txBody>
                  <a:tcPr>
                    <a:solidFill>
                      <a:schemeClr val="bg1"/>
                    </a:solidFill>
                  </a:tcPr>
                </a:tc>
              </a:tr>
              <a:tr h="527957">
                <a:tc>
                  <a:txBody>
                    <a:bodyPr/>
                    <a:lstStyle/>
                    <a:p>
                      <a:r>
                        <a:rPr lang="zh-TW" altLang="en-US" sz="2800" dirty="0" smtClean="0"/>
                        <a:t>所得</a:t>
                      </a:r>
                      <a:endParaRPr lang="zh-TW" altLang="en-US" sz="2800" dirty="0"/>
                    </a:p>
                  </a:txBody>
                  <a:tcPr>
                    <a:solidFill>
                      <a:srgbClr val="B5CBD9"/>
                    </a:solidFill>
                  </a:tcPr>
                </a:tc>
                <a:tc>
                  <a:txBody>
                    <a:bodyPr/>
                    <a:lstStyle/>
                    <a:p>
                      <a:r>
                        <a:rPr lang="zh-TW" altLang="en-US" sz="2800" dirty="0" smtClean="0"/>
                        <a:t>造成整條需求曲線移動</a:t>
                      </a:r>
                      <a:endParaRPr lang="zh-TW" altLang="en-US" sz="2800" dirty="0"/>
                    </a:p>
                  </a:txBody>
                  <a:tcPr>
                    <a:solidFill>
                      <a:srgbClr val="B5CBD9"/>
                    </a:solidFill>
                  </a:tcPr>
                </a:tc>
              </a:tr>
              <a:tr h="527957">
                <a:tc>
                  <a:txBody>
                    <a:bodyPr/>
                    <a:lstStyle/>
                    <a:p>
                      <a:r>
                        <a:rPr lang="zh-TW" altLang="en-US" sz="2800" dirty="0" smtClean="0"/>
                        <a:t>相關商品價格</a:t>
                      </a:r>
                      <a:r>
                        <a:rPr lang="en-US" sz="2800" dirty="0" smtClean="0"/>
                        <a:t> </a:t>
                      </a:r>
                      <a:endParaRPr lang="zh-TW" altLang="en-US" sz="2800" dirty="0"/>
                    </a:p>
                  </a:txBody>
                  <a:tcPr>
                    <a:solidFill>
                      <a:schemeClr val="bg1"/>
                    </a:solidFill>
                  </a:tcPr>
                </a:tc>
                <a:tc>
                  <a:txBody>
                    <a:bodyPr/>
                    <a:lstStyle/>
                    <a:p>
                      <a:r>
                        <a:rPr lang="zh-TW" altLang="en-US" sz="2800" dirty="0" smtClean="0"/>
                        <a:t>造成整條需求曲線移動</a:t>
                      </a:r>
                      <a:endParaRPr lang="zh-TW" altLang="en-US" sz="2800" dirty="0"/>
                    </a:p>
                  </a:txBody>
                  <a:tcPr>
                    <a:solidFill>
                      <a:schemeClr val="bg1"/>
                    </a:solidFill>
                  </a:tcPr>
                </a:tc>
              </a:tr>
              <a:tr h="527957">
                <a:tc>
                  <a:txBody>
                    <a:bodyPr/>
                    <a:lstStyle/>
                    <a:p>
                      <a:r>
                        <a:rPr lang="zh-TW" altLang="en-US" sz="2800" dirty="0" smtClean="0"/>
                        <a:t>偏好</a:t>
                      </a:r>
                      <a:r>
                        <a:rPr lang="en-US" sz="2800" dirty="0" smtClean="0"/>
                        <a:t> </a:t>
                      </a:r>
                      <a:endParaRPr lang="zh-TW" altLang="en-US" sz="2800" dirty="0"/>
                    </a:p>
                  </a:txBody>
                  <a:tcPr>
                    <a:solidFill>
                      <a:srgbClr val="B5CBD9"/>
                    </a:solidFill>
                  </a:tcPr>
                </a:tc>
                <a:tc>
                  <a:txBody>
                    <a:bodyPr/>
                    <a:lstStyle/>
                    <a:p>
                      <a:r>
                        <a:rPr lang="zh-TW" altLang="en-US" sz="2800" dirty="0" smtClean="0"/>
                        <a:t>造成整條需求曲線移動</a:t>
                      </a:r>
                      <a:endParaRPr lang="zh-TW" altLang="en-US" sz="2800" dirty="0"/>
                    </a:p>
                  </a:txBody>
                  <a:tcPr>
                    <a:solidFill>
                      <a:srgbClr val="B5CBD9"/>
                    </a:solidFill>
                  </a:tcPr>
                </a:tc>
              </a:tr>
              <a:tr h="527957">
                <a:tc>
                  <a:txBody>
                    <a:bodyPr/>
                    <a:lstStyle/>
                    <a:p>
                      <a:r>
                        <a:rPr lang="zh-TW" altLang="en-US" sz="2800" dirty="0" smtClean="0"/>
                        <a:t>預期</a:t>
                      </a:r>
                      <a:r>
                        <a:rPr lang="en-US" sz="2800" dirty="0" smtClean="0"/>
                        <a:t> </a:t>
                      </a:r>
                      <a:endParaRPr lang="zh-TW" altLang="en-US" sz="2800" dirty="0"/>
                    </a:p>
                  </a:txBody>
                  <a:tcPr>
                    <a:solidFill>
                      <a:schemeClr val="bg1"/>
                    </a:solidFill>
                  </a:tcPr>
                </a:tc>
                <a:tc>
                  <a:txBody>
                    <a:bodyPr/>
                    <a:lstStyle/>
                    <a:p>
                      <a:r>
                        <a:rPr lang="zh-TW" altLang="en-US" sz="2800" dirty="0" smtClean="0"/>
                        <a:t>造成整條需求曲線移動</a:t>
                      </a:r>
                      <a:endParaRPr lang="zh-TW" altLang="en-US" sz="2800" dirty="0"/>
                    </a:p>
                  </a:txBody>
                  <a:tcPr>
                    <a:solidFill>
                      <a:schemeClr val="bg1"/>
                    </a:solidFill>
                  </a:tcPr>
                </a:tc>
              </a:tr>
              <a:tr h="527957">
                <a:tc>
                  <a:txBody>
                    <a:bodyPr/>
                    <a:lstStyle/>
                    <a:p>
                      <a:r>
                        <a:rPr lang="zh-TW" altLang="en-US" sz="2800" dirty="0" smtClean="0"/>
                        <a:t>買者人數</a:t>
                      </a:r>
                      <a:r>
                        <a:rPr lang="en-US" sz="2800" dirty="0" smtClean="0"/>
                        <a:t> </a:t>
                      </a:r>
                      <a:endParaRPr lang="zh-TW" altLang="en-US" sz="2800" dirty="0"/>
                    </a:p>
                  </a:txBody>
                  <a:tcPr>
                    <a:solidFill>
                      <a:srgbClr val="B5CBD9"/>
                    </a:solidFill>
                  </a:tcPr>
                </a:tc>
                <a:tc>
                  <a:txBody>
                    <a:bodyPr/>
                    <a:lstStyle/>
                    <a:p>
                      <a:r>
                        <a:rPr lang="zh-TW" altLang="en-US" sz="2800" dirty="0" smtClean="0"/>
                        <a:t>造成整條需求曲線移動</a:t>
                      </a:r>
                      <a:endParaRPr lang="zh-TW" altLang="en-US" sz="2800" dirty="0"/>
                    </a:p>
                  </a:txBody>
                  <a:tcPr>
                    <a:solidFill>
                      <a:srgbClr val="B5CBD9"/>
                    </a:solidFill>
                  </a:tcPr>
                </a:tc>
              </a:tr>
            </a:tbl>
          </a:graphicData>
        </a:graphic>
      </p:graphicFrame>
    </p:spTree>
    <p:extLst>
      <p:ext uri="{BB962C8B-B14F-4D97-AF65-F5344CB8AC3E}">
        <p14:creationId xmlns:p14="http://schemas.microsoft.com/office/powerpoint/2010/main" val="188816396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447800"/>
            <a:ext cx="8305800" cy="4953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sz="3100" dirty="0">
                <a:latin typeface="標楷體" charset="0"/>
                <a:ea typeface="標楷體" charset="0"/>
                <a:cs typeface="標楷體" charset="0"/>
              </a:rPr>
              <a:t>當商品自身價格變動時，需求量會沿著需求曲線移動；</a:t>
            </a:r>
          </a:p>
          <a:p>
            <a:pPr>
              <a:buFont typeface="Arial" charset="0"/>
              <a:buNone/>
              <a:defRPr/>
            </a:pPr>
            <a:r>
              <a:rPr kumimoji="0" lang="en-US" altLang="zh-TW" sz="3100" dirty="0" smtClean="0">
                <a:latin typeface="標楷體" charset="0"/>
                <a:ea typeface="標楷體" charset="0"/>
                <a:cs typeface="標楷體" charset="0"/>
              </a:rPr>
              <a:t>	</a:t>
            </a:r>
            <a:r>
              <a:rPr kumimoji="0" lang="zh-TW" altLang="en-US" sz="3100" dirty="0" smtClean="0">
                <a:latin typeface="標楷體" charset="0"/>
                <a:ea typeface="標楷體" charset="0"/>
                <a:cs typeface="標楷體" charset="0"/>
              </a:rPr>
              <a:t>我們稱此為</a:t>
            </a:r>
            <a:r>
              <a:rPr kumimoji="0" lang="zh-TW" altLang="en-US" sz="3100" b="1" dirty="0" smtClean="0">
                <a:solidFill>
                  <a:srgbClr val="FF0000"/>
                </a:solidFill>
                <a:effectLst>
                  <a:outerShdw blurRad="38100" dist="38100" dir="2700000" algn="tl">
                    <a:srgbClr val="DDDDDD"/>
                  </a:outerShdw>
                </a:effectLst>
                <a:latin typeface="標楷體" charset="0"/>
                <a:ea typeface="標楷體" charset="0"/>
                <a:cs typeface="標楷體" charset="0"/>
              </a:rPr>
              <a:t>商品自身價格變動造成需求曲線</a:t>
            </a:r>
            <a:r>
              <a:rPr kumimoji="0" lang="en-US" altLang="zh-TW" sz="3100" b="1" dirty="0" smtClean="0">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sz="31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標楷體" charset="0"/>
                <a:ea typeface="標楷體" charset="0"/>
                <a:cs typeface="標楷體" charset="0"/>
              </a:rPr>
              <a:t>線上</a:t>
            </a:r>
            <a:r>
              <a:rPr kumimoji="0" lang="zh-TW" altLang="en-US" sz="3100" b="1" dirty="0" smtClean="0">
                <a:solidFill>
                  <a:srgbClr val="FF0000"/>
                </a:solidFill>
                <a:effectLst>
                  <a:outerShdw blurRad="38100" dist="38100" dir="2700000" algn="tl">
                    <a:srgbClr val="DDDDDD"/>
                  </a:outerShdw>
                </a:effectLst>
                <a:latin typeface="標楷體" charset="0"/>
                <a:ea typeface="標楷體" charset="0"/>
                <a:cs typeface="標楷體" charset="0"/>
              </a:rPr>
              <a:t>的移動</a:t>
            </a:r>
            <a:r>
              <a:rPr kumimoji="0" lang="zh-TW" altLang="en-US" sz="3100" dirty="0" smtClean="0">
                <a:latin typeface="標楷體" charset="0"/>
                <a:ea typeface="標楷體" charset="0"/>
                <a:cs typeface="標楷體" charset="0"/>
              </a:rPr>
              <a:t>。</a:t>
            </a:r>
          </a:p>
          <a:p>
            <a:pPr>
              <a:buFont typeface="Arial" charset="0"/>
              <a:buNone/>
              <a:defRPr/>
            </a:pPr>
            <a:r>
              <a:rPr kumimoji="0" lang="zh-TW" altLang="en-US" sz="600" dirty="0" smtClean="0">
                <a:latin typeface="標楷體" charset="0"/>
                <a:ea typeface="標楷體" charset="0"/>
                <a:cs typeface="標楷體" charset="0"/>
              </a:rPr>
              <a:t> </a:t>
            </a:r>
          </a:p>
          <a:p>
            <a:pPr>
              <a:buFont typeface="Arial" charset="0"/>
              <a:buNone/>
              <a:defRPr/>
            </a:pPr>
            <a:r>
              <a:rPr kumimoji="0" lang="en-US" altLang="zh-TW" sz="3100" dirty="0">
                <a:latin typeface="標楷體" charset="0"/>
                <a:ea typeface="標楷體" charset="0"/>
                <a:cs typeface="標楷體" charset="0"/>
              </a:rPr>
              <a:t>	</a:t>
            </a:r>
            <a:r>
              <a:rPr kumimoji="0" lang="zh-TW" altLang="en-US" sz="3100" dirty="0">
                <a:latin typeface="標楷體" charset="0"/>
                <a:ea typeface="標楷體" charset="0"/>
                <a:cs typeface="標楷體" charset="0"/>
              </a:rPr>
              <a:t>當商品自身價格以外的影響因素變動時，每一價格下的需求量會改變，從而需求曲線會移動；</a:t>
            </a:r>
          </a:p>
          <a:p>
            <a:pPr>
              <a:buFont typeface="Arial" charset="0"/>
              <a:buNone/>
              <a:defRPr/>
            </a:pPr>
            <a:r>
              <a:rPr kumimoji="0" lang="en-US" altLang="zh-TW" sz="3100" dirty="0">
                <a:latin typeface="標楷體" charset="0"/>
                <a:ea typeface="標楷體" charset="0"/>
                <a:cs typeface="標楷體" charset="0"/>
              </a:rPr>
              <a:t>	</a:t>
            </a:r>
            <a:r>
              <a:rPr kumimoji="0" lang="zh-TW" altLang="en-US" sz="3100" dirty="0">
                <a:latin typeface="標楷體" charset="0"/>
                <a:ea typeface="標楷體" charset="0"/>
                <a:cs typeface="標楷體" charset="0"/>
              </a:rPr>
              <a:t>我們稱此為</a:t>
            </a:r>
            <a:r>
              <a:rPr kumimoji="0" lang="zh-TW" altLang="en-US" sz="3100" b="1" dirty="0">
                <a:solidFill>
                  <a:srgbClr val="FF0000"/>
                </a:solidFill>
                <a:effectLst>
                  <a:outerShdw blurRad="38100" dist="38100" dir="2700000" algn="tl">
                    <a:srgbClr val="DDDDDD"/>
                  </a:outerShdw>
                </a:effectLst>
                <a:latin typeface="標楷體" charset="0"/>
                <a:ea typeface="標楷體" charset="0"/>
                <a:cs typeface="標楷體" charset="0"/>
              </a:rPr>
              <a:t>這些因素的變動造成需求</a:t>
            </a:r>
            <a:r>
              <a:rPr kumimoji="0" lang="zh-TW" altLang="en-US" sz="3100" b="1" dirty="0" smtClean="0">
                <a:solidFill>
                  <a:srgbClr val="FF0000"/>
                </a:solidFill>
                <a:effectLst>
                  <a:outerShdw blurRad="38100" dist="38100" dir="2700000" algn="tl">
                    <a:srgbClr val="DDDDDD"/>
                  </a:outerShdw>
                </a:effectLst>
                <a:latin typeface="標楷體" charset="0"/>
                <a:ea typeface="標楷體" charset="0"/>
                <a:cs typeface="標楷體" charset="0"/>
              </a:rPr>
              <a:t>曲線</a:t>
            </a:r>
            <a:r>
              <a:rPr kumimoji="0" lang="en-US" altLang="zh-TW" sz="3100" b="1" dirty="0" smtClean="0">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sz="31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標楷體" charset="0"/>
                <a:ea typeface="標楷體" charset="0"/>
                <a:cs typeface="標楷體" charset="0"/>
              </a:rPr>
              <a:t>整條</a:t>
            </a:r>
            <a:r>
              <a:rPr kumimoji="0" lang="zh-TW" altLang="en-US" sz="3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標楷體" charset="0"/>
                <a:ea typeface="標楷體" charset="0"/>
                <a:cs typeface="標楷體" charset="0"/>
              </a:rPr>
              <a:t>線</a:t>
            </a:r>
            <a:r>
              <a:rPr kumimoji="0" lang="zh-TW" altLang="en-US" sz="3100" b="1" dirty="0">
                <a:solidFill>
                  <a:srgbClr val="FF0000"/>
                </a:solidFill>
                <a:effectLst>
                  <a:outerShdw blurRad="38100" dist="38100" dir="2700000" algn="tl">
                    <a:srgbClr val="DDDDDD"/>
                  </a:outerShdw>
                </a:effectLst>
                <a:latin typeface="標楷體" charset="0"/>
                <a:ea typeface="標楷體" charset="0"/>
                <a:cs typeface="標楷體" charset="0"/>
              </a:rPr>
              <a:t>的移動</a:t>
            </a:r>
            <a:r>
              <a:rPr kumimoji="0" lang="zh-TW" altLang="en-US" sz="3100" dirty="0">
                <a:latin typeface="標楷體" charset="0"/>
                <a:ea typeface="標楷體" charset="0"/>
                <a:cs typeface="標楷體" charset="0"/>
              </a:rPr>
              <a:t>。</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需求曲線的移動</a:t>
            </a:r>
            <a:endParaRPr kumimoji="0" lang="zh-TW" altLang="en-US" dirty="0">
              <a:cs typeface="+mj-cs"/>
            </a:endParaRPr>
          </a:p>
        </p:txBody>
      </p:sp>
      <p:sp>
        <p:nvSpPr>
          <p:cNvPr id="98307"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E837178-C702-814E-AB2A-DAC5620D9731}" type="slidenum">
              <a:rPr kumimoji="0" lang="en-US" altLang="zh-TW" b="1">
                <a:solidFill>
                  <a:srgbClr val="376092"/>
                </a:solidFill>
                <a:ea typeface="標楷體" charset="0"/>
                <a:cs typeface="標楷體" charset="0"/>
              </a:rPr>
              <a:pPr/>
              <a:t>42</a:t>
            </a:fld>
            <a:endParaRPr kumimoji="0" lang="en-US" altLang="zh-TW" b="1">
              <a:solidFill>
                <a:srgbClr val="376092"/>
              </a:solidFill>
              <a:ea typeface="標楷體" charset="0"/>
              <a:cs typeface="標楷體" charset="0"/>
            </a:endParaRPr>
          </a:p>
        </p:txBody>
      </p:sp>
      <p:sp>
        <p:nvSpPr>
          <p:cNvPr id="9830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78554565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內容版面配置區 1"/>
          <p:cNvSpPr>
            <a:spLocks noGrp="1"/>
          </p:cNvSpPr>
          <p:nvPr>
            <p:ph sz="quarter" idx="10"/>
          </p:nvPr>
        </p:nvSpPr>
        <p:spPr bwMode="auto">
          <a:xfrm>
            <a:off x="457200" y="914400"/>
            <a:ext cx="8534400" cy="5410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kumimoji="0" lang="zh-TW" altLang="en-US">
                <a:latin typeface="標楷體" charset="0"/>
                <a:ea typeface="標楷體" charset="0"/>
                <a:cs typeface="標楷體" charset="0"/>
              </a:rPr>
              <a:t>公共政策制定者通常會想要降低人們的吸菸量。以下是其中的兩個方法。</a:t>
            </a:r>
          </a:p>
          <a:p>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1.</a:t>
            </a:r>
            <a:r>
              <a:rPr kumimoji="0" lang="zh-TW" altLang="en-US">
                <a:latin typeface="標楷體" charset="0"/>
                <a:ea typeface="標楷體" charset="0"/>
                <a:cs typeface="標楷體" charset="0"/>
              </a:rPr>
              <a:t> 讓香菸的需求曲線往左移。</a:t>
            </a:r>
          </a:p>
          <a:p>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政府宣導吸菸的害處，香菸盒上印製吸菸</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會危害健康的警語，以及禁止電視播放香</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菸廣告跟禁止在公共場所吸菸，都具有使</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香菸需求減少的效果。</a:t>
            </a:r>
          </a:p>
          <a:p>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如果成功，則這些措施會如圖</a:t>
            </a:r>
            <a:r>
              <a:rPr kumimoji="0" lang="en-US" altLang="zh-TW">
                <a:latin typeface="標楷體" charset="0"/>
                <a:ea typeface="標楷體" charset="0"/>
                <a:cs typeface="標楷體" charset="0"/>
              </a:rPr>
              <a:t>4</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a</a:t>
            </a:r>
            <a:r>
              <a:rPr kumimoji="0" lang="zh-TW" altLang="en-US">
                <a:latin typeface="標楷體" charset="0"/>
                <a:ea typeface="標楷體" charset="0"/>
                <a:cs typeface="標楷體" charset="0"/>
              </a:rPr>
              <a:t>）所示</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，使香菸的需求曲線往左移。</a:t>
            </a:r>
          </a:p>
        </p:txBody>
      </p:sp>
      <p:sp>
        <p:nvSpPr>
          <p:cNvPr id="100354" name="Title 2"/>
          <p:cNvSpPr>
            <a:spLocks noGrp="1"/>
          </p:cNvSpPr>
          <p:nvPr>
            <p:ph type="title" idx="4294967295"/>
          </p:nvPr>
        </p:nvSpPr>
        <p:spPr bwMode="auto">
          <a:xfrm>
            <a:off x="1295400" y="-76200"/>
            <a:ext cx="64770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0" lang="zh-TW" altLang="en-US" sz="4000">
                <a:latin typeface="Constantia" charset="0"/>
                <a:ea typeface="標楷體" charset="0"/>
                <a:cs typeface="標楷體" charset="0"/>
              </a:rPr>
              <a:t>兩個降低吸菸需求量的方法</a:t>
            </a:r>
            <a:br>
              <a:rPr kumimoji="0" lang="zh-TW" altLang="en-US" sz="4000">
                <a:latin typeface="Constantia" charset="0"/>
                <a:ea typeface="標楷體" charset="0"/>
                <a:cs typeface="標楷體" charset="0"/>
              </a:rPr>
            </a:br>
            <a:endParaRPr kumimoji="0" lang="zh-TW" altLang="en-US" sz="4000">
              <a:latin typeface="Constantia" charset="0"/>
              <a:ea typeface="標楷體" charset="0"/>
              <a:cs typeface="標楷體" charset="0"/>
            </a:endParaRPr>
          </a:p>
        </p:txBody>
      </p:sp>
      <p:sp>
        <p:nvSpPr>
          <p:cNvPr id="10035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C255D06-7394-774E-9A8E-4D0CCD7D3AE6}" type="slidenum">
              <a:rPr lang="en-US" altLang="zh-TW" b="1">
                <a:solidFill>
                  <a:srgbClr val="376092"/>
                </a:solidFill>
              </a:rPr>
              <a:pPr/>
              <a:t>43</a:t>
            </a:fld>
            <a:endParaRPr lang="en-US" altLang="zh-TW" b="1">
              <a:solidFill>
                <a:srgbClr val="376092"/>
              </a:solidFill>
            </a:endParaRPr>
          </a:p>
        </p:txBody>
      </p:sp>
    </p:spTree>
    <p:extLst>
      <p:ext uri="{BB962C8B-B14F-4D97-AF65-F5344CB8AC3E}">
        <p14:creationId xmlns:p14="http://schemas.microsoft.com/office/powerpoint/2010/main" val="262785615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00"/>
                                        <p:tgtEl>
                                          <p:spTgt spid="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wipe(down)">
                                      <p:cBhvr>
                                        <p:cTn id="12" dur="500"/>
                                        <p:tgtEl>
                                          <p:spTgt spid="1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xEl>
                                              <p:pRg st="4" end="4"/>
                                            </p:txEl>
                                          </p:spTgt>
                                        </p:tgtEl>
                                        <p:attrNameLst>
                                          <p:attrName>style.visibility</p:attrName>
                                        </p:attrNameLst>
                                      </p:cBhvr>
                                      <p:to>
                                        <p:strVal val="visible"/>
                                      </p:to>
                                    </p:set>
                                    <p:animEffect transition="in" filter="wipe(down)">
                                      <p:cBhvr>
                                        <p:cTn id="17" dur="500"/>
                                        <p:tgtEl>
                                          <p:spTgt spid="12">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xEl>
                                              <p:pRg st="6" end="6"/>
                                            </p:txEl>
                                          </p:spTgt>
                                        </p:tgtEl>
                                        <p:attrNameLst>
                                          <p:attrName>style.visibility</p:attrName>
                                        </p:attrNameLst>
                                      </p:cBhvr>
                                      <p:to>
                                        <p:strVal val="visible"/>
                                      </p:to>
                                    </p:set>
                                    <p:animEffect transition="in" filter="wipe(down)">
                                      <p:cBhvr>
                                        <p:cTn id="22" dur="5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2"/>
          <p:cNvSpPr>
            <a:spLocks noGrp="1"/>
          </p:cNvSpPr>
          <p:nvPr>
            <p:ph type="title" idx="4294967295"/>
          </p:nvPr>
        </p:nvSpPr>
        <p:spPr bwMode="auto">
          <a:xfrm>
            <a:off x="1295400" y="-76200"/>
            <a:ext cx="64770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0" lang="zh-TW" altLang="en-US" sz="4000">
                <a:latin typeface="Constantia" charset="0"/>
                <a:ea typeface="標楷體" charset="0"/>
                <a:cs typeface="標楷體" charset="0"/>
              </a:rPr>
              <a:t>圖</a:t>
            </a:r>
            <a:r>
              <a:rPr kumimoji="0" lang="en-US" altLang="zh-TW" sz="4000">
                <a:latin typeface="標楷體" charset="0"/>
                <a:ea typeface="標楷體" charset="0"/>
                <a:cs typeface="標楷體" charset="0"/>
              </a:rPr>
              <a:t>4 </a:t>
            </a:r>
            <a:r>
              <a:rPr kumimoji="0" lang="zh-TW" altLang="en-US" sz="4000">
                <a:latin typeface="Constantia" charset="0"/>
                <a:ea typeface="標楷體" charset="0"/>
                <a:cs typeface="標楷體" charset="0"/>
              </a:rPr>
              <a:t>整條需求曲線的移動與沿著需求曲線的移動</a:t>
            </a:r>
            <a:br>
              <a:rPr kumimoji="0" lang="zh-TW" altLang="en-US" sz="4000">
                <a:latin typeface="Constantia" charset="0"/>
                <a:ea typeface="標楷體" charset="0"/>
                <a:cs typeface="標楷體" charset="0"/>
              </a:rPr>
            </a:br>
            <a:endParaRPr kumimoji="0" lang="zh-TW" altLang="en-US" sz="4000">
              <a:latin typeface="Constantia" charset="0"/>
              <a:ea typeface="標楷體" charset="0"/>
              <a:cs typeface="標楷體" charset="0"/>
            </a:endParaRPr>
          </a:p>
        </p:txBody>
      </p:sp>
      <p:sp>
        <p:nvSpPr>
          <p:cNvPr id="102402"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DB9BBB9-57A3-0A40-807A-E56A52F013B6}" type="slidenum">
              <a:rPr lang="en-US" altLang="zh-TW" b="1">
                <a:solidFill>
                  <a:srgbClr val="376092"/>
                </a:solidFill>
              </a:rPr>
              <a:pPr/>
              <a:t>44</a:t>
            </a:fld>
            <a:endParaRPr lang="en-US" altLang="zh-TW" b="1">
              <a:solidFill>
                <a:srgbClr val="376092"/>
              </a:solidFill>
            </a:endParaRPr>
          </a:p>
        </p:txBody>
      </p:sp>
      <p:sp>
        <p:nvSpPr>
          <p:cNvPr id="6" name="Rectangle 4"/>
          <p:cNvSpPr/>
          <p:nvPr/>
        </p:nvSpPr>
        <p:spPr>
          <a:xfrm>
            <a:off x="990600" y="2152650"/>
            <a:ext cx="3581400" cy="3124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a:solidFill>
                <a:srgbClr val="FFFFFF"/>
              </a:solidFill>
              <a:cs typeface="Arial" pitchFamily="34" charset="0"/>
            </a:endParaRPr>
          </a:p>
        </p:txBody>
      </p:sp>
      <p:grpSp>
        <p:nvGrpSpPr>
          <p:cNvPr id="102404" name="Group 5"/>
          <p:cNvGrpSpPr>
            <a:grpSpLocks/>
          </p:cNvGrpSpPr>
          <p:nvPr/>
        </p:nvGrpSpPr>
        <p:grpSpPr bwMode="auto">
          <a:xfrm>
            <a:off x="61913" y="1797050"/>
            <a:ext cx="1004887" cy="3479800"/>
            <a:chOff x="899096" y="1092270"/>
            <a:chExt cx="1005904" cy="3479730"/>
          </a:xfrm>
        </p:grpSpPr>
        <p:cxnSp>
          <p:nvCxnSpPr>
            <p:cNvPr id="8" name="Straight Connector 6"/>
            <p:cNvCxnSpPr/>
            <p:nvPr/>
          </p:nvCxnSpPr>
          <p:spPr>
            <a:xfrm rot="5400000">
              <a:off x="229350" y="2971037"/>
              <a:ext cx="3200336" cy="15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2473" name="TextBox 7"/>
            <p:cNvSpPr txBox="1">
              <a:spLocks noChangeArrowheads="1"/>
            </p:cNvSpPr>
            <p:nvPr/>
          </p:nvSpPr>
          <p:spPr bwMode="auto">
            <a:xfrm>
              <a:off x="899096" y="1092270"/>
              <a:ext cx="1005904" cy="5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1600"/>
                <a:t>每包香菸</a:t>
              </a:r>
            </a:p>
            <a:p>
              <a:pPr algn="r"/>
              <a:r>
                <a:rPr lang="zh-TW" altLang="en-US" sz="1600"/>
                <a:t>的價格</a:t>
              </a:r>
              <a:endParaRPr lang="en-US" altLang="zh-TW" sz="1600"/>
            </a:p>
          </p:txBody>
        </p:sp>
      </p:grpSp>
      <p:grpSp>
        <p:nvGrpSpPr>
          <p:cNvPr id="102405" name="Group 8"/>
          <p:cNvGrpSpPr>
            <a:grpSpLocks/>
          </p:cNvGrpSpPr>
          <p:nvPr/>
        </p:nvGrpSpPr>
        <p:grpSpPr bwMode="auto">
          <a:xfrm>
            <a:off x="838200" y="5276850"/>
            <a:ext cx="4572000" cy="685800"/>
            <a:chOff x="1676400" y="5181600"/>
            <a:chExt cx="4572000" cy="685800"/>
          </a:xfrm>
        </p:grpSpPr>
        <p:cxnSp>
          <p:nvCxnSpPr>
            <p:cNvPr id="11" name="Straight Connector 9"/>
            <p:cNvCxnSpPr/>
            <p:nvPr/>
          </p:nvCxnSpPr>
          <p:spPr>
            <a:xfrm>
              <a:off x="1828800" y="5181600"/>
              <a:ext cx="35814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2470" name="TextBox 10"/>
            <p:cNvSpPr txBox="1">
              <a:spLocks noChangeArrowheads="1"/>
            </p:cNvSpPr>
            <p:nvPr/>
          </p:nvSpPr>
          <p:spPr bwMode="auto">
            <a:xfrm>
              <a:off x="4011890" y="5528846"/>
              <a:ext cx="2236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t>每天吸菸的數量（根）</a:t>
              </a:r>
              <a:endParaRPr lang="en-US" altLang="zh-TW" sz="1600"/>
            </a:p>
          </p:txBody>
        </p:sp>
        <p:sp>
          <p:nvSpPr>
            <p:cNvPr id="102471" name="TextBox 11"/>
            <p:cNvSpPr txBox="1">
              <a:spLocks noChangeArrowheads="1"/>
            </p:cNvSpPr>
            <p:nvPr/>
          </p:nvSpPr>
          <p:spPr bwMode="auto">
            <a:xfrm>
              <a:off x="1676400" y="51816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0</a:t>
              </a:r>
            </a:p>
          </p:txBody>
        </p:sp>
      </p:grpSp>
      <p:grpSp>
        <p:nvGrpSpPr>
          <p:cNvPr id="102406" name="Group 12"/>
          <p:cNvGrpSpPr>
            <a:grpSpLocks/>
          </p:cNvGrpSpPr>
          <p:nvPr/>
        </p:nvGrpSpPr>
        <p:grpSpPr bwMode="auto">
          <a:xfrm>
            <a:off x="1752600" y="2228850"/>
            <a:ext cx="2590800" cy="2732088"/>
            <a:chOff x="3175071" y="2133602"/>
            <a:chExt cx="2590800" cy="2731530"/>
          </a:xfrm>
        </p:grpSpPr>
        <p:cxnSp>
          <p:nvCxnSpPr>
            <p:cNvPr id="17" name="Straight Connector 13"/>
            <p:cNvCxnSpPr/>
            <p:nvPr/>
          </p:nvCxnSpPr>
          <p:spPr>
            <a:xfrm rot="16200000" flipH="1">
              <a:off x="3111812" y="2196861"/>
              <a:ext cx="2361718" cy="2235200"/>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02468" name="TextBox 14"/>
            <p:cNvSpPr txBox="1">
              <a:spLocks noChangeArrowheads="1"/>
            </p:cNvSpPr>
            <p:nvPr/>
          </p:nvSpPr>
          <p:spPr bwMode="auto">
            <a:xfrm>
              <a:off x="5329533" y="4495800"/>
              <a:ext cx="436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i="1"/>
                <a:t>D</a:t>
              </a:r>
              <a:r>
                <a:rPr lang="en-US" altLang="zh-TW" sz="1800" baseline="-25000"/>
                <a:t>1</a:t>
              </a:r>
            </a:p>
          </p:txBody>
        </p:sp>
      </p:grpSp>
      <p:grpSp>
        <p:nvGrpSpPr>
          <p:cNvPr id="102407" name="Group 15"/>
          <p:cNvGrpSpPr>
            <a:grpSpLocks/>
          </p:cNvGrpSpPr>
          <p:nvPr/>
        </p:nvGrpSpPr>
        <p:grpSpPr bwMode="auto">
          <a:xfrm>
            <a:off x="1066800" y="2697163"/>
            <a:ext cx="2057400" cy="2416175"/>
            <a:chOff x="3200400" y="2133600"/>
            <a:chExt cx="2057400" cy="2415064"/>
          </a:xfrm>
        </p:grpSpPr>
        <p:cxnSp>
          <p:nvCxnSpPr>
            <p:cNvPr id="20" name="Straight Connector 16"/>
            <p:cNvCxnSpPr/>
            <p:nvPr/>
          </p:nvCxnSpPr>
          <p:spPr>
            <a:xfrm rot="16200000" flipH="1">
              <a:off x="3123914" y="2210086"/>
              <a:ext cx="2210370" cy="20574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2466" name="TextBox 17"/>
            <p:cNvSpPr txBox="1">
              <a:spLocks noChangeArrowheads="1"/>
            </p:cNvSpPr>
            <p:nvPr/>
          </p:nvSpPr>
          <p:spPr bwMode="auto">
            <a:xfrm>
              <a:off x="4800600" y="4179332"/>
              <a:ext cx="436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i="1"/>
                <a:t>D</a:t>
              </a:r>
              <a:r>
                <a:rPr lang="en-US" altLang="zh-TW" sz="1800" baseline="-25000"/>
                <a:t>2</a:t>
              </a:r>
            </a:p>
          </p:txBody>
        </p:sp>
      </p:grpSp>
      <p:cxnSp>
        <p:nvCxnSpPr>
          <p:cNvPr id="22" name="Straight Arrow Connector 25"/>
          <p:cNvCxnSpPr/>
          <p:nvPr/>
        </p:nvCxnSpPr>
        <p:spPr>
          <a:xfrm>
            <a:off x="1524000" y="3143250"/>
            <a:ext cx="990600" cy="1588"/>
          </a:xfrm>
          <a:prstGeom prst="straightConnector1">
            <a:avLst/>
          </a:prstGeom>
          <a:ln w="3810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2409" name="Group 26"/>
          <p:cNvGrpSpPr>
            <a:grpSpLocks/>
          </p:cNvGrpSpPr>
          <p:nvPr/>
        </p:nvGrpSpPr>
        <p:grpSpPr bwMode="auto">
          <a:xfrm>
            <a:off x="1905000" y="2100263"/>
            <a:ext cx="2667000" cy="1042987"/>
            <a:chOff x="3810000" y="2156936"/>
            <a:chExt cx="2667000" cy="1043464"/>
          </a:xfrm>
        </p:grpSpPr>
        <p:sp>
          <p:nvSpPr>
            <p:cNvPr id="102463" name="TextBox 27"/>
            <p:cNvSpPr txBox="1">
              <a:spLocks noChangeArrowheads="1"/>
            </p:cNvSpPr>
            <p:nvPr/>
          </p:nvSpPr>
          <p:spPr bwMode="auto">
            <a:xfrm>
              <a:off x="4343400" y="2156936"/>
              <a:ext cx="2133600" cy="831377"/>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solidFill>
                    <a:srgbClr val="800080"/>
                  </a:solidFill>
                </a:rPr>
                <a:t>降低人們吸菸慾望</a:t>
              </a:r>
            </a:p>
            <a:p>
              <a:r>
                <a:rPr lang="zh-TW" altLang="en-US" sz="1600">
                  <a:solidFill>
                    <a:srgbClr val="800080"/>
                  </a:solidFill>
                </a:rPr>
                <a:t>的政策使需求曲線</a:t>
              </a:r>
            </a:p>
            <a:p>
              <a:r>
                <a:rPr lang="zh-TW" altLang="en-US" sz="1600">
                  <a:solidFill>
                    <a:srgbClr val="800080"/>
                  </a:solidFill>
                </a:rPr>
                <a:t>往左移</a:t>
              </a:r>
              <a:endParaRPr lang="en-US" altLang="zh-TW" sz="1600">
                <a:solidFill>
                  <a:srgbClr val="800080"/>
                </a:solidFill>
              </a:endParaRPr>
            </a:p>
          </p:txBody>
        </p:sp>
        <p:cxnSp>
          <p:nvCxnSpPr>
            <p:cNvPr id="25" name="Straight Connector 28"/>
            <p:cNvCxnSpPr/>
            <p:nvPr/>
          </p:nvCxnSpPr>
          <p:spPr>
            <a:xfrm rot="5400000" flipH="1" flipV="1">
              <a:off x="3766202" y="2623202"/>
              <a:ext cx="620996" cy="533400"/>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102410" name="Group 42"/>
          <p:cNvGrpSpPr>
            <a:grpSpLocks/>
          </p:cNvGrpSpPr>
          <p:nvPr/>
        </p:nvGrpSpPr>
        <p:grpSpPr bwMode="auto">
          <a:xfrm>
            <a:off x="1981200" y="3906838"/>
            <a:ext cx="412750" cy="1708150"/>
            <a:chOff x="2819400" y="3201194"/>
            <a:chExt cx="412292" cy="1709360"/>
          </a:xfrm>
        </p:grpSpPr>
        <p:cxnSp>
          <p:nvCxnSpPr>
            <p:cNvPr id="27" name="Straight Connector 37"/>
            <p:cNvCxnSpPr/>
            <p:nvPr/>
          </p:nvCxnSpPr>
          <p:spPr>
            <a:xfrm rot="5400000">
              <a:off x="2361463" y="3885892"/>
              <a:ext cx="1370982" cy="1585"/>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2462" name="TextBox 40"/>
            <p:cNvSpPr txBox="1">
              <a:spLocks noChangeArrowheads="1"/>
            </p:cNvSpPr>
            <p:nvPr/>
          </p:nvSpPr>
          <p:spPr bwMode="auto">
            <a:xfrm>
              <a:off x="2819400" y="4572000"/>
              <a:ext cx="412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10</a:t>
              </a:r>
            </a:p>
          </p:txBody>
        </p:sp>
      </p:grpSp>
      <p:grpSp>
        <p:nvGrpSpPr>
          <p:cNvPr id="102411" name="Group 43"/>
          <p:cNvGrpSpPr>
            <a:grpSpLocks/>
          </p:cNvGrpSpPr>
          <p:nvPr/>
        </p:nvGrpSpPr>
        <p:grpSpPr bwMode="auto">
          <a:xfrm>
            <a:off x="3124200" y="3905250"/>
            <a:ext cx="412750" cy="1709738"/>
            <a:chOff x="3962400" y="3200400"/>
            <a:chExt cx="412292" cy="1710154"/>
          </a:xfrm>
        </p:grpSpPr>
        <p:cxnSp>
          <p:nvCxnSpPr>
            <p:cNvPr id="30" name="Straight Connector 38"/>
            <p:cNvCxnSpPr/>
            <p:nvPr/>
          </p:nvCxnSpPr>
          <p:spPr>
            <a:xfrm rot="5400000">
              <a:off x="3505573" y="3885574"/>
              <a:ext cx="1371934" cy="1586"/>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2460" name="TextBox 41"/>
            <p:cNvSpPr txBox="1">
              <a:spLocks noChangeArrowheads="1"/>
            </p:cNvSpPr>
            <p:nvPr/>
          </p:nvSpPr>
          <p:spPr bwMode="auto">
            <a:xfrm>
              <a:off x="3962400" y="4572000"/>
              <a:ext cx="412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20</a:t>
              </a:r>
            </a:p>
          </p:txBody>
        </p:sp>
      </p:grpSp>
      <p:grpSp>
        <p:nvGrpSpPr>
          <p:cNvPr id="102412" name="Group 45"/>
          <p:cNvGrpSpPr>
            <a:grpSpLocks/>
          </p:cNvGrpSpPr>
          <p:nvPr/>
        </p:nvGrpSpPr>
        <p:grpSpPr bwMode="auto">
          <a:xfrm>
            <a:off x="293688" y="3752850"/>
            <a:ext cx="3059112" cy="338138"/>
            <a:chOff x="1131173" y="3014246"/>
            <a:chExt cx="3059827" cy="338554"/>
          </a:xfrm>
        </p:grpSpPr>
        <p:cxnSp>
          <p:nvCxnSpPr>
            <p:cNvPr id="33" name="Straight Connector 35"/>
            <p:cNvCxnSpPr/>
            <p:nvPr/>
          </p:nvCxnSpPr>
          <p:spPr>
            <a:xfrm>
              <a:off x="1828248" y="3200213"/>
              <a:ext cx="2362752" cy="1589"/>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2458" name="TextBox 44"/>
            <p:cNvSpPr txBox="1">
              <a:spLocks noChangeArrowheads="1"/>
            </p:cNvSpPr>
            <p:nvPr/>
          </p:nvSpPr>
          <p:spPr bwMode="auto">
            <a:xfrm>
              <a:off x="1131173" y="3014246"/>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$2.00</a:t>
              </a:r>
            </a:p>
          </p:txBody>
        </p:sp>
      </p:grpSp>
      <p:grpSp>
        <p:nvGrpSpPr>
          <p:cNvPr id="102413" name="Group 40"/>
          <p:cNvGrpSpPr>
            <a:grpSpLocks/>
          </p:cNvGrpSpPr>
          <p:nvPr/>
        </p:nvGrpSpPr>
        <p:grpSpPr bwMode="auto">
          <a:xfrm>
            <a:off x="2133600" y="3600450"/>
            <a:ext cx="420688" cy="411163"/>
            <a:chOff x="7810761" y="4154236"/>
            <a:chExt cx="418118" cy="410771"/>
          </a:xfrm>
        </p:grpSpPr>
        <p:sp>
          <p:nvSpPr>
            <p:cNvPr id="102455" name="Freeform 183"/>
            <p:cNvSpPr>
              <a:spLocks/>
            </p:cNvSpPr>
            <p:nvPr/>
          </p:nvSpPr>
          <p:spPr bwMode="auto">
            <a:xfrm>
              <a:off x="7810761" y="4428277"/>
              <a:ext cx="144592" cy="136730"/>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02456" name="TextBox 42"/>
            <p:cNvSpPr txBox="1">
              <a:spLocks noChangeArrowheads="1"/>
            </p:cNvSpPr>
            <p:nvPr/>
          </p:nvSpPr>
          <p:spPr bwMode="auto">
            <a:xfrm>
              <a:off x="7892084" y="4154236"/>
              <a:ext cx="336795" cy="36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B</a:t>
              </a:r>
            </a:p>
          </p:txBody>
        </p:sp>
      </p:grpSp>
      <p:grpSp>
        <p:nvGrpSpPr>
          <p:cNvPr id="102414" name="Group 40"/>
          <p:cNvGrpSpPr>
            <a:grpSpLocks/>
          </p:cNvGrpSpPr>
          <p:nvPr/>
        </p:nvGrpSpPr>
        <p:grpSpPr bwMode="auto">
          <a:xfrm>
            <a:off x="3276600" y="3600450"/>
            <a:ext cx="420688" cy="411163"/>
            <a:chOff x="7810761" y="4154236"/>
            <a:chExt cx="418133" cy="410771"/>
          </a:xfrm>
        </p:grpSpPr>
        <p:sp>
          <p:nvSpPr>
            <p:cNvPr id="102453" name="Freeform 183"/>
            <p:cNvSpPr>
              <a:spLocks/>
            </p:cNvSpPr>
            <p:nvPr/>
          </p:nvSpPr>
          <p:spPr bwMode="auto">
            <a:xfrm>
              <a:off x="7810761" y="4428277"/>
              <a:ext cx="144592" cy="136730"/>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02454" name="TextBox 42"/>
            <p:cNvSpPr txBox="1">
              <a:spLocks noChangeArrowheads="1"/>
            </p:cNvSpPr>
            <p:nvPr/>
          </p:nvSpPr>
          <p:spPr bwMode="auto">
            <a:xfrm>
              <a:off x="7892096" y="4154236"/>
              <a:ext cx="336798" cy="36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A</a:t>
              </a:r>
            </a:p>
          </p:txBody>
        </p:sp>
      </p:grpSp>
      <p:sp>
        <p:nvSpPr>
          <p:cNvPr id="102415" name="TextBox 52"/>
          <p:cNvSpPr txBox="1">
            <a:spLocks noChangeArrowheads="1"/>
          </p:cNvSpPr>
          <p:nvPr/>
        </p:nvSpPr>
        <p:spPr bwMode="auto">
          <a:xfrm>
            <a:off x="1166813" y="1543050"/>
            <a:ext cx="24336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b="1">
                <a:solidFill>
                  <a:srgbClr val="800080"/>
                </a:solidFill>
              </a:rPr>
              <a:t>(a)</a:t>
            </a:r>
            <a:r>
              <a:rPr lang="zh-TW" altLang="en-US" sz="2000" b="1">
                <a:solidFill>
                  <a:srgbClr val="800080"/>
                </a:solidFill>
              </a:rPr>
              <a:t>  需求曲線的移動</a:t>
            </a:r>
            <a:endParaRPr lang="en-US" altLang="zh-TW" sz="2000" b="1">
              <a:solidFill>
                <a:srgbClr val="800080"/>
              </a:solidFill>
            </a:endParaRPr>
          </a:p>
        </p:txBody>
      </p:sp>
      <p:sp>
        <p:nvSpPr>
          <p:cNvPr id="42" name="Rectangle 54"/>
          <p:cNvSpPr/>
          <p:nvPr/>
        </p:nvSpPr>
        <p:spPr>
          <a:xfrm>
            <a:off x="5562600" y="2152650"/>
            <a:ext cx="3581400" cy="3124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a:solidFill>
                <a:srgbClr val="FFFFFF"/>
              </a:solidFill>
              <a:cs typeface="Arial" pitchFamily="34" charset="0"/>
            </a:endParaRPr>
          </a:p>
        </p:txBody>
      </p:sp>
      <p:grpSp>
        <p:nvGrpSpPr>
          <p:cNvPr id="102417" name="Group 55"/>
          <p:cNvGrpSpPr>
            <a:grpSpLocks/>
          </p:cNvGrpSpPr>
          <p:nvPr/>
        </p:nvGrpSpPr>
        <p:grpSpPr bwMode="auto">
          <a:xfrm>
            <a:off x="4633913" y="1771650"/>
            <a:ext cx="1004887" cy="3505200"/>
            <a:chOff x="899096" y="1067450"/>
            <a:chExt cx="1005905" cy="3504550"/>
          </a:xfrm>
        </p:grpSpPr>
        <p:cxnSp>
          <p:nvCxnSpPr>
            <p:cNvPr id="44" name="Straight Connector 56"/>
            <p:cNvCxnSpPr/>
            <p:nvPr/>
          </p:nvCxnSpPr>
          <p:spPr>
            <a:xfrm rot="5400000">
              <a:off x="229615" y="2971302"/>
              <a:ext cx="3199807" cy="15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2452" name="TextBox 57"/>
            <p:cNvSpPr txBox="1">
              <a:spLocks noChangeArrowheads="1"/>
            </p:cNvSpPr>
            <p:nvPr/>
          </p:nvSpPr>
          <p:spPr bwMode="auto">
            <a:xfrm>
              <a:off x="899096" y="1067450"/>
              <a:ext cx="1005905" cy="5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1600"/>
                <a:t>每包香菸</a:t>
              </a:r>
            </a:p>
            <a:p>
              <a:pPr algn="r"/>
              <a:r>
                <a:rPr lang="zh-TW" altLang="en-US" sz="1600"/>
                <a:t>的價格</a:t>
              </a:r>
              <a:endParaRPr lang="en-US" altLang="zh-TW" sz="1600"/>
            </a:p>
          </p:txBody>
        </p:sp>
      </p:grpSp>
      <p:grpSp>
        <p:nvGrpSpPr>
          <p:cNvPr id="102418" name="Group 58"/>
          <p:cNvGrpSpPr>
            <a:grpSpLocks/>
          </p:cNvGrpSpPr>
          <p:nvPr/>
        </p:nvGrpSpPr>
        <p:grpSpPr bwMode="auto">
          <a:xfrm>
            <a:off x="5410200" y="5276850"/>
            <a:ext cx="3836988" cy="685800"/>
            <a:chOff x="1676400" y="5181600"/>
            <a:chExt cx="3836710" cy="685800"/>
          </a:xfrm>
        </p:grpSpPr>
        <p:cxnSp>
          <p:nvCxnSpPr>
            <p:cNvPr id="47" name="Straight Connector 59"/>
            <p:cNvCxnSpPr/>
            <p:nvPr/>
          </p:nvCxnSpPr>
          <p:spPr>
            <a:xfrm>
              <a:off x="1828789" y="5181600"/>
              <a:ext cx="342875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2449" name="TextBox 60"/>
            <p:cNvSpPr txBox="1">
              <a:spLocks noChangeArrowheads="1"/>
            </p:cNvSpPr>
            <p:nvPr/>
          </p:nvSpPr>
          <p:spPr bwMode="auto">
            <a:xfrm>
              <a:off x="3276600" y="5528846"/>
              <a:ext cx="2236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t>每天吸菸的數量（根）</a:t>
              </a:r>
              <a:endParaRPr lang="en-US" altLang="zh-TW" sz="1600"/>
            </a:p>
          </p:txBody>
        </p:sp>
        <p:sp>
          <p:nvSpPr>
            <p:cNvPr id="102450" name="TextBox 61"/>
            <p:cNvSpPr txBox="1">
              <a:spLocks noChangeArrowheads="1"/>
            </p:cNvSpPr>
            <p:nvPr/>
          </p:nvSpPr>
          <p:spPr bwMode="auto">
            <a:xfrm>
              <a:off x="1676400" y="51816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0</a:t>
              </a:r>
            </a:p>
          </p:txBody>
        </p:sp>
      </p:grpSp>
      <p:grpSp>
        <p:nvGrpSpPr>
          <p:cNvPr id="102419" name="Group 62"/>
          <p:cNvGrpSpPr>
            <a:grpSpLocks/>
          </p:cNvGrpSpPr>
          <p:nvPr/>
        </p:nvGrpSpPr>
        <p:grpSpPr bwMode="auto">
          <a:xfrm>
            <a:off x="6096000" y="2381250"/>
            <a:ext cx="2590800" cy="2732088"/>
            <a:chOff x="3175071" y="2133602"/>
            <a:chExt cx="2590800" cy="2731530"/>
          </a:xfrm>
        </p:grpSpPr>
        <p:cxnSp>
          <p:nvCxnSpPr>
            <p:cNvPr id="51" name="Straight Connector 63"/>
            <p:cNvCxnSpPr/>
            <p:nvPr/>
          </p:nvCxnSpPr>
          <p:spPr>
            <a:xfrm rot="16200000" flipH="1">
              <a:off x="3111812" y="2196861"/>
              <a:ext cx="2361718" cy="2235200"/>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02447" name="TextBox 64"/>
            <p:cNvSpPr txBox="1">
              <a:spLocks noChangeArrowheads="1"/>
            </p:cNvSpPr>
            <p:nvPr/>
          </p:nvSpPr>
          <p:spPr bwMode="auto">
            <a:xfrm>
              <a:off x="5329533" y="4495800"/>
              <a:ext cx="436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i="1"/>
                <a:t>D</a:t>
              </a:r>
              <a:r>
                <a:rPr lang="en-US" altLang="zh-TW" sz="1800" baseline="-25000"/>
                <a:t>1</a:t>
              </a:r>
            </a:p>
          </p:txBody>
        </p:sp>
      </p:grpSp>
      <p:cxnSp>
        <p:nvCxnSpPr>
          <p:cNvPr id="53" name="Straight Arrow Connector 68"/>
          <p:cNvCxnSpPr/>
          <p:nvPr/>
        </p:nvCxnSpPr>
        <p:spPr>
          <a:xfrm rot="16200000" flipH="1">
            <a:off x="6819900" y="3028950"/>
            <a:ext cx="838200" cy="762000"/>
          </a:xfrm>
          <a:prstGeom prst="straightConnector1">
            <a:avLst/>
          </a:prstGeom>
          <a:ln w="3810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2421" name="Group 69"/>
          <p:cNvGrpSpPr>
            <a:grpSpLocks/>
          </p:cNvGrpSpPr>
          <p:nvPr/>
        </p:nvGrpSpPr>
        <p:grpSpPr bwMode="auto">
          <a:xfrm>
            <a:off x="7162800" y="2160588"/>
            <a:ext cx="1752600" cy="1450975"/>
            <a:chOff x="4495800" y="2216567"/>
            <a:chExt cx="1752600" cy="1452701"/>
          </a:xfrm>
        </p:grpSpPr>
        <p:sp>
          <p:nvSpPr>
            <p:cNvPr id="102444" name="TextBox 70"/>
            <p:cNvSpPr txBox="1">
              <a:spLocks noChangeArrowheads="1"/>
            </p:cNvSpPr>
            <p:nvPr/>
          </p:nvSpPr>
          <p:spPr bwMode="auto">
            <a:xfrm>
              <a:off x="4495800" y="2216567"/>
              <a:ext cx="1752600" cy="831564"/>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solidFill>
                    <a:srgbClr val="800080"/>
                  </a:solidFill>
                </a:rPr>
                <a:t>課稅使香菸價格</a:t>
              </a:r>
            </a:p>
            <a:p>
              <a:r>
                <a:rPr lang="zh-TW" altLang="en-US" sz="1600">
                  <a:solidFill>
                    <a:srgbClr val="800080"/>
                  </a:solidFill>
                </a:rPr>
                <a:t>上漲，造成沿著</a:t>
              </a:r>
            </a:p>
            <a:p>
              <a:r>
                <a:rPr lang="zh-TW" altLang="en-US" sz="1600">
                  <a:solidFill>
                    <a:srgbClr val="800080"/>
                  </a:solidFill>
                </a:rPr>
                <a:t>需求曲線的移動</a:t>
              </a:r>
              <a:endParaRPr lang="en-US" altLang="zh-TW" sz="1600">
                <a:solidFill>
                  <a:srgbClr val="800080"/>
                </a:solidFill>
              </a:endParaRPr>
            </a:p>
          </p:txBody>
        </p:sp>
        <p:cxnSp>
          <p:nvCxnSpPr>
            <p:cNvPr id="56" name="Straight Connector 71"/>
            <p:cNvCxnSpPr/>
            <p:nvPr/>
          </p:nvCxnSpPr>
          <p:spPr>
            <a:xfrm rot="5400000" flipH="1" flipV="1">
              <a:off x="4680374" y="3091843"/>
              <a:ext cx="621451" cy="533400"/>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102422" name="Group 72"/>
          <p:cNvGrpSpPr>
            <a:grpSpLocks/>
          </p:cNvGrpSpPr>
          <p:nvPr/>
        </p:nvGrpSpPr>
        <p:grpSpPr bwMode="auto">
          <a:xfrm>
            <a:off x="6553200" y="3067050"/>
            <a:ext cx="412750" cy="2547938"/>
            <a:chOff x="2819400" y="2362200"/>
            <a:chExt cx="412292" cy="2548354"/>
          </a:xfrm>
        </p:grpSpPr>
        <p:cxnSp>
          <p:nvCxnSpPr>
            <p:cNvPr id="58" name="Straight Connector 73"/>
            <p:cNvCxnSpPr/>
            <p:nvPr/>
          </p:nvCxnSpPr>
          <p:spPr>
            <a:xfrm rot="5400000">
              <a:off x="1941874" y="3466487"/>
              <a:ext cx="2210161" cy="1585"/>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2443" name="TextBox 74"/>
            <p:cNvSpPr txBox="1">
              <a:spLocks noChangeArrowheads="1"/>
            </p:cNvSpPr>
            <p:nvPr/>
          </p:nvSpPr>
          <p:spPr bwMode="auto">
            <a:xfrm>
              <a:off x="2819400" y="4572000"/>
              <a:ext cx="412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12</a:t>
              </a:r>
            </a:p>
          </p:txBody>
        </p:sp>
      </p:grpSp>
      <p:grpSp>
        <p:nvGrpSpPr>
          <p:cNvPr id="102423" name="Group 75"/>
          <p:cNvGrpSpPr>
            <a:grpSpLocks/>
          </p:cNvGrpSpPr>
          <p:nvPr/>
        </p:nvGrpSpPr>
        <p:grpSpPr bwMode="auto">
          <a:xfrm>
            <a:off x="7315200" y="3905250"/>
            <a:ext cx="412750" cy="1709738"/>
            <a:chOff x="3962400" y="3200400"/>
            <a:chExt cx="412292" cy="1710154"/>
          </a:xfrm>
        </p:grpSpPr>
        <p:cxnSp>
          <p:nvCxnSpPr>
            <p:cNvPr id="61" name="Straight Connector 76"/>
            <p:cNvCxnSpPr/>
            <p:nvPr/>
          </p:nvCxnSpPr>
          <p:spPr>
            <a:xfrm rot="5400000">
              <a:off x="3505573" y="3885574"/>
              <a:ext cx="1371934" cy="1586"/>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2441" name="TextBox 77"/>
            <p:cNvSpPr txBox="1">
              <a:spLocks noChangeArrowheads="1"/>
            </p:cNvSpPr>
            <p:nvPr/>
          </p:nvSpPr>
          <p:spPr bwMode="auto">
            <a:xfrm>
              <a:off x="3962400" y="4572000"/>
              <a:ext cx="412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20</a:t>
              </a:r>
            </a:p>
          </p:txBody>
        </p:sp>
      </p:grpSp>
      <p:grpSp>
        <p:nvGrpSpPr>
          <p:cNvPr id="102424" name="Group 78"/>
          <p:cNvGrpSpPr>
            <a:grpSpLocks/>
          </p:cNvGrpSpPr>
          <p:nvPr/>
        </p:nvGrpSpPr>
        <p:grpSpPr bwMode="auto">
          <a:xfrm>
            <a:off x="4978400" y="3752850"/>
            <a:ext cx="2565400" cy="338138"/>
            <a:chOff x="1244986" y="3014246"/>
            <a:chExt cx="2565014" cy="338554"/>
          </a:xfrm>
        </p:grpSpPr>
        <p:cxnSp>
          <p:nvCxnSpPr>
            <p:cNvPr id="64" name="Straight Connector 79"/>
            <p:cNvCxnSpPr/>
            <p:nvPr/>
          </p:nvCxnSpPr>
          <p:spPr>
            <a:xfrm>
              <a:off x="1829098" y="3200213"/>
              <a:ext cx="1980902" cy="1589"/>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2439" name="TextBox 80"/>
            <p:cNvSpPr txBox="1">
              <a:spLocks noChangeArrowheads="1"/>
            </p:cNvSpPr>
            <p:nvPr/>
          </p:nvSpPr>
          <p:spPr bwMode="auto">
            <a:xfrm>
              <a:off x="1244986" y="3014246"/>
              <a:ext cx="583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2.00</a:t>
              </a:r>
            </a:p>
          </p:txBody>
        </p:sp>
      </p:grpSp>
      <p:grpSp>
        <p:nvGrpSpPr>
          <p:cNvPr id="102425" name="Group 40"/>
          <p:cNvGrpSpPr>
            <a:grpSpLocks/>
          </p:cNvGrpSpPr>
          <p:nvPr/>
        </p:nvGrpSpPr>
        <p:grpSpPr bwMode="auto">
          <a:xfrm>
            <a:off x="6400800" y="3006725"/>
            <a:ext cx="450850" cy="441325"/>
            <a:chOff x="7507560" y="4428277"/>
            <a:chExt cx="447793" cy="441245"/>
          </a:xfrm>
        </p:grpSpPr>
        <p:sp>
          <p:nvSpPr>
            <p:cNvPr id="102436" name="Freeform 183"/>
            <p:cNvSpPr>
              <a:spLocks/>
            </p:cNvSpPr>
            <p:nvPr/>
          </p:nvSpPr>
          <p:spPr bwMode="auto">
            <a:xfrm>
              <a:off x="7810761" y="4428277"/>
              <a:ext cx="144592" cy="136730"/>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02437" name="TextBox 42"/>
            <p:cNvSpPr txBox="1">
              <a:spLocks noChangeArrowheads="1"/>
            </p:cNvSpPr>
            <p:nvPr/>
          </p:nvSpPr>
          <p:spPr bwMode="auto">
            <a:xfrm>
              <a:off x="7507560" y="4500541"/>
              <a:ext cx="349553" cy="36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C</a:t>
              </a:r>
            </a:p>
          </p:txBody>
        </p:sp>
      </p:grpSp>
      <p:grpSp>
        <p:nvGrpSpPr>
          <p:cNvPr id="102426" name="Group 40"/>
          <p:cNvGrpSpPr>
            <a:grpSpLocks/>
          </p:cNvGrpSpPr>
          <p:nvPr/>
        </p:nvGrpSpPr>
        <p:grpSpPr bwMode="auto">
          <a:xfrm>
            <a:off x="7162800" y="3875088"/>
            <a:ext cx="450850" cy="400050"/>
            <a:chOff x="7507542" y="4428277"/>
            <a:chExt cx="447811" cy="399450"/>
          </a:xfrm>
        </p:grpSpPr>
        <p:sp>
          <p:nvSpPr>
            <p:cNvPr id="102434" name="Freeform 183"/>
            <p:cNvSpPr>
              <a:spLocks/>
            </p:cNvSpPr>
            <p:nvPr/>
          </p:nvSpPr>
          <p:spPr bwMode="auto">
            <a:xfrm>
              <a:off x="7810761" y="4428277"/>
              <a:ext cx="144592" cy="136730"/>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02435" name="TextBox 42"/>
            <p:cNvSpPr txBox="1">
              <a:spLocks noChangeArrowheads="1"/>
            </p:cNvSpPr>
            <p:nvPr/>
          </p:nvSpPr>
          <p:spPr bwMode="auto">
            <a:xfrm>
              <a:off x="7507542" y="4458746"/>
              <a:ext cx="336798" cy="36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A</a:t>
              </a:r>
            </a:p>
          </p:txBody>
        </p:sp>
      </p:grpSp>
      <p:sp>
        <p:nvSpPr>
          <p:cNvPr id="72" name="TextBox 87"/>
          <p:cNvSpPr txBox="1">
            <a:spLocks noChangeArrowheads="1"/>
          </p:cNvSpPr>
          <p:nvPr/>
        </p:nvSpPr>
        <p:spPr bwMode="auto">
          <a:xfrm>
            <a:off x="5511800" y="1524000"/>
            <a:ext cx="2946400" cy="400050"/>
          </a:xfrm>
          <a:prstGeom prst="rect">
            <a:avLst/>
          </a:prstGeom>
          <a:noFill/>
          <a:ln w="9525">
            <a:noFill/>
            <a:miter lim="800000"/>
            <a:headEnd/>
            <a:tailEnd/>
          </a:ln>
        </p:spPr>
        <p:txBody>
          <a:bodyPr wrap="none">
            <a:spAutoFit/>
          </a:bodyPr>
          <a:lstStyle/>
          <a:p>
            <a:pPr>
              <a:defRPr/>
            </a:pPr>
            <a:r>
              <a:rPr lang="en-US" altLang="zh-TW" sz="2000" b="1" dirty="0">
                <a:solidFill>
                  <a:srgbClr val="800080"/>
                </a:solidFill>
                <a:effectLst>
                  <a:outerShdw blurRad="38100" dist="38100" dir="2700000" algn="tl">
                    <a:srgbClr val="000000">
                      <a:alpha val="43137"/>
                    </a:srgbClr>
                  </a:outerShdw>
                </a:effectLst>
                <a:ea typeface="新細明體" charset="-120"/>
                <a:cs typeface="Arial" charset="0"/>
              </a:rPr>
              <a:t>(</a:t>
            </a:r>
            <a:r>
              <a:rPr lang="en-US" altLang="zh-TW" sz="2000" b="1" dirty="0">
                <a:solidFill>
                  <a:srgbClr val="800080"/>
                </a:solidFill>
                <a:ea typeface="新細明體" charset="-120"/>
                <a:cs typeface="Arial" charset="0"/>
              </a:rPr>
              <a:t>b)</a:t>
            </a:r>
            <a:r>
              <a:rPr lang="zh-TW" altLang="en-US" sz="2000" b="1" dirty="0">
                <a:solidFill>
                  <a:srgbClr val="800080"/>
                </a:solidFill>
                <a:ea typeface="新細明體" charset="-120"/>
                <a:cs typeface="Arial" charset="0"/>
              </a:rPr>
              <a:t>  沿著需求曲線的移動</a:t>
            </a:r>
            <a:endParaRPr lang="en-US" altLang="zh-TW" sz="2000" b="1" dirty="0">
              <a:solidFill>
                <a:srgbClr val="800080"/>
              </a:solidFill>
              <a:ea typeface="新細明體" charset="-120"/>
              <a:cs typeface="Arial" charset="0"/>
            </a:endParaRPr>
          </a:p>
        </p:txBody>
      </p:sp>
      <p:cxnSp>
        <p:nvCxnSpPr>
          <p:cNvPr id="73" name="Straight Arrow Connector 93"/>
          <p:cNvCxnSpPr/>
          <p:nvPr/>
        </p:nvCxnSpPr>
        <p:spPr>
          <a:xfrm>
            <a:off x="2362200" y="5429250"/>
            <a:ext cx="838200" cy="1588"/>
          </a:xfrm>
          <a:prstGeom prst="straightConnector1">
            <a:avLst/>
          </a:prstGeom>
          <a:ln w="3810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2429" name="Group 95"/>
          <p:cNvGrpSpPr>
            <a:grpSpLocks/>
          </p:cNvGrpSpPr>
          <p:nvPr/>
        </p:nvGrpSpPr>
        <p:grpSpPr bwMode="auto">
          <a:xfrm>
            <a:off x="4876800" y="2881313"/>
            <a:ext cx="1905000" cy="338137"/>
            <a:chOff x="1131173" y="3014246"/>
            <a:chExt cx="1905000" cy="338554"/>
          </a:xfrm>
        </p:grpSpPr>
        <p:cxnSp>
          <p:nvCxnSpPr>
            <p:cNvPr id="75" name="Straight Connector 96"/>
            <p:cNvCxnSpPr/>
            <p:nvPr/>
          </p:nvCxnSpPr>
          <p:spPr>
            <a:xfrm>
              <a:off x="1828086" y="3200212"/>
              <a:ext cx="1208087" cy="1590"/>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2433" name="TextBox 97"/>
            <p:cNvSpPr txBox="1">
              <a:spLocks noChangeArrowheads="1"/>
            </p:cNvSpPr>
            <p:nvPr/>
          </p:nvSpPr>
          <p:spPr bwMode="auto">
            <a:xfrm>
              <a:off x="1131173" y="3014246"/>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$4.00</a:t>
              </a:r>
            </a:p>
          </p:txBody>
        </p:sp>
      </p:grpSp>
      <p:cxnSp>
        <p:nvCxnSpPr>
          <p:cNvPr id="77" name="Straight Arrow Connector 99"/>
          <p:cNvCxnSpPr/>
          <p:nvPr/>
        </p:nvCxnSpPr>
        <p:spPr>
          <a:xfrm>
            <a:off x="6858000" y="5427663"/>
            <a:ext cx="533400" cy="1587"/>
          </a:xfrm>
          <a:prstGeom prst="straightConnector1">
            <a:avLst/>
          </a:prstGeom>
          <a:ln w="3810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Arrow Connector 101"/>
          <p:cNvCxnSpPr/>
          <p:nvPr/>
        </p:nvCxnSpPr>
        <p:spPr>
          <a:xfrm rot="5400000">
            <a:off x="5105400" y="3448050"/>
            <a:ext cx="611188" cy="1588"/>
          </a:xfrm>
          <a:prstGeom prst="straightConnector1">
            <a:avLst/>
          </a:prstGeom>
          <a:ln w="3810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94280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內容版面配置區 1"/>
          <p:cNvSpPr>
            <a:spLocks noGrp="1"/>
          </p:cNvSpPr>
          <p:nvPr>
            <p:ph sz="quarter" idx="10"/>
          </p:nvPr>
        </p:nvSpPr>
        <p:spPr bwMode="auto">
          <a:xfrm>
            <a:off x="457200" y="914400"/>
            <a:ext cx="8534400" cy="5410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2.</a:t>
            </a:r>
            <a:r>
              <a:rPr kumimoji="0" lang="zh-TW" altLang="en-US">
                <a:latin typeface="標楷體" charset="0"/>
                <a:ea typeface="標楷體" charset="0"/>
                <a:cs typeface="標楷體" charset="0"/>
              </a:rPr>
              <a:t> 設法使香菸的價格上漲。</a:t>
            </a:r>
          </a:p>
          <a:p>
            <a:pPr>
              <a:buFont typeface="Arial" charset="0"/>
              <a:buNone/>
            </a:pPr>
            <a:r>
              <a:rPr kumimoji="0" lang="en-US" altLang="zh-TW">
                <a:latin typeface="標楷體" charset="0"/>
                <a:ea typeface="標楷體" charset="0"/>
                <a:cs typeface="標楷體" charset="0"/>
              </a:rPr>
              <a:t>	</a:t>
            </a:r>
            <a:r>
              <a:rPr kumimoji="0" lang="zh-TW" altLang="en-US">
                <a:solidFill>
                  <a:srgbClr val="000099"/>
                </a:solidFill>
                <a:latin typeface="標楷體" charset="0"/>
                <a:ea typeface="標楷體" charset="0"/>
                <a:cs typeface="標楷體" charset="0"/>
              </a:rPr>
              <a:t>例：如果政府對香菸製造商課稅，香菸公司會將大部分的稅以提高香菸售價的方式轉嫁給消費者。</a:t>
            </a:r>
          </a:p>
          <a:p>
            <a:pPr>
              <a:buFont typeface="Arial" charset="0"/>
              <a:buNone/>
            </a:pPr>
            <a:r>
              <a:rPr kumimoji="0" lang="en-US" altLang="zh-TW" sz="800">
                <a:latin typeface="標楷體" charset="0"/>
                <a:ea typeface="標楷體" charset="0"/>
                <a:cs typeface="標楷體" charset="0"/>
              </a:rPr>
              <a:t> </a:t>
            </a:r>
            <a:endParaRPr kumimoji="0" lang="zh-TW" altLang="en-US" sz="8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在香菸價格上漲之後，如圖</a:t>
            </a:r>
            <a:r>
              <a:rPr kumimoji="0" lang="en-US" altLang="zh-TW">
                <a:latin typeface="標楷體" charset="0"/>
                <a:ea typeface="標楷體" charset="0"/>
                <a:cs typeface="標楷體" charset="0"/>
              </a:rPr>
              <a:t>4</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b</a:t>
            </a:r>
            <a:r>
              <a:rPr kumimoji="0" lang="zh-TW" altLang="en-US">
                <a:latin typeface="標楷體" charset="0"/>
                <a:ea typeface="標楷體" charset="0"/>
                <a:cs typeface="標楷體" charset="0"/>
              </a:rPr>
              <a:t>）所示，香菸的需求量會減少。</a:t>
            </a:r>
          </a:p>
        </p:txBody>
      </p:sp>
      <p:sp>
        <p:nvSpPr>
          <p:cNvPr id="104450" name="Title 2"/>
          <p:cNvSpPr>
            <a:spLocks noGrp="1"/>
          </p:cNvSpPr>
          <p:nvPr>
            <p:ph type="title" idx="4294967295"/>
          </p:nvPr>
        </p:nvSpPr>
        <p:spPr bwMode="auto">
          <a:xfrm>
            <a:off x="1295400" y="-76200"/>
            <a:ext cx="64770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0" lang="zh-TW" altLang="en-US" sz="4000">
                <a:latin typeface="Constantia" charset="0"/>
                <a:ea typeface="標楷體" charset="0"/>
                <a:cs typeface="標楷體" charset="0"/>
              </a:rPr>
              <a:t>兩個降低吸菸需求量的方法</a:t>
            </a:r>
            <a:br>
              <a:rPr kumimoji="0" lang="zh-TW" altLang="en-US" sz="4000">
                <a:latin typeface="Constantia" charset="0"/>
                <a:ea typeface="標楷體" charset="0"/>
                <a:cs typeface="標楷體" charset="0"/>
              </a:rPr>
            </a:br>
            <a:endParaRPr kumimoji="0" lang="zh-TW" altLang="en-US" sz="4000">
              <a:latin typeface="Constantia" charset="0"/>
              <a:ea typeface="標楷體" charset="0"/>
              <a:cs typeface="標楷體" charset="0"/>
            </a:endParaRPr>
          </a:p>
        </p:txBody>
      </p:sp>
      <p:sp>
        <p:nvSpPr>
          <p:cNvPr id="10445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5FA85D4-372D-354A-9591-8367A1332122}" type="slidenum">
              <a:rPr lang="en-US" altLang="zh-TW" b="1">
                <a:solidFill>
                  <a:srgbClr val="376092"/>
                </a:solidFill>
              </a:rPr>
              <a:pPr/>
              <a:t>45</a:t>
            </a:fld>
            <a:endParaRPr lang="en-US" altLang="zh-TW" b="1">
              <a:solidFill>
                <a:srgbClr val="376092"/>
              </a:solidFill>
            </a:endParaRPr>
          </a:p>
        </p:txBody>
      </p:sp>
    </p:spTree>
    <p:extLst>
      <p:ext uri="{BB962C8B-B14F-4D97-AF65-F5344CB8AC3E}">
        <p14:creationId xmlns:p14="http://schemas.microsoft.com/office/powerpoint/2010/main" val="40691780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00"/>
                                        <p:tgtEl>
                                          <p:spTgt spid="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wipe(down)">
                                      <p:cBhvr>
                                        <p:cTn id="12" dur="500"/>
                                        <p:tgtEl>
                                          <p:spTgt spid="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wipe(down)">
                                      <p:cBhvr>
                                        <p:cTn id="17" dur="500"/>
                                        <p:tgtEl>
                                          <p:spTgt spid="1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wipe(down)">
                                      <p:cBhvr>
                                        <p:cTn id="22"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內容版面配置區 1"/>
          <p:cNvSpPr>
            <a:spLocks noGrp="1"/>
          </p:cNvSpPr>
          <p:nvPr>
            <p:ph sz="quarter" idx="10"/>
          </p:nvPr>
        </p:nvSpPr>
        <p:spPr bwMode="auto">
          <a:xfrm>
            <a:off x="457200" y="914400"/>
            <a:ext cx="8534400" cy="5410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kumimoji="0" lang="zh-TW" altLang="en-US">
                <a:latin typeface="標楷體" charset="0"/>
                <a:ea typeface="標楷體" charset="0"/>
                <a:cs typeface="標楷體" charset="0"/>
              </a:rPr>
              <a:t>在香菸價格上漲之後，吸菸量會減少多少？</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研究結果發現，價格上漲</a:t>
            </a:r>
            <a:r>
              <a:rPr kumimoji="0" lang="en-US" altLang="zh-TW">
                <a:latin typeface="標楷體" charset="0"/>
                <a:ea typeface="標楷體" charset="0"/>
                <a:cs typeface="標楷體" charset="0"/>
              </a:rPr>
              <a:t>10%</a:t>
            </a:r>
            <a:r>
              <a:rPr kumimoji="0" lang="zh-TW" altLang="en-US">
                <a:latin typeface="標楷體" charset="0"/>
                <a:ea typeface="標楷體" charset="0"/>
                <a:cs typeface="標楷體" charset="0"/>
              </a:rPr>
              <a:t>造成香菸需求量減少</a:t>
            </a:r>
            <a:r>
              <a:rPr kumimoji="0" lang="en-US" altLang="zh-TW">
                <a:latin typeface="標楷體" charset="0"/>
                <a:ea typeface="標楷體" charset="0"/>
                <a:cs typeface="標楷體" charset="0"/>
              </a:rPr>
              <a:t>4%</a:t>
            </a:r>
            <a:r>
              <a:rPr kumimoji="0" lang="zh-TW" altLang="en-US">
                <a:latin typeface="標楷體" charset="0"/>
                <a:ea typeface="標楷體" charset="0"/>
                <a:cs typeface="標楷體" charset="0"/>
              </a:rPr>
              <a:t>。</a:t>
            </a:r>
          </a:p>
          <a:p>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就青少年而言，效果更明顯：價格上漲</a:t>
            </a:r>
            <a:r>
              <a:rPr kumimoji="0" lang="en-US" altLang="zh-TW">
                <a:latin typeface="標楷體" charset="0"/>
                <a:ea typeface="標楷體" charset="0"/>
                <a:cs typeface="標楷體" charset="0"/>
              </a:rPr>
              <a:t>10%</a:t>
            </a:r>
            <a:r>
              <a:rPr kumimoji="0" lang="zh-TW" altLang="en-US">
                <a:latin typeface="標楷體" charset="0"/>
                <a:ea typeface="標楷體" charset="0"/>
                <a:cs typeface="標楷體" charset="0"/>
              </a:rPr>
              <a:t>，青少年的吸菸量減少</a:t>
            </a:r>
            <a:r>
              <a:rPr kumimoji="0" lang="en-US" altLang="zh-TW">
                <a:latin typeface="標楷體" charset="0"/>
                <a:ea typeface="標楷體" charset="0"/>
                <a:cs typeface="標楷體" charset="0"/>
              </a:rPr>
              <a:t>12%</a:t>
            </a:r>
            <a:r>
              <a:rPr kumimoji="0" lang="zh-TW" altLang="en-US">
                <a:latin typeface="標楷體" charset="0"/>
                <a:ea typeface="標楷體" charset="0"/>
                <a:cs typeface="標楷體" charset="0"/>
              </a:rPr>
              <a:t>。</a:t>
            </a:r>
          </a:p>
        </p:txBody>
      </p:sp>
      <p:sp>
        <p:nvSpPr>
          <p:cNvPr id="106498" name="Title 2"/>
          <p:cNvSpPr>
            <a:spLocks noGrp="1"/>
          </p:cNvSpPr>
          <p:nvPr>
            <p:ph type="title" idx="4294967295"/>
          </p:nvPr>
        </p:nvSpPr>
        <p:spPr bwMode="auto">
          <a:xfrm>
            <a:off x="1295400" y="-76200"/>
            <a:ext cx="64770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0" lang="zh-TW" altLang="en-US" sz="4000">
                <a:latin typeface="Constantia" charset="0"/>
                <a:ea typeface="標楷體" charset="0"/>
                <a:cs typeface="標楷體" charset="0"/>
              </a:rPr>
              <a:t>兩個降低吸菸需求量的方法</a:t>
            </a:r>
            <a:br>
              <a:rPr kumimoji="0" lang="zh-TW" altLang="en-US" sz="4000">
                <a:latin typeface="Constantia" charset="0"/>
                <a:ea typeface="標楷體" charset="0"/>
                <a:cs typeface="標楷體" charset="0"/>
              </a:rPr>
            </a:br>
            <a:endParaRPr kumimoji="0" lang="zh-TW" altLang="en-US" sz="4000">
              <a:latin typeface="Constantia" charset="0"/>
              <a:ea typeface="標楷體" charset="0"/>
              <a:cs typeface="標楷體" charset="0"/>
            </a:endParaRPr>
          </a:p>
        </p:txBody>
      </p:sp>
      <p:sp>
        <p:nvSpPr>
          <p:cNvPr id="10649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A5DBE69-B5A3-F447-BE39-3DB50315C568}" type="slidenum">
              <a:rPr lang="en-US" altLang="zh-TW" b="1">
                <a:solidFill>
                  <a:srgbClr val="376092"/>
                </a:solidFill>
              </a:rPr>
              <a:pPr/>
              <a:t>46</a:t>
            </a:fld>
            <a:endParaRPr lang="en-US" altLang="zh-TW" b="1">
              <a:solidFill>
                <a:srgbClr val="376092"/>
              </a:solidFill>
            </a:endParaRPr>
          </a:p>
        </p:txBody>
      </p:sp>
    </p:spTree>
    <p:extLst>
      <p:ext uri="{BB962C8B-B14F-4D97-AF65-F5344CB8AC3E}">
        <p14:creationId xmlns:p14="http://schemas.microsoft.com/office/powerpoint/2010/main" val="12805256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00"/>
                                        <p:tgtEl>
                                          <p:spTgt spid="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wipe(down)">
                                      <p:cBhvr>
                                        <p:cTn id="12" dur="500"/>
                                        <p:tgtEl>
                                          <p:spTgt spid="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wipe(down)">
                                      <p:cBhvr>
                                        <p:cTn id="17" dur="500"/>
                                        <p:tgtEl>
                                          <p:spTgt spid="1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xEl>
                                              <p:pRg st="4" end="4"/>
                                            </p:txEl>
                                          </p:spTgt>
                                        </p:tgtEl>
                                        <p:attrNameLst>
                                          <p:attrName>style.visibility</p:attrName>
                                        </p:attrNameLst>
                                      </p:cBhvr>
                                      <p:to>
                                        <p:strVal val="visible"/>
                                      </p:to>
                                    </p:set>
                                    <p:animEffect transition="in" filter="wipe(down)">
                                      <p:cBhvr>
                                        <p:cTn id="22"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內容版面配置區 1"/>
          <p:cNvSpPr>
            <a:spLocks noGrp="1"/>
          </p:cNvSpPr>
          <p:nvPr>
            <p:ph sz="quarter" idx="10"/>
          </p:nvPr>
        </p:nvSpPr>
        <p:spPr bwMode="auto">
          <a:xfrm>
            <a:off x="457200" y="914400"/>
            <a:ext cx="8534400" cy="5410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kumimoji="0" lang="zh-TW" altLang="en-US">
                <a:latin typeface="標楷體" charset="0"/>
                <a:ea typeface="標楷體" charset="0"/>
                <a:cs typeface="標楷體" charset="0"/>
              </a:rPr>
              <a:t>一個相關的問題是，香菸價格如何影響違禁品（如大麻）的需求。</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反對對香菸課稅的人主張，由於香菸和大麻是替代品，所以香菸價格因課稅而提高之後，反而使大麻的需求增加。</a:t>
            </a:r>
            <a:r>
              <a:rPr kumimoji="0" lang="en-US" altLang="zh-TW">
                <a:latin typeface="標楷體" charset="0"/>
                <a:ea typeface="標楷體" charset="0"/>
                <a:cs typeface="標楷體" charset="0"/>
              </a:rPr>
              <a:t> </a:t>
            </a:r>
            <a:endParaRPr kumimoji="0" lang="zh-TW" altLang="en-US">
              <a:latin typeface="標楷體" charset="0"/>
              <a:ea typeface="標楷體" charset="0"/>
              <a:cs typeface="標楷體" charset="0"/>
            </a:endParaRPr>
          </a:p>
        </p:txBody>
      </p:sp>
      <p:sp>
        <p:nvSpPr>
          <p:cNvPr id="108546" name="Title 2"/>
          <p:cNvSpPr>
            <a:spLocks noGrp="1"/>
          </p:cNvSpPr>
          <p:nvPr>
            <p:ph type="title" idx="4294967295"/>
          </p:nvPr>
        </p:nvSpPr>
        <p:spPr bwMode="auto">
          <a:xfrm>
            <a:off x="1295400" y="-76200"/>
            <a:ext cx="64770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0" lang="zh-TW" altLang="en-US" sz="4000">
                <a:latin typeface="Constantia" charset="0"/>
                <a:ea typeface="標楷體" charset="0"/>
                <a:cs typeface="標楷體" charset="0"/>
              </a:rPr>
              <a:t>兩個降低吸菸需求量的方法</a:t>
            </a:r>
            <a:br>
              <a:rPr kumimoji="0" lang="zh-TW" altLang="en-US" sz="4000">
                <a:latin typeface="Constantia" charset="0"/>
                <a:ea typeface="標楷體" charset="0"/>
                <a:cs typeface="標楷體" charset="0"/>
              </a:rPr>
            </a:br>
            <a:endParaRPr kumimoji="0" lang="zh-TW" altLang="en-US" sz="4000">
              <a:latin typeface="Constantia" charset="0"/>
              <a:ea typeface="標楷體" charset="0"/>
              <a:cs typeface="標楷體" charset="0"/>
            </a:endParaRPr>
          </a:p>
        </p:txBody>
      </p:sp>
      <p:sp>
        <p:nvSpPr>
          <p:cNvPr id="108547"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781FD2C-AE04-D744-8660-778EE93AFEBF}" type="slidenum">
              <a:rPr lang="en-US" altLang="zh-TW" b="1">
                <a:solidFill>
                  <a:srgbClr val="376092"/>
                </a:solidFill>
              </a:rPr>
              <a:pPr/>
              <a:t>47</a:t>
            </a:fld>
            <a:endParaRPr lang="en-US" altLang="zh-TW" b="1">
              <a:solidFill>
                <a:srgbClr val="376092"/>
              </a:solidFill>
            </a:endParaRPr>
          </a:p>
        </p:txBody>
      </p:sp>
    </p:spTree>
    <p:extLst>
      <p:ext uri="{BB962C8B-B14F-4D97-AF65-F5344CB8AC3E}">
        <p14:creationId xmlns:p14="http://schemas.microsoft.com/office/powerpoint/2010/main" val="131932153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00"/>
                                        <p:tgtEl>
                                          <p:spTgt spid="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wipe(down)">
                                      <p:cBhvr>
                                        <p:cTn id="12" dur="500"/>
                                        <p:tgtEl>
                                          <p:spTgt spid="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wipe(down)">
                                      <p:cBhvr>
                                        <p:cTn id="17"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內容版面配置區 1"/>
          <p:cNvSpPr>
            <a:spLocks noGrp="1"/>
          </p:cNvSpPr>
          <p:nvPr>
            <p:ph sz="quarter" idx="10"/>
          </p:nvPr>
        </p:nvSpPr>
        <p:spPr bwMode="auto">
          <a:xfrm>
            <a:off x="457200" y="914400"/>
            <a:ext cx="8534400" cy="5410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zh-TW" altLang="en-US">
                <a:latin typeface="標楷體" charset="0"/>
                <a:ea typeface="標楷體" charset="0"/>
                <a:cs typeface="標楷體" charset="0"/>
              </a:rPr>
              <a:t>  相反地，很多研究毒品濫用的專家視香菸為「入門毒品」，人們通常不會沒學會抽菸就直接吸食大麻等違禁品。</a:t>
            </a:r>
          </a:p>
          <a:p>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大部分的研究結果支持此一觀點：香菸價格愈低，大麻吸食量愈大。</a:t>
            </a: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換言之，香菸與大麻似乎是互補品，而非替代品。</a:t>
            </a:r>
          </a:p>
        </p:txBody>
      </p:sp>
      <p:sp>
        <p:nvSpPr>
          <p:cNvPr id="110594" name="Title 2"/>
          <p:cNvSpPr>
            <a:spLocks noGrp="1"/>
          </p:cNvSpPr>
          <p:nvPr>
            <p:ph type="title" idx="4294967295"/>
          </p:nvPr>
        </p:nvSpPr>
        <p:spPr bwMode="auto">
          <a:xfrm>
            <a:off x="1295400" y="-76200"/>
            <a:ext cx="64770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0" lang="zh-TW" altLang="en-US" sz="4000">
                <a:latin typeface="Constantia" charset="0"/>
                <a:ea typeface="標楷體" charset="0"/>
                <a:cs typeface="標楷體" charset="0"/>
              </a:rPr>
              <a:t>兩個降低吸菸需求量的方法</a:t>
            </a:r>
            <a:br>
              <a:rPr kumimoji="0" lang="zh-TW" altLang="en-US" sz="4000">
                <a:latin typeface="Constantia" charset="0"/>
                <a:ea typeface="標楷體" charset="0"/>
                <a:cs typeface="標楷體" charset="0"/>
              </a:rPr>
            </a:br>
            <a:endParaRPr kumimoji="0" lang="zh-TW" altLang="en-US" sz="4000">
              <a:latin typeface="Constantia" charset="0"/>
              <a:ea typeface="標楷體" charset="0"/>
              <a:cs typeface="標楷體" charset="0"/>
            </a:endParaRPr>
          </a:p>
        </p:txBody>
      </p:sp>
      <p:sp>
        <p:nvSpPr>
          <p:cNvPr id="11059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A0F2AB9C-FE82-CD4E-9C36-14CB64ADB352}" type="slidenum">
              <a:rPr lang="en-US" altLang="zh-TW" b="1">
                <a:solidFill>
                  <a:srgbClr val="376092"/>
                </a:solidFill>
              </a:rPr>
              <a:pPr/>
              <a:t>48</a:t>
            </a:fld>
            <a:endParaRPr lang="en-US" altLang="zh-TW" b="1">
              <a:solidFill>
                <a:srgbClr val="376092"/>
              </a:solidFill>
            </a:endParaRPr>
          </a:p>
        </p:txBody>
      </p:sp>
    </p:spTree>
    <p:extLst>
      <p:ext uri="{BB962C8B-B14F-4D97-AF65-F5344CB8AC3E}">
        <p14:creationId xmlns:p14="http://schemas.microsoft.com/office/powerpoint/2010/main" val="18049735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00"/>
                                        <p:tgtEl>
                                          <p:spTgt spid="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wipe(down)">
                                      <p:cBhvr>
                                        <p:cTn id="12" dur="500"/>
                                        <p:tgtEl>
                                          <p:spTgt spid="1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animEffect transition="in" filter="wipe(down)">
                                      <p:cBhvr>
                                        <p:cTn id="17"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447800"/>
            <a:ext cx="8305800" cy="4953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接下來探討市場的另一邊並檢視賣者行為。我們同樣以冰淇淋為例。</a:t>
            </a:r>
          </a:p>
          <a:p>
            <a:pPr>
              <a:buFont typeface="Arial" charset="0"/>
              <a:buNone/>
              <a:defRPr/>
            </a:pPr>
            <a:endParaRPr kumimoji="0" lang="zh-TW" altLang="en-US" sz="700">
              <a:latin typeface="標楷體" charset="0"/>
              <a:ea typeface="標楷體" charset="0"/>
              <a:cs typeface="標楷體" charset="0"/>
            </a:endParaRPr>
          </a:p>
          <a:p>
            <a:pPr>
              <a:buFont typeface="Arial" charset="0"/>
              <a:buNone/>
              <a:defRPr/>
            </a:pPr>
            <a:r>
              <a:rPr kumimoji="0" lang="zh-TW" altLang="en-US" sz="3600" b="1">
                <a:effectLst>
                  <a:outerShdw blurRad="38100" dist="38100" dir="2700000" algn="tl">
                    <a:srgbClr val="DDDDDD"/>
                  </a:outerShdw>
                </a:effectLst>
                <a:latin typeface="標楷體" charset="0"/>
                <a:ea typeface="標楷體" charset="0"/>
                <a:cs typeface="標楷體" charset="0"/>
              </a:rPr>
              <a:t>供給曲線：價格與供給量之間的關係</a:t>
            </a:r>
          </a:p>
          <a:p>
            <a:pPr>
              <a:buFont typeface="Arial" charset="0"/>
              <a:buChar char="•"/>
              <a:defRPr/>
            </a:pPr>
            <a:r>
              <a:rPr kumimoji="0" lang="zh-TW" altLang="en-US">
                <a:latin typeface="標楷體" charset="0"/>
                <a:ea typeface="標楷體" charset="0"/>
                <a:cs typeface="標楷體" charset="0"/>
              </a:rPr>
              <a:t>任一商品或服務的供給量是指賣者願意且有能力賣出的數量。</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供給</a:t>
            </a:r>
            <a:endParaRPr kumimoji="0" lang="zh-TW" altLang="en-US" dirty="0">
              <a:cs typeface="+mj-cs"/>
            </a:endParaRPr>
          </a:p>
        </p:txBody>
      </p:sp>
      <p:sp>
        <p:nvSpPr>
          <p:cNvPr id="11264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78AB778-9A33-384E-BCB1-624B9C1B6D98}" type="slidenum">
              <a:rPr kumimoji="0" lang="en-US" altLang="zh-TW" b="1">
                <a:solidFill>
                  <a:srgbClr val="376092"/>
                </a:solidFill>
                <a:ea typeface="標楷體" charset="0"/>
                <a:cs typeface="標楷體" charset="0"/>
              </a:rPr>
              <a:pPr/>
              <a:t>49</a:t>
            </a:fld>
            <a:endParaRPr kumimoji="0" lang="en-US" altLang="zh-TW" b="1">
              <a:solidFill>
                <a:srgbClr val="376092"/>
              </a:solidFill>
              <a:ea typeface="標楷體" charset="0"/>
              <a:cs typeface="標楷體" charset="0"/>
            </a:endParaRPr>
          </a:p>
        </p:txBody>
      </p:sp>
      <p:sp>
        <p:nvSpPr>
          <p:cNvPr id="11264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710850697"/>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內容版面配置區 1"/>
          <p:cNvSpPr>
            <a:spLocks noGrp="1"/>
          </p:cNvSpPr>
          <p:nvPr>
            <p:ph idx="1"/>
          </p:nvPr>
        </p:nvSpPr>
        <p:spPr bwMode="auto">
          <a:xfrm>
            <a:off x="304800" y="1447800"/>
            <a:ext cx="8305800" cy="495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有很多因素會影響供給量；如同需求量一樣，商品自身價格是最重要的影響因素。</a:t>
            </a:r>
          </a:p>
          <a:p>
            <a:pPr>
              <a:buFont typeface="Arial" charset="0"/>
              <a:buNone/>
            </a:pP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當冰淇淋的價格上漲時，冰淇淋的利潤增加，從而冰淇淋的供給量隨著增加。</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冰淇淋賣者願意工作更長的時間，購買更多的冰淇淋機器，以及雇用更多的員工。</a:t>
            </a:r>
          </a:p>
        </p:txBody>
      </p:sp>
      <p:sp>
        <p:nvSpPr>
          <p:cNvPr id="3" name="標題 2"/>
          <p:cNvSpPr>
            <a:spLocks noGrp="1"/>
          </p:cNvSpPr>
          <p:nvPr>
            <p:ph type="title"/>
          </p:nvPr>
        </p:nvSpPr>
        <p:spPr>
          <a:xfrm>
            <a:off x="1143000" y="228600"/>
            <a:ext cx="9144000" cy="1143000"/>
          </a:xfrm>
        </p:spPr>
        <p:txBody>
          <a:bodyPr rtlCol="0"/>
          <a:lstStyle/>
          <a:p>
            <a:pPr>
              <a:defRPr/>
            </a:pPr>
            <a:r>
              <a:rPr kumimoji="0" lang="zh-TW" altLang="en-US" dirty="0" smtClean="0">
                <a:cs typeface="+mj-cs"/>
              </a:rPr>
              <a:t>供給曲線：價格與供給量之間的關係</a:t>
            </a:r>
            <a:endParaRPr kumimoji="0" lang="zh-TW" altLang="en-US" dirty="0">
              <a:cs typeface="+mj-cs"/>
            </a:endParaRPr>
          </a:p>
        </p:txBody>
      </p:sp>
      <p:sp>
        <p:nvSpPr>
          <p:cNvPr id="11469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41902B8-D144-864A-9B39-28B6AEC599A4}" type="slidenum">
              <a:rPr kumimoji="0" lang="en-US" altLang="zh-TW" b="1">
                <a:solidFill>
                  <a:srgbClr val="376092"/>
                </a:solidFill>
                <a:ea typeface="標楷體" charset="0"/>
                <a:cs typeface="標楷體" charset="0"/>
              </a:rPr>
              <a:pPr/>
              <a:t>50</a:t>
            </a:fld>
            <a:endParaRPr kumimoji="0" lang="en-US" altLang="zh-TW" b="1">
              <a:solidFill>
                <a:srgbClr val="376092"/>
              </a:solidFill>
              <a:ea typeface="標楷體" charset="0"/>
              <a:cs typeface="標楷體" charset="0"/>
            </a:endParaRPr>
          </a:p>
        </p:txBody>
      </p:sp>
      <p:sp>
        <p:nvSpPr>
          <p:cNvPr id="11469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37463137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內容版面配置區 1"/>
          <p:cNvSpPr>
            <a:spLocks noGrp="1"/>
          </p:cNvSpPr>
          <p:nvPr>
            <p:ph idx="1"/>
          </p:nvPr>
        </p:nvSpPr>
        <p:spPr bwMode="auto">
          <a:xfrm>
            <a:off x="304800" y="1447800"/>
            <a:ext cx="8305800" cy="495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相反地，當冰淇淋價格下跌時，冰淇淋的利潤下降，從而冰淇淋的供給量隨著減少。有些賣者甚至會選擇關門歇業，此時的供給量降為零。</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因為供給量隨價格上漲而增加，且隨價格下跌而減少，我們稱供給量與價格呈正向關聯（</a:t>
            </a:r>
            <a:r>
              <a:rPr kumimoji="0" lang="en-US" altLang="zh-TW">
                <a:latin typeface="標楷體" charset="0"/>
                <a:ea typeface="標楷體" charset="0"/>
                <a:cs typeface="標楷體" charset="0"/>
              </a:rPr>
              <a:t>positively related</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供給曲線：價格與供給量之間的關係</a:t>
            </a:r>
            <a:endParaRPr kumimoji="0" lang="zh-TW" altLang="en-US" dirty="0">
              <a:cs typeface="+mj-cs"/>
            </a:endParaRPr>
          </a:p>
        </p:txBody>
      </p:sp>
      <p:sp>
        <p:nvSpPr>
          <p:cNvPr id="11673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A02E56F-F3F9-014B-A192-320757EC4E7B}" type="slidenum">
              <a:rPr kumimoji="0" lang="en-US" altLang="zh-TW" b="1">
                <a:solidFill>
                  <a:srgbClr val="376092"/>
                </a:solidFill>
                <a:ea typeface="標楷體" charset="0"/>
                <a:cs typeface="標楷體" charset="0"/>
              </a:rPr>
              <a:pPr/>
              <a:t>51</a:t>
            </a:fld>
            <a:endParaRPr kumimoji="0" lang="en-US" altLang="zh-TW" b="1">
              <a:solidFill>
                <a:srgbClr val="376092"/>
              </a:solidFill>
              <a:ea typeface="標楷體" charset="0"/>
              <a:cs typeface="標楷體" charset="0"/>
            </a:endParaRPr>
          </a:p>
        </p:txBody>
      </p:sp>
      <p:sp>
        <p:nvSpPr>
          <p:cNvPr id="11674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023514693"/>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447800"/>
            <a:ext cx="8305800" cy="4953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此一價格與供給量的關係稱為</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供給法則：</a:t>
            </a:r>
            <a:r>
              <a:rPr kumimoji="0" lang="zh-TW" altLang="en-US" b="1">
                <a:solidFill>
                  <a:srgbClr val="FF0000"/>
                </a:solidFill>
                <a:latin typeface="標楷體" charset="0"/>
                <a:ea typeface="標楷體" charset="0"/>
                <a:cs typeface="標楷體" charset="0"/>
              </a:rPr>
              <a:t>在其他條件不變下，當一商品的</a:t>
            </a:r>
            <a:r>
              <a:rPr kumimoji="0" lang="en-US" altLang="zh-TW" b="1">
                <a:solidFill>
                  <a:srgbClr val="FF0000"/>
                </a:solidFill>
                <a:latin typeface="標楷體" charset="0"/>
                <a:ea typeface="標楷體" charset="0"/>
                <a:cs typeface="標楷體" charset="0"/>
              </a:rPr>
              <a:t/>
            </a:r>
            <a:br>
              <a:rPr kumimoji="0" lang="en-US" altLang="zh-TW" b="1">
                <a:solidFill>
                  <a:srgbClr val="FF0000"/>
                </a:solidFill>
                <a:latin typeface="標楷體" charset="0"/>
                <a:ea typeface="標楷體" charset="0"/>
                <a:cs typeface="標楷體" charset="0"/>
              </a:rPr>
            </a:br>
            <a:r>
              <a:rPr kumimoji="0" lang="zh-TW" altLang="en-US" b="1">
                <a:solidFill>
                  <a:srgbClr val="FF0000"/>
                </a:solidFill>
                <a:latin typeface="標楷體" charset="0"/>
                <a:ea typeface="標楷體" charset="0"/>
                <a:cs typeface="標楷體" charset="0"/>
              </a:rPr>
              <a:t>          價格上漲時，供給量隨之增加；</a:t>
            </a:r>
            <a:r>
              <a:rPr kumimoji="0" lang="en-US" altLang="zh-TW" b="1">
                <a:solidFill>
                  <a:srgbClr val="FF0000"/>
                </a:solidFill>
                <a:latin typeface="標楷體" charset="0"/>
                <a:ea typeface="標楷體" charset="0"/>
                <a:cs typeface="標楷體" charset="0"/>
              </a:rPr>
              <a:t/>
            </a:r>
            <a:br>
              <a:rPr kumimoji="0" lang="en-US" altLang="zh-TW" b="1">
                <a:solidFill>
                  <a:srgbClr val="FF0000"/>
                </a:solidFill>
                <a:latin typeface="標楷體" charset="0"/>
                <a:ea typeface="標楷體" charset="0"/>
                <a:cs typeface="標楷體" charset="0"/>
              </a:rPr>
            </a:br>
            <a:r>
              <a:rPr kumimoji="0" lang="zh-TW" altLang="en-US" b="1">
                <a:solidFill>
                  <a:srgbClr val="FF0000"/>
                </a:solidFill>
                <a:latin typeface="標楷體" charset="0"/>
                <a:ea typeface="標楷體" charset="0"/>
                <a:cs typeface="標楷體" charset="0"/>
              </a:rPr>
              <a:t>          且當價格下降時，供給量隨之減</a:t>
            </a:r>
            <a:r>
              <a:rPr kumimoji="0" lang="en-US" altLang="zh-TW" b="1">
                <a:solidFill>
                  <a:srgbClr val="FF0000"/>
                </a:solidFill>
                <a:latin typeface="標楷體" charset="0"/>
                <a:ea typeface="標楷體" charset="0"/>
                <a:cs typeface="標楷體" charset="0"/>
              </a:rPr>
              <a:t/>
            </a:r>
            <a:br>
              <a:rPr kumimoji="0" lang="en-US" altLang="zh-TW" b="1">
                <a:solidFill>
                  <a:srgbClr val="FF0000"/>
                </a:solidFill>
                <a:latin typeface="標楷體" charset="0"/>
                <a:ea typeface="標楷體" charset="0"/>
                <a:cs typeface="標楷體" charset="0"/>
              </a:rPr>
            </a:br>
            <a:r>
              <a:rPr kumimoji="0" lang="zh-TW" altLang="en-US" b="1">
                <a:solidFill>
                  <a:srgbClr val="FF0000"/>
                </a:solidFill>
                <a:latin typeface="標楷體" charset="0"/>
                <a:ea typeface="標楷體" charset="0"/>
                <a:cs typeface="標楷體" charset="0"/>
              </a:rPr>
              <a:t>          少。</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供給曲線：價格與供給量之間的關係</a:t>
            </a:r>
            <a:endParaRPr kumimoji="0" lang="zh-TW" altLang="en-US" dirty="0">
              <a:cs typeface="+mj-cs"/>
            </a:endParaRPr>
          </a:p>
        </p:txBody>
      </p:sp>
      <p:sp>
        <p:nvSpPr>
          <p:cNvPr id="118787"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89B6895-8AF0-484A-87FC-13A8CE52C598}" type="slidenum">
              <a:rPr kumimoji="0" lang="en-US" altLang="zh-TW" b="1">
                <a:solidFill>
                  <a:srgbClr val="376092"/>
                </a:solidFill>
                <a:ea typeface="標楷體" charset="0"/>
                <a:cs typeface="標楷體" charset="0"/>
              </a:rPr>
              <a:pPr/>
              <a:t>52</a:t>
            </a:fld>
            <a:endParaRPr kumimoji="0" lang="en-US" altLang="zh-TW" b="1">
              <a:solidFill>
                <a:srgbClr val="376092"/>
              </a:solidFill>
              <a:ea typeface="標楷體" charset="0"/>
              <a:cs typeface="標楷體" charset="0"/>
            </a:endParaRPr>
          </a:p>
        </p:txBody>
      </p:sp>
      <p:sp>
        <p:nvSpPr>
          <p:cNvPr id="11878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639263601"/>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447800"/>
            <a:ext cx="8305800" cy="4953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圖</a:t>
            </a:r>
            <a:r>
              <a:rPr kumimoji="0" lang="en-US" altLang="zh-TW">
                <a:latin typeface="標楷體" charset="0"/>
                <a:ea typeface="標楷體" charset="0"/>
                <a:cs typeface="標楷體" charset="0"/>
              </a:rPr>
              <a:t>5</a:t>
            </a:r>
            <a:r>
              <a:rPr kumimoji="0" lang="zh-TW" altLang="en-US">
                <a:latin typeface="標楷體" charset="0"/>
                <a:ea typeface="標楷體" charset="0"/>
                <a:cs typeface="標楷體" charset="0"/>
              </a:rPr>
              <a:t>中的表顯示冰淇淋賣者志明在不同的冰淇淋價格下，每個月的供給量。在每球的價格低於</a:t>
            </a:r>
            <a:r>
              <a:rPr kumimoji="0" lang="en-US" altLang="zh-TW">
                <a:latin typeface="標楷體" charset="0"/>
                <a:ea typeface="標楷體" charset="0"/>
                <a:cs typeface="標楷體" charset="0"/>
              </a:rPr>
              <a:t>1</a:t>
            </a:r>
            <a:r>
              <a:rPr kumimoji="0" lang="zh-TW" altLang="en-US">
                <a:latin typeface="標楷體" charset="0"/>
                <a:ea typeface="標楷體" charset="0"/>
                <a:cs typeface="標楷體" charset="0"/>
              </a:rPr>
              <a:t>美元時，志明不會供給任何數量的冰淇淋；</a:t>
            </a: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隨著價格的上升，他會供給愈來愈多的冰淇淋。</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此表稱</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供給表</a:t>
            </a:r>
            <a:r>
              <a:rPr kumimoji="0" lang="zh-TW" altLang="en-US">
                <a:latin typeface="標楷體" charset="0"/>
                <a:ea typeface="標楷體" charset="0"/>
                <a:cs typeface="標楷體" charset="0"/>
              </a:rPr>
              <a:t>，它顯示在其他會影響供給量的因素不變下，一商品的價格與供給量之間的關係。</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供給曲線：價格與供給量之間的關係</a:t>
            </a:r>
            <a:endParaRPr kumimoji="0" lang="zh-TW" altLang="en-US" dirty="0">
              <a:cs typeface="+mj-cs"/>
            </a:endParaRPr>
          </a:p>
        </p:txBody>
      </p:sp>
      <p:sp>
        <p:nvSpPr>
          <p:cNvPr id="12083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4C1FF2B-885F-6444-8865-C3746FC51EE8}" type="slidenum">
              <a:rPr kumimoji="0" lang="en-US" altLang="zh-TW" b="1">
                <a:solidFill>
                  <a:srgbClr val="376092"/>
                </a:solidFill>
                <a:ea typeface="標楷體" charset="0"/>
                <a:cs typeface="標楷體" charset="0"/>
              </a:rPr>
              <a:pPr/>
              <a:t>53</a:t>
            </a:fld>
            <a:endParaRPr kumimoji="0" lang="en-US" altLang="zh-TW" b="1">
              <a:solidFill>
                <a:srgbClr val="376092"/>
              </a:solidFill>
              <a:ea typeface="標楷體" charset="0"/>
              <a:cs typeface="標楷體" charset="0"/>
            </a:endParaRPr>
          </a:p>
        </p:txBody>
      </p:sp>
      <p:sp>
        <p:nvSpPr>
          <p:cNvPr id="12083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858886533"/>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14438" y="228600"/>
            <a:ext cx="9144000" cy="1143000"/>
          </a:xfrm>
        </p:spPr>
        <p:txBody>
          <a:bodyPr rtlCol="0"/>
          <a:lstStyle/>
          <a:p>
            <a:pPr>
              <a:defRPr/>
            </a:pPr>
            <a:r>
              <a:rPr kumimoji="0" lang="zh-TW" altLang="en-US" dirty="0" smtClean="0">
                <a:cs typeface="+mj-cs"/>
              </a:rPr>
              <a:t>圖</a:t>
            </a:r>
            <a:r>
              <a:rPr kumimoji="0" lang="en-US" altLang="zh-TW" dirty="0" smtClean="0">
                <a:cs typeface="+mj-cs"/>
              </a:rPr>
              <a:t>5</a:t>
            </a:r>
            <a:r>
              <a:rPr kumimoji="0" lang="zh-TW" altLang="en-US" dirty="0" smtClean="0">
                <a:cs typeface="+mj-cs"/>
              </a:rPr>
              <a:t>  志明的供給表和供給曲線</a:t>
            </a:r>
            <a:endParaRPr kumimoji="0" lang="zh-TW" altLang="en-US" dirty="0">
              <a:cs typeface="+mj-cs"/>
            </a:endParaRPr>
          </a:p>
        </p:txBody>
      </p:sp>
      <p:sp>
        <p:nvSpPr>
          <p:cNvPr id="122882"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C91EE95-1946-914A-BC42-F23314AB0D40}" type="slidenum">
              <a:rPr kumimoji="0" lang="en-US" altLang="zh-TW" b="1">
                <a:solidFill>
                  <a:srgbClr val="376092"/>
                </a:solidFill>
                <a:ea typeface="標楷體" charset="0"/>
                <a:cs typeface="標楷體" charset="0"/>
              </a:rPr>
              <a:pPr/>
              <a:t>54</a:t>
            </a:fld>
            <a:endParaRPr kumimoji="0" lang="en-US" altLang="zh-TW" b="1">
              <a:solidFill>
                <a:srgbClr val="376092"/>
              </a:solidFill>
              <a:ea typeface="標楷體" charset="0"/>
              <a:cs typeface="標楷體" charset="0"/>
            </a:endParaRPr>
          </a:p>
        </p:txBody>
      </p:sp>
      <p:sp>
        <p:nvSpPr>
          <p:cNvPr id="122883"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6" name="Rectangle 4"/>
          <p:cNvSpPr/>
          <p:nvPr/>
        </p:nvSpPr>
        <p:spPr>
          <a:xfrm>
            <a:off x="4572000" y="1916113"/>
            <a:ext cx="40386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a:solidFill>
                <a:srgbClr val="FFFFFF"/>
              </a:solidFill>
              <a:cs typeface="Arial" pitchFamily="34" charset="0"/>
            </a:endParaRPr>
          </a:p>
        </p:txBody>
      </p:sp>
      <p:grpSp>
        <p:nvGrpSpPr>
          <p:cNvPr id="122885" name="Group 5"/>
          <p:cNvGrpSpPr>
            <a:grpSpLocks/>
          </p:cNvGrpSpPr>
          <p:nvPr/>
        </p:nvGrpSpPr>
        <p:grpSpPr bwMode="auto">
          <a:xfrm>
            <a:off x="4572000" y="1981200"/>
            <a:ext cx="2819400" cy="2940050"/>
            <a:chOff x="4571748" y="1436146"/>
            <a:chExt cx="2820344" cy="2939521"/>
          </a:xfrm>
        </p:grpSpPr>
        <p:cxnSp>
          <p:nvCxnSpPr>
            <p:cNvPr id="8" name="Straight Connector 6"/>
            <p:cNvCxnSpPr/>
            <p:nvPr/>
          </p:nvCxnSpPr>
          <p:spPr>
            <a:xfrm rot="5400000" flipH="1" flipV="1">
              <a:off x="4168988" y="2448397"/>
              <a:ext cx="2330031" cy="1524510"/>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22973" name="TextBox 7"/>
            <p:cNvSpPr txBox="1">
              <a:spLocks noChangeArrowheads="1"/>
            </p:cNvSpPr>
            <p:nvPr/>
          </p:nvSpPr>
          <p:spPr bwMode="auto">
            <a:xfrm>
              <a:off x="5975846" y="1436146"/>
              <a:ext cx="1416246" cy="4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a:t>供給曲線</a:t>
              </a:r>
              <a:endParaRPr lang="en-US" altLang="zh-TW"/>
            </a:p>
          </p:txBody>
        </p:sp>
      </p:grpSp>
      <p:graphicFrame>
        <p:nvGraphicFramePr>
          <p:cNvPr id="10" name="Table 9"/>
          <p:cNvGraphicFramePr>
            <a:graphicFrameLocks noGrp="1"/>
          </p:cNvGraphicFramePr>
          <p:nvPr/>
        </p:nvGraphicFramePr>
        <p:xfrm>
          <a:off x="220155" y="2759077"/>
          <a:ext cx="3513645" cy="2621280"/>
        </p:xfrm>
        <a:graphic>
          <a:graphicData uri="http://schemas.openxmlformats.org/drawingml/2006/table">
            <a:tbl>
              <a:tblPr>
                <a:effectLst>
                  <a:outerShdw blurRad="63500" sx="102000" sy="102000" algn="ctr" rotWithShape="0">
                    <a:prstClr val="black">
                      <a:alpha val="40000"/>
                    </a:prstClr>
                  </a:outerShdw>
                </a:effectLst>
                <a:tableStyleId>{5C22544A-7EE6-4342-B048-85BDC9FD1C3A}</a:tableStyleId>
              </a:tblPr>
              <a:tblGrid>
                <a:gridCol w="1655953"/>
                <a:gridCol w="1857692"/>
              </a:tblGrid>
              <a:tr h="370840">
                <a:tc>
                  <a:txBody>
                    <a:bodyPr/>
                    <a:lstStyle/>
                    <a:p>
                      <a:pPr algn="ctr"/>
                      <a:r>
                        <a:rPr lang="zh-TW" altLang="en-US" sz="2000" b="1" dirty="0" smtClean="0">
                          <a:solidFill>
                            <a:srgbClr val="000070"/>
                          </a:solidFill>
                        </a:rPr>
                        <a:t>冰淇淋價格</a:t>
                      </a:r>
                      <a:endParaRPr lang="en-US" sz="2000" b="1" dirty="0">
                        <a:solidFill>
                          <a:srgbClr val="00007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5CBD9"/>
                    </a:solidFill>
                  </a:tcPr>
                </a:tc>
                <a:tc>
                  <a:txBody>
                    <a:bodyPr/>
                    <a:lstStyle/>
                    <a:p>
                      <a:pPr algn="ctr"/>
                      <a:r>
                        <a:rPr lang="zh-TW" altLang="en-US" sz="2000" b="1" dirty="0" smtClean="0">
                          <a:solidFill>
                            <a:srgbClr val="000070"/>
                          </a:solidFill>
                        </a:rPr>
                        <a:t>冰淇淋供給量</a:t>
                      </a:r>
                      <a:endParaRPr lang="en-US" sz="2000" b="1" dirty="0">
                        <a:solidFill>
                          <a:srgbClr val="00007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5CBD9"/>
                    </a:solidFill>
                  </a:tcPr>
                </a:tc>
              </a:tr>
              <a:tr h="370840">
                <a:tc>
                  <a:txBody>
                    <a:bodyPr/>
                    <a:lstStyle/>
                    <a:p>
                      <a:pPr algn="ctr"/>
                      <a:r>
                        <a:rPr lang="en-US" sz="2000" dirty="0" smtClean="0">
                          <a:latin typeface="+mj-ea"/>
                          <a:ea typeface="+mj-ea"/>
                        </a:rPr>
                        <a:t>$0.00</a:t>
                      </a:r>
                    </a:p>
                    <a:p>
                      <a:pPr algn="ctr"/>
                      <a:r>
                        <a:rPr lang="zh-TW" altLang="en-US" sz="2000" dirty="0" smtClean="0">
                          <a:latin typeface="+mj-ea"/>
                          <a:ea typeface="+mj-ea"/>
                        </a:rPr>
                        <a:t> </a:t>
                      </a:r>
                      <a:r>
                        <a:rPr lang="en-US" sz="2000" dirty="0" smtClean="0">
                          <a:latin typeface="+mj-ea"/>
                          <a:ea typeface="+mj-ea"/>
                        </a:rPr>
                        <a:t>0.50</a:t>
                      </a:r>
                    </a:p>
                    <a:p>
                      <a:pPr algn="ctr"/>
                      <a:r>
                        <a:rPr lang="zh-TW" altLang="en-US" sz="2000" dirty="0" smtClean="0">
                          <a:latin typeface="+mj-ea"/>
                          <a:ea typeface="+mj-ea"/>
                        </a:rPr>
                        <a:t> </a:t>
                      </a:r>
                      <a:r>
                        <a:rPr lang="en-US" sz="2000" dirty="0" smtClean="0">
                          <a:latin typeface="+mj-ea"/>
                          <a:ea typeface="+mj-ea"/>
                        </a:rPr>
                        <a:t>1.00</a:t>
                      </a:r>
                    </a:p>
                    <a:p>
                      <a:pPr algn="ctr"/>
                      <a:r>
                        <a:rPr lang="zh-TW" altLang="en-US" sz="2000" dirty="0" smtClean="0">
                          <a:latin typeface="+mj-ea"/>
                          <a:ea typeface="+mj-ea"/>
                        </a:rPr>
                        <a:t> </a:t>
                      </a:r>
                      <a:r>
                        <a:rPr lang="en-US" sz="2000" dirty="0" smtClean="0">
                          <a:latin typeface="+mj-ea"/>
                          <a:ea typeface="+mj-ea"/>
                        </a:rPr>
                        <a:t>1.50</a:t>
                      </a:r>
                    </a:p>
                    <a:p>
                      <a:pPr algn="ctr"/>
                      <a:r>
                        <a:rPr lang="zh-TW" altLang="en-US" sz="2000" dirty="0" smtClean="0">
                          <a:latin typeface="+mj-ea"/>
                          <a:ea typeface="+mj-ea"/>
                        </a:rPr>
                        <a:t> </a:t>
                      </a:r>
                      <a:r>
                        <a:rPr lang="en-US" sz="2000" dirty="0" smtClean="0">
                          <a:latin typeface="+mj-ea"/>
                          <a:ea typeface="+mj-ea"/>
                        </a:rPr>
                        <a:t>2.00</a:t>
                      </a:r>
                    </a:p>
                    <a:p>
                      <a:pPr algn="ctr"/>
                      <a:r>
                        <a:rPr lang="zh-TW" altLang="en-US" sz="2000" dirty="0" smtClean="0">
                          <a:latin typeface="+mj-ea"/>
                          <a:ea typeface="+mj-ea"/>
                        </a:rPr>
                        <a:t> </a:t>
                      </a:r>
                      <a:r>
                        <a:rPr lang="en-US" sz="2000" dirty="0" smtClean="0">
                          <a:latin typeface="+mj-ea"/>
                          <a:ea typeface="+mj-ea"/>
                        </a:rPr>
                        <a:t>2.50</a:t>
                      </a:r>
                    </a:p>
                    <a:p>
                      <a:pPr algn="ctr"/>
                      <a:r>
                        <a:rPr lang="zh-TW" altLang="en-US" sz="2000" dirty="0" smtClean="0">
                          <a:latin typeface="+mj-ea"/>
                          <a:ea typeface="+mj-ea"/>
                        </a:rPr>
                        <a:t> </a:t>
                      </a:r>
                      <a:r>
                        <a:rPr lang="en-US" sz="2000" dirty="0" smtClean="0">
                          <a:latin typeface="+mj-ea"/>
                          <a:ea typeface="+mj-ea"/>
                        </a:rPr>
                        <a:t>3.00</a:t>
                      </a:r>
                      <a:endParaRPr lang="en-US" sz="2000" dirty="0">
                        <a:latin typeface="+mj-ea"/>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E3EAF2"/>
                    </a:solidFill>
                  </a:tcPr>
                </a:tc>
                <a:tc>
                  <a:txBody>
                    <a:bodyPr/>
                    <a:lstStyle/>
                    <a:p>
                      <a:pPr algn="ctr"/>
                      <a:r>
                        <a:rPr lang="zh-TW" altLang="en-US" sz="2000" dirty="0" smtClean="0">
                          <a:latin typeface="+mj-ea"/>
                          <a:ea typeface="+mj-ea"/>
                        </a:rPr>
                        <a:t>  </a:t>
                      </a:r>
                      <a:r>
                        <a:rPr lang="en-US" sz="2000" dirty="0" smtClean="0">
                          <a:latin typeface="+mj-ea"/>
                          <a:ea typeface="+mj-ea"/>
                        </a:rPr>
                        <a:t>0</a:t>
                      </a:r>
                      <a:r>
                        <a:rPr lang="zh-TW" altLang="en-US" sz="2000" dirty="0" smtClean="0">
                          <a:latin typeface="+mj-ea"/>
                          <a:ea typeface="+mj-ea"/>
                        </a:rPr>
                        <a:t>球</a:t>
                      </a:r>
                      <a:endParaRPr lang="en-US" sz="2000" dirty="0" smtClean="0">
                        <a:latin typeface="+mj-ea"/>
                        <a:ea typeface="+mj-ea"/>
                      </a:endParaRPr>
                    </a:p>
                    <a:p>
                      <a:pPr algn="ctr"/>
                      <a:r>
                        <a:rPr lang="en-US" sz="2000" dirty="0" smtClean="0">
                          <a:latin typeface="+mj-ea"/>
                          <a:ea typeface="+mj-ea"/>
                        </a:rPr>
                        <a:t>0</a:t>
                      </a:r>
                    </a:p>
                    <a:p>
                      <a:pPr algn="ctr"/>
                      <a:r>
                        <a:rPr lang="en-US" sz="2000" dirty="0" smtClean="0">
                          <a:latin typeface="+mj-ea"/>
                          <a:ea typeface="+mj-ea"/>
                        </a:rPr>
                        <a:t>1</a:t>
                      </a:r>
                    </a:p>
                    <a:p>
                      <a:pPr algn="ctr"/>
                      <a:r>
                        <a:rPr lang="en-US" sz="2000" dirty="0" smtClean="0">
                          <a:latin typeface="+mj-ea"/>
                          <a:ea typeface="+mj-ea"/>
                        </a:rPr>
                        <a:t>2</a:t>
                      </a:r>
                    </a:p>
                    <a:p>
                      <a:pPr algn="ctr"/>
                      <a:r>
                        <a:rPr lang="en-US" sz="2000" dirty="0" smtClean="0">
                          <a:latin typeface="+mj-ea"/>
                          <a:ea typeface="+mj-ea"/>
                        </a:rPr>
                        <a:t>3</a:t>
                      </a:r>
                    </a:p>
                    <a:p>
                      <a:pPr algn="ctr"/>
                      <a:r>
                        <a:rPr lang="en-US" sz="2000" dirty="0" smtClean="0">
                          <a:latin typeface="+mj-ea"/>
                          <a:ea typeface="+mj-ea"/>
                        </a:rPr>
                        <a:t>4</a:t>
                      </a:r>
                    </a:p>
                    <a:p>
                      <a:pPr algn="ctr"/>
                      <a:r>
                        <a:rPr lang="en-US" sz="2000" dirty="0" smtClean="0">
                          <a:latin typeface="+mj-ea"/>
                          <a:ea typeface="+mj-ea"/>
                        </a:rPr>
                        <a:t>5</a:t>
                      </a:r>
                      <a:endParaRPr lang="en-US" sz="2000" dirty="0">
                        <a:latin typeface="+mj-ea"/>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E3EAF2"/>
                    </a:solidFill>
                  </a:tcPr>
                </a:tc>
              </a:tr>
            </a:tbl>
          </a:graphicData>
        </a:graphic>
      </p:graphicFrame>
      <p:grpSp>
        <p:nvGrpSpPr>
          <p:cNvPr id="122887" name="Group 10"/>
          <p:cNvGrpSpPr>
            <a:grpSpLocks/>
          </p:cNvGrpSpPr>
          <p:nvPr/>
        </p:nvGrpSpPr>
        <p:grpSpPr bwMode="auto">
          <a:xfrm>
            <a:off x="4343400" y="5192713"/>
            <a:ext cx="4724400" cy="903287"/>
            <a:chOff x="4343400" y="4648200"/>
            <a:chExt cx="4724400" cy="902680"/>
          </a:xfrm>
        </p:grpSpPr>
        <p:cxnSp>
          <p:nvCxnSpPr>
            <p:cNvPr id="12" name="Straight Connector 11"/>
            <p:cNvCxnSpPr/>
            <p:nvPr/>
          </p:nvCxnSpPr>
          <p:spPr>
            <a:xfrm>
              <a:off x="4572000" y="4800498"/>
              <a:ext cx="4114800" cy="158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2934" name="TextBox 12"/>
            <p:cNvSpPr txBox="1">
              <a:spLocks noChangeArrowheads="1"/>
            </p:cNvSpPr>
            <p:nvPr/>
          </p:nvSpPr>
          <p:spPr bwMode="auto">
            <a:xfrm>
              <a:off x="4343400"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0</a:t>
              </a:r>
            </a:p>
          </p:txBody>
        </p:sp>
        <p:grpSp>
          <p:nvGrpSpPr>
            <p:cNvPr id="122935" name="Group 14"/>
            <p:cNvGrpSpPr>
              <a:grpSpLocks/>
            </p:cNvGrpSpPr>
            <p:nvPr/>
          </p:nvGrpSpPr>
          <p:grpSpPr bwMode="auto">
            <a:xfrm>
              <a:off x="8001000" y="4648200"/>
              <a:ext cx="441146" cy="521732"/>
              <a:chOff x="8001000" y="4648200"/>
              <a:chExt cx="441146" cy="521732"/>
            </a:xfrm>
          </p:grpSpPr>
          <p:cxnSp>
            <p:nvCxnSpPr>
              <p:cNvPr id="49" name="Straight Connector 12"/>
              <p:cNvCxnSpPr/>
              <p:nvPr/>
            </p:nvCxnSpPr>
            <p:spPr>
              <a:xfrm rot="5400000">
                <a:off x="8152658" y="4723555"/>
                <a:ext cx="15229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971" name="TextBox 13"/>
              <p:cNvSpPr txBox="1">
                <a:spLocks noChangeArrowheads="1"/>
              </p:cNvSpPr>
              <p:nvPr/>
            </p:nvSpPr>
            <p:spPr bwMode="auto">
              <a:xfrm>
                <a:off x="8001000" y="4800600"/>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12</a:t>
                </a:r>
              </a:p>
            </p:txBody>
          </p:sp>
        </p:grpSp>
        <p:grpSp>
          <p:nvGrpSpPr>
            <p:cNvPr id="122936" name="Group 15"/>
            <p:cNvGrpSpPr>
              <a:grpSpLocks/>
            </p:cNvGrpSpPr>
            <p:nvPr/>
          </p:nvGrpSpPr>
          <p:grpSpPr bwMode="auto">
            <a:xfrm>
              <a:off x="7391400" y="4648200"/>
              <a:ext cx="441146" cy="521732"/>
              <a:chOff x="8001000" y="4648200"/>
              <a:chExt cx="441146" cy="521732"/>
            </a:xfrm>
          </p:grpSpPr>
          <p:cxnSp>
            <p:nvCxnSpPr>
              <p:cNvPr id="47" name="Straight Connector 16"/>
              <p:cNvCxnSpPr/>
              <p:nvPr/>
            </p:nvCxnSpPr>
            <p:spPr>
              <a:xfrm rot="5400000">
                <a:off x="8152658" y="4723555"/>
                <a:ext cx="15229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969" name="TextBox 17"/>
              <p:cNvSpPr txBox="1">
                <a:spLocks noChangeArrowheads="1"/>
              </p:cNvSpPr>
              <p:nvPr/>
            </p:nvSpPr>
            <p:spPr bwMode="auto">
              <a:xfrm>
                <a:off x="8001000" y="4800600"/>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10</a:t>
                </a:r>
              </a:p>
            </p:txBody>
          </p:sp>
        </p:grpSp>
        <p:grpSp>
          <p:nvGrpSpPr>
            <p:cNvPr id="122937" name="Group 18"/>
            <p:cNvGrpSpPr>
              <a:grpSpLocks/>
            </p:cNvGrpSpPr>
            <p:nvPr/>
          </p:nvGrpSpPr>
          <p:grpSpPr bwMode="auto">
            <a:xfrm>
              <a:off x="7696200" y="4648200"/>
              <a:ext cx="424027" cy="521732"/>
              <a:chOff x="8001000" y="4648200"/>
              <a:chExt cx="424027" cy="521732"/>
            </a:xfrm>
          </p:grpSpPr>
          <p:cxnSp>
            <p:nvCxnSpPr>
              <p:cNvPr id="45" name="Straight Connector 19"/>
              <p:cNvCxnSpPr/>
              <p:nvPr/>
            </p:nvCxnSpPr>
            <p:spPr>
              <a:xfrm rot="5400000">
                <a:off x="8152658" y="4723555"/>
                <a:ext cx="15229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967" name="TextBox 20"/>
              <p:cNvSpPr txBox="1">
                <a:spLocks noChangeArrowheads="1"/>
              </p:cNvSpPr>
              <p:nvPr/>
            </p:nvSpPr>
            <p:spPr bwMode="auto">
              <a:xfrm>
                <a:off x="8001000" y="4800600"/>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11</a:t>
                </a:r>
              </a:p>
            </p:txBody>
          </p:sp>
        </p:grpSp>
        <p:grpSp>
          <p:nvGrpSpPr>
            <p:cNvPr id="122938" name="Group 21"/>
            <p:cNvGrpSpPr>
              <a:grpSpLocks/>
            </p:cNvGrpSpPr>
            <p:nvPr/>
          </p:nvGrpSpPr>
          <p:grpSpPr bwMode="auto">
            <a:xfrm>
              <a:off x="7154694" y="4648200"/>
              <a:ext cx="312906" cy="521732"/>
              <a:chOff x="8069094" y="4648200"/>
              <a:chExt cx="312906" cy="521732"/>
            </a:xfrm>
          </p:grpSpPr>
          <p:cxnSp>
            <p:nvCxnSpPr>
              <p:cNvPr id="43" name="Straight Connector 22"/>
              <p:cNvCxnSpPr/>
              <p:nvPr/>
            </p:nvCxnSpPr>
            <p:spPr>
              <a:xfrm rot="5400000">
                <a:off x="8152658" y="4723555"/>
                <a:ext cx="15229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965" name="TextBox 43"/>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9</a:t>
                </a:r>
              </a:p>
            </p:txBody>
          </p:sp>
        </p:grpSp>
        <p:grpSp>
          <p:nvGrpSpPr>
            <p:cNvPr id="122939" name="Group 27"/>
            <p:cNvGrpSpPr>
              <a:grpSpLocks/>
            </p:cNvGrpSpPr>
            <p:nvPr/>
          </p:nvGrpSpPr>
          <p:grpSpPr bwMode="auto">
            <a:xfrm>
              <a:off x="4716294" y="4648200"/>
              <a:ext cx="312906" cy="521732"/>
              <a:chOff x="8069094" y="4648200"/>
              <a:chExt cx="312906" cy="521732"/>
            </a:xfrm>
          </p:grpSpPr>
          <p:cxnSp>
            <p:nvCxnSpPr>
              <p:cNvPr id="41" name="Straight Connector 40"/>
              <p:cNvCxnSpPr/>
              <p:nvPr/>
            </p:nvCxnSpPr>
            <p:spPr>
              <a:xfrm rot="5400000">
                <a:off x="8152658" y="4723555"/>
                <a:ext cx="15229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963" name="TextBox 41"/>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1</a:t>
                </a:r>
              </a:p>
            </p:txBody>
          </p:sp>
        </p:grpSp>
        <p:grpSp>
          <p:nvGrpSpPr>
            <p:cNvPr id="122940" name="Group 30"/>
            <p:cNvGrpSpPr>
              <a:grpSpLocks/>
            </p:cNvGrpSpPr>
            <p:nvPr/>
          </p:nvGrpSpPr>
          <p:grpSpPr bwMode="auto">
            <a:xfrm>
              <a:off x="5021094" y="4648200"/>
              <a:ext cx="312906" cy="521732"/>
              <a:chOff x="8069094" y="4648200"/>
              <a:chExt cx="312906" cy="521732"/>
            </a:xfrm>
          </p:grpSpPr>
          <p:cxnSp>
            <p:nvCxnSpPr>
              <p:cNvPr id="39" name="Straight Connector 38"/>
              <p:cNvCxnSpPr/>
              <p:nvPr/>
            </p:nvCxnSpPr>
            <p:spPr>
              <a:xfrm rot="5400000">
                <a:off x="8152658" y="4723555"/>
                <a:ext cx="15229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961" name="TextBox 39"/>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2</a:t>
                </a:r>
              </a:p>
            </p:txBody>
          </p:sp>
        </p:grpSp>
        <p:grpSp>
          <p:nvGrpSpPr>
            <p:cNvPr id="122941" name="Group 33"/>
            <p:cNvGrpSpPr>
              <a:grpSpLocks/>
            </p:cNvGrpSpPr>
            <p:nvPr/>
          </p:nvGrpSpPr>
          <p:grpSpPr bwMode="auto">
            <a:xfrm>
              <a:off x="5325894" y="4648200"/>
              <a:ext cx="312906" cy="521732"/>
              <a:chOff x="8069094" y="4648200"/>
              <a:chExt cx="312906" cy="521732"/>
            </a:xfrm>
          </p:grpSpPr>
          <p:cxnSp>
            <p:nvCxnSpPr>
              <p:cNvPr id="37" name="Straight Connector 36"/>
              <p:cNvCxnSpPr/>
              <p:nvPr/>
            </p:nvCxnSpPr>
            <p:spPr>
              <a:xfrm rot="5400000">
                <a:off x="8152658" y="4723555"/>
                <a:ext cx="15229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959" name="TextBox 37"/>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3</a:t>
                </a:r>
              </a:p>
            </p:txBody>
          </p:sp>
        </p:grpSp>
        <p:grpSp>
          <p:nvGrpSpPr>
            <p:cNvPr id="122942" name="Group 36"/>
            <p:cNvGrpSpPr>
              <a:grpSpLocks/>
            </p:cNvGrpSpPr>
            <p:nvPr/>
          </p:nvGrpSpPr>
          <p:grpSpPr bwMode="auto">
            <a:xfrm>
              <a:off x="5630694" y="4648200"/>
              <a:ext cx="312906" cy="521732"/>
              <a:chOff x="8069094" y="4648200"/>
              <a:chExt cx="312906" cy="521732"/>
            </a:xfrm>
          </p:grpSpPr>
          <p:cxnSp>
            <p:nvCxnSpPr>
              <p:cNvPr id="35" name="Straight Connector 34"/>
              <p:cNvCxnSpPr/>
              <p:nvPr/>
            </p:nvCxnSpPr>
            <p:spPr>
              <a:xfrm rot="5400000">
                <a:off x="8152658" y="4723555"/>
                <a:ext cx="15229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957" name="TextBox 35"/>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4</a:t>
                </a:r>
              </a:p>
            </p:txBody>
          </p:sp>
        </p:grpSp>
        <p:grpSp>
          <p:nvGrpSpPr>
            <p:cNvPr id="122943" name="Group 39"/>
            <p:cNvGrpSpPr>
              <a:grpSpLocks/>
            </p:cNvGrpSpPr>
            <p:nvPr/>
          </p:nvGrpSpPr>
          <p:grpSpPr bwMode="auto">
            <a:xfrm>
              <a:off x="5935494" y="4648200"/>
              <a:ext cx="312906" cy="521732"/>
              <a:chOff x="8069094" y="4648200"/>
              <a:chExt cx="312906" cy="521732"/>
            </a:xfrm>
          </p:grpSpPr>
          <p:cxnSp>
            <p:nvCxnSpPr>
              <p:cNvPr id="33" name="Straight Connector 32"/>
              <p:cNvCxnSpPr/>
              <p:nvPr/>
            </p:nvCxnSpPr>
            <p:spPr>
              <a:xfrm rot="5400000">
                <a:off x="8152658" y="4723555"/>
                <a:ext cx="15229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955" name="TextBox 33"/>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5</a:t>
                </a:r>
              </a:p>
            </p:txBody>
          </p:sp>
        </p:grpSp>
        <p:grpSp>
          <p:nvGrpSpPr>
            <p:cNvPr id="122944" name="Group 42"/>
            <p:cNvGrpSpPr>
              <a:grpSpLocks/>
            </p:cNvGrpSpPr>
            <p:nvPr/>
          </p:nvGrpSpPr>
          <p:grpSpPr bwMode="auto">
            <a:xfrm>
              <a:off x="6240294" y="4648200"/>
              <a:ext cx="312906" cy="521732"/>
              <a:chOff x="8069094" y="4648200"/>
              <a:chExt cx="312906" cy="521732"/>
            </a:xfrm>
          </p:grpSpPr>
          <p:cxnSp>
            <p:nvCxnSpPr>
              <p:cNvPr id="31" name="Straight Connector 30"/>
              <p:cNvCxnSpPr/>
              <p:nvPr/>
            </p:nvCxnSpPr>
            <p:spPr>
              <a:xfrm rot="5400000">
                <a:off x="8152658" y="4723555"/>
                <a:ext cx="15229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953" name="TextBox 31"/>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6</a:t>
                </a:r>
              </a:p>
            </p:txBody>
          </p:sp>
        </p:grpSp>
        <p:grpSp>
          <p:nvGrpSpPr>
            <p:cNvPr id="122945" name="Group 45"/>
            <p:cNvGrpSpPr>
              <a:grpSpLocks/>
            </p:cNvGrpSpPr>
            <p:nvPr/>
          </p:nvGrpSpPr>
          <p:grpSpPr bwMode="auto">
            <a:xfrm>
              <a:off x="6545094" y="4648200"/>
              <a:ext cx="312906" cy="521732"/>
              <a:chOff x="8069094" y="4648200"/>
              <a:chExt cx="312906" cy="521732"/>
            </a:xfrm>
          </p:grpSpPr>
          <p:cxnSp>
            <p:nvCxnSpPr>
              <p:cNvPr id="29" name="Straight Connector 28"/>
              <p:cNvCxnSpPr/>
              <p:nvPr/>
            </p:nvCxnSpPr>
            <p:spPr>
              <a:xfrm rot="5400000">
                <a:off x="8152658" y="4723555"/>
                <a:ext cx="15229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951" name="TextBox 29"/>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7</a:t>
                </a:r>
              </a:p>
            </p:txBody>
          </p:sp>
        </p:grpSp>
        <p:grpSp>
          <p:nvGrpSpPr>
            <p:cNvPr id="122946" name="Group 48"/>
            <p:cNvGrpSpPr>
              <a:grpSpLocks/>
            </p:cNvGrpSpPr>
            <p:nvPr/>
          </p:nvGrpSpPr>
          <p:grpSpPr bwMode="auto">
            <a:xfrm>
              <a:off x="6849894" y="4648200"/>
              <a:ext cx="312906" cy="521732"/>
              <a:chOff x="8069094" y="4648200"/>
              <a:chExt cx="312906" cy="521732"/>
            </a:xfrm>
          </p:grpSpPr>
          <p:cxnSp>
            <p:nvCxnSpPr>
              <p:cNvPr id="27" name="Straight Connector 26"/>
              <p:cNvCxnSpPr/>
              <p:nvPr/>
            </p:nvCxnSpPr>
            <p:spPr>
              <a:xfrm rot="5400000">
                <a:off x="8152658" y="4723555"/>
                <a:ext cx="15229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949" name="TextBox 27"/>
              <p:cNvSpPr txBox="1">
                <a:spLocks noChangeArrowheads="1"/>
              </p:cNvSpPr>
              <p:nvPr/>
            </p:nvSpPr>
            <p:spPr bwMode="auto">
              <a:xfrm>
                <a:off x="8069094" y="48006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8</a:t>
                </a:r>
              </a:p>
            </p:txBody>
          </p:sp>
        </p:grpSp>
        <p:sp>
          <p:nvSpPr>
            <p:cNvPr id="122947" name="TextBox 25"/>
            <p:cNvSpPr txBox="1">
              <a:spLocks noChangeArrowheads="1"/>
            </p:cNvSpPr>
            <p:nvPr/>
          </p:nvSpPr>
          <p:spPr bwMode="auto">
            <a:xfrm>
              <a:off x="7498140" y="5181796"/>
              <a:ext cx="1569660" cy="36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800"/>
                <a:t>冰淇淋供給量</a:t>
              </a:r>
              <a:endParaRPr lang="en-US" altLang="zh-TW" sz="1800"/>
            </a:p>
          </p:txBody>
        </p:sp>
      </p:grpSp>
      <p:grpSp>
        <p:nvGrpSpPr>
          <p:cNvPr id="122888" name="Group 50"/>
          <p:cNvGrpSpPr>
            <a:grpSpLocks/>
          </p:cNvGrpSpPr>
          <p:nvPr/>
        </p:nvGrpSpPr>
        <p:grpSpPr bwMode="auto">
          <a:xfrm>
            <a:off x="3429000" y="1501775"/>
            <a:ext cx="1295400" cy="3832225"/>
            <a:chOff x="3428752" y="969547"/>
            <a:chExt cx="1295395" cy="3831846"/>
          </a:xfrm>
        </p:grpSpPr>
        <p:cxnSp>
          <p:nvCxnSpPr>
            <p:cNvPr id="52" name="Straight Connector 7"/>
            <p:cNvCxnSpPr/>
            <p:nvPr/>
          </p:nvCxnSpPr>
          <p:spPr>
            <a:xfrm rot="5400000">
              <a:off x="2896307" y="3124365"/>
              <a:ext cx="3352468"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2914" name="Group 56"/>
            <p:cNvGrpSpPr>
              <a:grpSpLocks/>
            </p:cNvGrpSpPr>
            <p:nvPr/>
          </p:nvGrpSpPr>
          <p:grpSpPr bwMode="auto">
            <a:xfrm>
              <a:off x="3810000" y="1828800"/>
              <a:ext cx="914147" cy="369332"/>
              <a:chOff x="5943853" y="2286000"/>
              <a:chExt cx="914147" cy="369332"/>
            </a:xfrm>
          </p:grpSpPr>
          <p:sp>
            <p:nvSpPr>
              <p:cNvPr id="122931" name="TextBox 53"/>
              <p:cNvSpPr txBox="1">
                <a:spLocks noChangeArrowheads="1"/>
              </p:cNvSpPr>
              <p:nvPr/>
            </p:nvSpPr>
            <p:spPr bwMode="auto">
              <a:xfrm>
                <a:off x="5943853" y="2286000"/>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$3.00</a:t>
                </a:r>
              </a:p>
            </p:txBody>
          </p:sp>
          <p:cxnSp>
            <p:nvCxnSpPr>
              <p:cNvPr id="71" name="Straight Connector 55"/>
              <p:cNvCxnSpPr/>
              <p:nvPr/>
            </p:nvCxnSpPr>
            <p:spPr>
              <a:xfrm>
                <a:off x="6705601" y="2514077"/>
                <a:ext cx="15239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2915" name="Group 57"/>
            <p:cNvGrpSpPr>
              <a:grpSpLocks/>
            </p:cNvGrpSpPr>
            <p:nvPr/>
          </p:nvGrpSpPr>
          <p:grpSpPr bwMode="auto">
            <a:xfrm>
              <a:off x="3938240" y="2297668"/>
              <a:ext cx="785907" cy="369332"/>
              <a:chOff x="6072093" y="2286000"/>
              <a:chExt cx="785907" cy="369332"/>
            </a:xfrm>
          </p:grpSpPr>
          <p:sp>
            <p:nvSpPr>
              <p:cNvPr id="122929" name="TextBox 58"/>
              <p:cNvSpPr txBox="1">
                <a:spLocks noChangeArrowheads="1"/>
              </p:cNvSpPr>
              <p:nvPr/>
            </p:nvSpPr>
            <p:spPr bwMode="auto">
              <a:xfrm>
                <a:off x="6072093" y="2286000"/>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2.50</a:t>
                </a:r>
              </a:p>
            </p:txBody>
          </p:sp>
          <p:cxnSp>
            <p:nvCxnSpPr>
              <p:cNvPr id="69" name="Straight Connector 68"/>
              <p:cNvCxnSpPr/>
              <p:nvPr/>
            </p:nvCxnSpPr>
            <p:spPr>
              <a:xfrm>
                <a:off x="6705601" y="2515063"/>
                <a:ext cx="15239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2916" name="Group 60"/>
            <p:cNvGrpSpPr>
              <a:grpSpLocks/>
            </p:cNvGrpSpPr>
            <p:nvPr/>
          </p:nvGrpSpPr>
          <p:grpSpPr bwMode="auto">
            <a:xfrm>
              <a:off x="3938240" y="2754868"/>
              <a:ext cx="785907" cy="369332"/>
              <a:chOff x="6072093" y="2286000"/>
              <a:chExt cx="785907" cy="369332"/>
            </a:xfrm>
          </p:grpSpPr>
          <p:sp>
            <p:nvSpPr>
              <p:cNvPr id="122927" name="TextBox 65"/>
              <p:cNvSpPr txBox="1">
                <a:spLocks noChangeArrowheads="1"/>
              </p:cNvSpPr>
              <p:nvPr/>
            </p:nvSpPr>
            <p:spPr bwMode="auto">
              <a:xfrm>
                <a:off x="6072093" y="2286000"/>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2.00</a:t>
                </a:r>
              </a:p>
            </p:txBody>
          </p:sp>
          <p:cxnSp>
            <p:nvCxnSpPr>
              <p:cNvPr id="67" name="Straight Connector 66"/>
              <p:cNvCxnSpPr/>
              <p:nvPr/>
            </p:nvCxnSpPr>
            <p:spPr>
              <a:xfrm>
                <a:off x="6705601" y="2515017"/>
                <a:ext cx="15239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2917" name="Group 63"/>
            <p:cNvGrpSpPr>
              <a:grpSpLocks/>
            </p:cNvGrpSpPr>
            <p:nvPr/>
          </p:nvGrpSpPr>
          <p:grpSpPr bwMode="auto">
            <a:xfrm>
              <a:off x="3938240" y="3212068"/>
              <a:ext cx="785907" cy="369332"/>
              <a:chOff x="6072093" y="2286000"/>
              <a:chExt cx="785907" cy="369332"/>
            </a:xfrm>
          </p:grpSpPr>
          <p:sp>
            <p:nvSpPr>
              <p:cNvPr id="122925" name="TextBox 63"/>
              <p:cNvSpPr txBox="1">
                <a:spLocks noChangeArrowheads="1"/>
              </p:cNvSpPr>
              <p:nvPr/>
            </p:nvSpPr>
            <p:spPr bwMode="auto">
              <a:xfrm>
                <a:off x="6072093" y="2286000"/>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1.50</a:t>
                </a:r>
              </a:p>
            </p:txBody>
          </p:sp>
          <p:cxnSp>
            <p:nvCxnSpPr>
              <p:cNvPr id="65" name="Straight Connector 64"/>
              <p:cNvCxnSpPr/>
              <p:nvPr/>
            </p:nvCxnSpPr>
            <p:spPr>
              <a:xfrm>
                <a:off x="6705601" y="2514972"/>
                <a:ext cx="15239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2918" name="Group 66"/>
            <p:cNvGrpSpPr>
              <a:grpSpLocks/>
            </p:cNvGrpSpPr>
            <p:nvPr/>
          </p:nvGrpSpPr>
          <p:grpSpPr bwMode="auto">
            <a:xfrm>
              <a:off x="3938240" y="3669268"/>
              <a:ext cx="785907" cy="369332"/>
              <a:chOff x="6072093" y="2286000"/>
              <a:chExt cx="785907" cy="369332"/>
            </a:xfrm>
          </p:grpSpPr>
          <p:sp>
            <p:nvSpPr>
              <p:cNvPr id="122923" name="TextBox 61"/>
              <p:cNvSpPr txBox="1">
                <a:spLocks noChangeArrowheads="1"/>
              </p:cNvSpPr>
              <p:nvPr/>
            </p:nvSpPr>
            <p:spPr bwMode="auto">
              <a:xfrm>
                <a:off x="6072093" y="2286000"/>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1.00</a:t>
                </a:r>
              </a:p>
            </p:txBody>
          </p:sp>
          <p:cxnSp>
            <p:nvCxnSpPr>
              <p:cNvPr id="63" name="Straight Connector 62"/>
              <p:cNvCxnSpPr/>
              <p:nvPr/>
            </p:nvCxnSpPr>
            <p:spPr>
              <a:xfrm>
                <a:off x="6705601" y="2514927"/>
                <a:ext cx="15239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2919" name="Group 69"/>
            <p:cNvGrpSpPr>
              <a:grpSpLocks/>
            </p:cNvGrpSpPr>
            <p:nvPr/>
          </p:nvGrpSpPr>
          <p:grpSpPr bwMode="auto">
            <a:xfrm>
              <a:off x="3938240" y="4126468"/>
              <a:ext cx="785907" cy="369332"/>
              <a:chOff x="6072093" y="2286000"/>
              <a:chExt cx="785907" cy="369332"/>
            </a:xfrm>
          </p:grpSpPr>
          <p:sp>
            <p:nvSpPr>
              <p:cNvPr id="122921" name="TextBox 59"/>
              <p:cNvSpPr txBox="1">
                <a:spLocks noChangeArrowheads="1"/>
              </p:cNvSpPr>
              <p:nvPr/>
            </p:nvSpPr>
            <p:spPr bwMode="auto">
              <a:xfrm>
                <a:off x="6072093" y="2286000"/>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800"/>
                  <a:t>0.50</a:t>
                </a:r>
              </a:p>
            </p:txBody>
          </p:sp>
          <p:cxnSp>
            <p:nvCxnSpPr>
              <p:cNvPr id="61" name="Straight Connector 60"/>
              <p:cNvCxnSpPr/>
              <p:nvPr/>
            </p:nvCxnSpPr>
            <p:spPr>
              <a:xfrm>
                <a:off x="6705601" y="2514882"/>
                <a:ext cx="15239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2920" name="TextBox 58"/>
            <p:cNvSpPr txBox="1">
              <a:spLocks noChangeArrowheads="1"/>
            </p:cNvSpPr>
            <p:nvPr/>
          </p:nvSpPr>
          <p:spPr bwMode="auto">
            <a:xfrm>
              <a:off x="3428752" y="969547"/>
              <a:ext cx="1206943" cy="70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2000"/>
                <a:t>冰淇淋每球價格</a:t>
              </a:r>
              <a:endParaRPr lang="en-US" altLang="zh-TW" sz="2000"/>
            </a:p>
          </p:txBody>
        </p:sp>
      </p:grpSp>
      <p:cxnSp>
        <p:nvCxnSpPr>
          <p:cNvPr id="72" name="Straight Connector 72"/>
          <p:cNvCxnSpPr/>
          <p:nvPr/>
        </p:nvCxnSpPr>
        <p:spPr>
          <a:xfrm flipV="1">
            <a:off x="4572000" y="4419600"/>
            <a:ext cx="304800" cy="11113"/>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3"/>
          <p:cNvCxnSpPr/>
          <p:nvPr/>
        </p:nvCxnSpPr>
        <p:spPr>
          <a:xfrm>
            <a:off x="4572000" y="3505200"/>
            <a:ext cx="914400"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4"/>
          <p:cNvCxnSpPr/>
          <p:nvPr/>
        </p:nvCxnSpPr>
        <p:spPr>
          <a:xfrm>
            <a:off x="4572000" y="3048000"/>
            <a:ext cx="1219200"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5"/>
          <p:cNvCxnSpPr/>
          <p:nvPr/>
        </p:nvCxnSpPr>
        <p:spPr>
          <a:xfrm>
            <a:off x="4572000" y="3962400"/>
            <a:ext cx="609600"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6"/>
          <p:cNvCxnSpPr/>
          <p:nvPr/>
        </p:nvCxnSpPr>
        <p:spPr>
          <a:xfrm rot="5400000" flipH="1" flipV="1">
            <a:off x="4490245" y="4653756"/>
            <a:ext cx="1382712" cy="31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7"/>
          <p:cNvCxnSpPr/>
          <p:nvPr/>
        </p:nvCxnSpPr>
        <p:spPr>
          <a:xfrm rot="5400000" flipH="1" flipV="1">
            <a:off x="4457701" y="4914900"/>
            <a:ext cx="838200" cy="31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9"/>
          <p:cNvCxnSpPr/>
          <p:nvPr/>
        </p:nvCxnSpPr>
        <p:spPr>
          <a:xfrm rot="5400000" flipH="1" flipV="1">
            <a:off x="4572001" y="4419600"/>
            <a:ext cx="1828800" cy="31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2896" name="Freeform 183"/>
          <p:cNvSpPr>
            <a:spLocks/>
          </p:cNvSpPr>
          <p:nvPr/>
        </p:nvSpPr>
        <p:spPr bwMode="auto">
          <a:xfrm>
            <a:off x="6026150" y="2525713"/>
            <a:ext cx="146050" cy="138112"/>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22897" name="Freeform 183"/>
          <p:cNvSpPr>
            <a:spLocks/>
          </p:cNvSpPr>
          <p:nvPr/>
        </p:nvSpPr>
        <p:spPr bwMode="auto">
          <a:xfrm>
            <a:off x="5721350" y="2982913"/>
            <a:ext cx="146050" cy="138112"/>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22898" name="Freeform 183"/>
          <p:cNvSpPr>
            <a:spLocks/>
          </p:cNvSpPr>
          <p:nvPr/>
        </p:nvSpPr>
        <p:spPr bwMode="auto">
          <a:xfrm>
            <a:off x="5410200" y="3440113"/>
            <a:ext cx="146050" cy="138112"/>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22899" name="Freeform 183"/>
          <p:cNvSpPr>
            <a:spLocks/>
          </p:cNvSpPr>
          <p:nvPr/>
        </p:nvSpPr>
        <p:spPr bwMode="auto">
          <a:xfrm>
            <a:off x="5105400" y="3913188"/>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22900" name="Freeform 183"/>
          <p:cNvSpPr>
            <a:spLocks/>
          </p:cNvSpPr>
          <p:nvPr/>
        </p:nvSpPr>
        <p:spPr bwMode="auto">
          <a:xfrm>
            <a:off x="4800600" y="4370388"/>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22901" name="Freeform 183"/>
          <p:cNvSpPr>
            <a:spLocks/>
          </p:cNvSpPr>
          <p:nvPr/>
        </p:nvSpPr>
        <p:spPr bwMode="auto">
          <a:xfrm>
            <a:off x="4495800" y="4827588"/>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cxnSp>
        <p:nvCxnSpPr>
          <p:cNvPr id="85" name="Straight Arrow Connector 88"/>
          <p:cNvCxnSpPr/>
          <p:nvPr/>
        </p:nvCxnSpPr>
        <p:spPr>
          <a:xfrm rot="5400000">
            <a:off x="4420394" y="3286919"/>
            <a:ext cx="457200" cy="1588"/>
          </a:xfrm>
          <a:prstGeom prst="straightConnector1">
            <a:avLst/>
          </a:prstGeom>
          <a:ln w="1905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9"/>
          <p:cNvCxnSpPr/>
          <p:nvPr/>
        </p:nvCxnSpPr>
        <p:spPr>
          <a:xfrm>
            <a:off x="5486400" y="5181600"/>
            <a:ext cx="303213" cy="1588"/>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22904" name="Group 90"/>
          <p:cNvGrpSpPr>
            <a:grpSpLocks/>
          </p:cNvGrpSpPr>
          <p:nvPr/>
        </p:nvGrpSpPr>
        <p:grpSpPr bwMode="auto">
          <a:xfrm>
            <a:off x="4648200" y="2876550"/>
            <a:ext cx="3581400" cy="400050"/>
            <a:chOff x="4648200" y="2800348"/>
            <a:chExt cx="3581690" cy="400504"/>
          </a:xfrm>
        </p:grpSpPr>
        <p:sp>
          <p:nvSpPr>
            <p:cNvPr id="122911" name="TextBox 91"/>
            <p:cNvSpPr txBox="1">
              <a:spLocks noChangeArrowheads="1"/>
            </p:cNvSpPr>
            <p:nvPr/>
          </p:nvSpPr>
          <p:spPr bwMode="auto">
            <a:xfrm>
              <a:off x="6478949" y="2800348"/>
              <a:ext cx="1750941" cy="400504"/>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solidFill>
                    <a:srgbClr val="800080"/>
                  </a:solidFill>
                </a:rPr>
                <a:t>1. </a:t>
              </a:r>
              <a:r>
                <a:rPr lang="zh-TW" altLang="en-US" sz="2000">
                  <a:solidFill>
                    <a:srgbClr val="800080"/>
                  </a:solidFill>
                </a:rPr>
                <a:t>價格上升</a:t>
              </a:r>
              <a:r>
                <a:rPr lang="en-US" altLang="zh-TW" sz="2000">
                  <a:solidFill>
                    <a:srgbClr val="800080"/>
                  </a:solidFill>
                </a:rPr>
                <a:t>…</a:t>
              </a:r>
            </a:p>
          </p:txBody>
        </p:sp>
        <p:cxnSp>
          <p:nvCxnSpPr>
            <p:cNvPr id="89" name="Straight Connector 92"/>
            <p:cNvCxnSpPr/>
            <p:nvPr/>
          </p:nvCxnSpPr>
          <p:spPr>
            <a:xfrm flipV="1">
              <a:off x="4648200" y="3048279"/>
              <a:ext cx="1828948" cy="152573"/>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122905" name="Group 93"/>
          <p:cNvGrpSpPr>
            <a:grpSpLocks/>
          </p:cNvGrpSpPr>
          <p:nvPr/>
        </p:nvGrpSpPr>
        <p:grpSpPr bwMode="auto">
          <a:xfrm>
            <a:off x="5562600" y="3962400"/>
            <a:ext cx="3098800" cy="1219200"/>
            <a:chOff x="4343400" y="2438400"/>
            <a:chExt cx="3098640" cy="1219200"/>
          </a:xfrm>
        </p:grpSpPr>
        <p:sp>
          <p:nvSpPr>
            <p:cNvPr id="122909" name="TextBox 94"/>
            <p:cNvSpPr txBox="1">
              <a:spLocks noChangeArrowheads="1"/>
            </p:cNvSpPr>
            <p:nvPr/>
          </p:nvSpPr>
          <p:spPr bwMode="auto">
            <a:xfrm>
              <a:off x="5257800" y="2438400"/>
              <a:ext cx="2184240" cy="707886"/>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solidFill>
                    <a:srgbClr val="800080"/>
                  </a:solidFill>
                </a:rPr>
                <a:t>2. …</a:t>
              </a:r>
              <a:r>
                <a:rPr lang="zh-TW" altLang="en-US" sz="2000">
                  <a:solidFill>
                    <a:srgbClr val="800080"/>
                  </a:solidFill>
                </a:rPr>
                <a:t>冰淇淋供給量增加</a:t>
              </a:r>
              <a:endParaRPr lang="en-US" altLang="zh-TW" sz="2000">
                <a:solidFill>
                  <a:srgbClr val="800080"/>
                </a:solidFill>
              </a:endParaRPr>
            </a:p>
          </p:txBody>
        </p:sp>
        <p:cxnSp>
          <p:nvCxnSpPr>
            <p:cNvPr id="92" name="Straight Connector 95"/>
            <p:cNvCxnSpPr/>
            <p:nvPr/>
          </p:nvCxnSpPr>
          <p:spPr>
            <a:xfrm flipV="1">
              <a:off x="4343400" y="2895600"/>
              <a:ext cx="914353" cy="762000"/>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cxnSp>
        <p:nvCxnSpPr>
          <p:cNvPr id="93" name="Straight Connector 101"/>
          <p:cNvCxnSpPr/>
          <p:nvPr/>
        </p:nvCxnSpPr>
        <p:spPr>
          <a:xfrm rot="5400000" flipH="1" flipV="1">
            <a:off x="4609307" y="4152106"/>
            <a:ext cx="23622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103"/>
          <p:cNvCxnSpPr/>
          <p:nvPr/>
        </p:nvCxnSpPr>
        <p:spPr>
          <a:xfrm rot="5400000" flipH="1" flipV="1">
            <a:off x="4685507" y="3999706"/>
            <a:ext cx="28194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105"/>
          <p:cNvCxnSpPr/>
          <p:nvPr/>
        </p:nvCxnSpPr>
        <p:spPr>
          <a:xfrm>
            <a:off x="4572000" y="2590800"/>
            <a:ext cx="1524000"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948120"/>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600200"/>
            <a:ext cx="8305800" cy="4953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由該表的價量組合可以畫出圖</a:t>
            </a:r>
            <a:r>
              <a:rPr kumimoji="0" lang="en-US" altLang="zh-TW">
                <a:latin typeface="標楷體" charset="0"/>
                <a:ea typeface="標楷體" charset="0"/>
                <a:cs typeface="標楷體" charset="0"/>
              </a:rPr>
              <a:t>5</a:t>
            </a:r>
            <a:r>
              <a:rPr kumimoji="0" lang="zh-TW" altLang="en-US">
                <a:latin typeface="標楷體" charset="0"/>
                <a:ea typeface="標楷體" charset="0"/>
                <a:cs typeface="標楷體" charset="0"/>
              </a:rPr>
              <a:t>中的線。</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此線連結價格與供給量，稱為</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供給曲線</a:t>
            </a:r>
            <a:r>
              <a:rPr kumimoji="0" lang="zh-TW" altLang="en-US">
                <a:latin typeface="標楷體" charset="0"/>
                <a:ea typeface="標楷體" charset="0"/>
                <a:cs typeface="標楷體" charset="0"/>
              </a:rPr>
              <a:t>。</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b="1">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因為在其他條件不變下，價格愈高，供給量會愈大，所以供給曲線的斜率為正</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供給曲線：價格與供給量之間的關係</a:t>
            </a:r>
            <a:endParaRPr kumimoji="0" lang="zh-TW" altLang="en-US" dirty="0">
              <a:cs typeface="+mj-cs"/>
            </a:endParaRPr>
          </a:p>
        </p:txBody>
      </p:sp>
      <p:sp>
        <p:nvSpPr>
          <p:cNvPr id="12493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F8F9397-39C2-D846-8287-8917AE798A49}" type="slidenum">
              <a:rPr kumimoji="0" lang="en-US" altLang="zh-TW" b="1">
                <a:solidFill>
                  <a:srgbClr val="376092"/>
                </a:solidFill>
                <a:ea typeface="標楷體" charset="0"/>
                <a:cs typeface="標楷體" charset="0"/>
              </a:rPr>
              <a:pPr/>
              <a:t>55</a:t>
            </a:fld>
            <a:endParaRPr kumimoji="0" lang="en-US" altLang="zh-TW" b="1">
              <a:solidFill>
                <a:srgbClr val="376092"/>
              </a:solidFill>
              <a:ea typeface="標楷體" charset="0"/>
              <a:cs typeface="標楷體" charset="0"/>
            </a:endParaRPr>
          </a:p>
        </p:txBody>
      </p:sp>
      <p:sp>
        <p:nvSpPr>
          <p:cNvPr id="12493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931220703"/>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內容版面配置區 1"/>
          <p:cNvSpPr>
            <a:spLocks noGrp="1"/>
          </p:cNvSpPr>
          <p:nvPr>
            <p:ph idx="1"/>
          </p:nvPr>
        </p:nvSpPr>
        <p:spPr bwMode="auto">
          <a:xfrm>
            <a:off x="304800" y="1600200"/>
            <a:ext cx="8305800" cy="495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就像市場需求是所有買者需求的總和一樣，市場供給是所有賣者供給的總和。</a:t>
            </a:r>
          </a:p>
          <a:p>
            <a:pPr>
              <a:buFont typeface="Arial" charset="0"/>
              <a:buNone/>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圖</a:t>
            </a:r>
            <a:r>
              <a:rPr kumimoji="0" lang="en-US" altLang="zh-TW">
                <a:latin typeface="標楷體" charset="0"/>
                <a:ea typeface="標楷體" charset="0"/>
                <a:cs typeface="標楷體" charset="0"/>
              </a:rPr>
              <a:t>6</a:t>
            </a:r>
            <a:r>
              <a:rPr kumimoji="0" lang="zh-TW" altLang="en-US">
                <a:latin typeface="標楷體" charset="0"/>
                <a:ea typeface="標楷體" charset="0"/>
                <a:cs typeface="標楷體" charset="0"/>
              </a:rPr>
              <a:t>中的表顯示志明與春嬌這兩個冰淇淋賣者的供給表。</a:t>
            </a:r>
          </a:p>
          <a:p>
            <a:pPr>
              <a:buFont typeface="Arial" charset="0"/>
              <a:buNone/>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任一價格下的市場供給量為他們兩人在此一價格下的供給量的加總。</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市場供給與個別供給</a:t>
            </a:r>
            <a:endParaRPr kumimoji="0" lang="zh-TW" altLang="en-US" dirty="0">
              <a:cs typeface="+mj-cs"/>
            </a:endParaRPr>
          </a:p>
        </p:txBody>
      </p:sp>
      <p:sp>
        <p:nvSpPr>
          <p:cNvPr id="12697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A9C2B8F-7F12-4542-888B-A7288D03390D}" type="slidenum">
              <a:rPr kumimoji="0" lang="en-US" altLang="zh-TW" b="1">
                <a:solidFill>
                  <a:srgbClr val="376092"/>
                </a:solidFill>
                <a:ea typeface="標楷體" charset="0"/>
                <a:cs typeface="標楷體" charset="0"/>
              </a:rPr>
              <a:pPr/>
              <a:t>56</a:t>
            </a:fld>
            <a:endParaRPr kumimoji="0" lang="en-US" altLang="zh-TW" b="1">
              <a:solidFill>
                <a:srgbClr val="376092"/>
              </a:solidFill>
              <a:ea typeface="標楷體" charset="0"/>
              <a:cs typeface="標楷體" charset="0"/>
            </a:endParaRPr>
          </a:p>
        </p:txBody>
      </p:sp>
      <p:sp>
        <p:nvSpPr>
          <p:cNvPr id="12698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766871252"/>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圖</a:t>
            </a:r>
            <a:r>
              <a:rPr kumimoji="0" lang="en-US" altLang="zh-TW" dirty="0" smtClean="0">
                <a:cs typeface="+mj-cs"/>
              </a:rPr>
              <a:t>6 </a:t>
            </a:r>
            <a:r>
              <a:rPr kumimoji="0" lang="zh-TW" altLang="en-US" dirty="0" smtClean="0">
                <a:cs typeface="+mj-cs"/>
              </a:rPr>
              <a:t>市場供給為個別供給的總和</a:t>
            </a:r>
            <a:endParaRPr kumimoji="0" lang="zh-TW" altLang="en-US" dirty="0">
              <a:cs typeface="+mj-cs"/>
            </a:endParaRPr>
          </a:p>
        </p:txBody>
      </p:sp>
      <p:sp>
        <p:nvSpPr>
          <p:cNvPr id="129026"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5C821D4-4CF5-494B-B032-0DA07E12F34C}" type="slidenum">
              <a:rPr kumimoji="0" lang="en-US" altLang="zh-TW" b="1">
                <a:solidFill>
                  <a:srgbClr val="376092"/>
                </a:solidFill>
                <a:ea typeface="標楷體" charset="0"/>
                <a:cs typeface="標楷體" charset="0"/>
              </a:rPr>
              <a:pPr/>
              <a:t>57</a:t>
            </a:fld>
            <a:endParaRPr kumimoji="0" lang="en-US" altLang="zh-TW" b="1">
              <a:solidFill>
                <a:srgbClr val="376092"/>
              </a:solidFill>
              <a:ea typeface="標楷體" charset="0"/>
              <a:cs typeface="標楷體" charset="0"/>
            </a:endParaRPr>
          </a:p>
        </p:txBody>
      </p:sp>
      <p:sp>
        <p:nvSpPr>
          <p:cNvPr id="12902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pic>
        <p:nvPicPr>
          <p:cNvPr id="129028" name="Table 4"/>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30413"/>
            <a:ext cx="8077200" cy="331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225333"/>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27138" y="171450"/>
            <a:ext cx="9144000" cy="1143000"/>
          </a:xfrm>
        </p:spPr>
        <p:txBody>
          <a:bodyPr rtlCol="0"/>
          <a:lstStyle/>
          <a:p>
            <a:pPr>
              <a:defRPr/>
            </a:pPr>
            <a:r>
              <a:rPr kumimoji="0" lang="zh-TW" altLang="en-US" dirty="0" smtClean="0">
                <a:cs typeface="+mj-cs"/>
              </a:rPr>
              <a:t>圖</a:t>
            </a:r>
            <a:r>
              <a:rPr kumimoji="0" lang="en-US" altLang="zh-TW" dirty="0" smtClean="0">
                <a:cs typeface="+mj-cs"/>
              </a:rPr>
              <a:t>6 </a:t>
            </a:r>
            <a:r>
              <a:rPr kumimoji="0" lang="zh-TW" altLang="en-US" dirty="0" smtClean="0">
                <a:cs typeface="+mj-cs"/>
              </a:rPr>
              <a:t>市場供給為個別供給的總和</a:t>
            </a:r>
            <a:endParaRPr kumimoji="0" lang="zh-TW" altLang="en-US" dirty="0">
              <a:cs typeface="+mj-cs"/>
            </a:endParaRPr>
          </a:p>
        </p:txBody>
      </p:sp>
      <p:sp>
        <p:nvSpPr>
          <p:cNvPr id="131074"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F146418B-F43A-584A-A146-FF0452FC70AC}" type="slidenum">
              <a:rPr kumimoji="0" lang="en-US" altLang="zh-TW" b="1">
                <a:solidFill>
                  <a:srgbClr val="376092"/>
                </a:solidFill>
                <a:ea typeface="標楷體" charset="0"/>
                <a:cs typeface="標楷體" charset="0"/>
              </a:rPr>
              <a:pPr/>
              <a:t>58</a:t>
            </a:fld>
            <a:endParaRPr kumimoji="0" lang="en-US" altLang="zh-TW" b="1">
              <a:solidFill>
                <a:srgbClr val="376092"/>
              </a:solidFill>
              <a:ea typeface="標楷體" charset="0"/>
              <a:cs typeface="標楷體" charset="0"/>
            </a:endParaRPr>
          </a:p>
        </p:txBody>
      </p:sp>
      <p:sp>
        <p:nvSpPr>
          <p:cNvPr id="131075"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197" name="Rectangle 6"/>
          <p:cNvSpPr/>
          <p:nvPr/>
        </p:nvSpPr>
        <p:spPr>
          <a:xfrm>
            <a:off x="649288" y="2100263"/>
            <a:ext cx="274955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1600">
              <a:solidFill>
                <a:srgbClr val="FFFFFF"/>
              </a:solidFill>
              <a:cs typeface="Arial" pitchFamily="34" charset="0"/>
            </a:endParaRPr>
          </a:p>
        </p:txBody>
      </p:sp>
      <p:grpSp>
        <p:nvGrpSpPr>
          <p:cNvPr id="131077" name="Group 7"/>
          <p:cNvGrpSpPr>
            <a:grpSpLocks/>
          </p:cNvGrpSpPr>
          <p:nvPr/>
        </p:nvGrpSpPr>
        <p:grpSpPr bwMode="auto">
          <a:xfrm>
            <a:off x="635000" y="2419350"/>
            <a:ext cx="1736725" cy="2686050"/>
            <a:chOff x="4412430" y="1648206"/>
            <a:chExt cx="1736454" cy="2686509"/>
          </a:xfrm>
        </p:grpSpPr>
        <p:cxnSp>
          <p:nvCxnSpPr>
            <p:cNvPr id="199" name="Straight Connector 8"/>
            <p:cNvCxnSpPr/>
            <p:nvPr/>
          </p:nvCxnSpPr>
          <p:spPr>
            <a:xfrm rot="5400000" flipH="1" flipV="1">
              <a:off x="3840658" y="2696309"/>
              <a:ext cx="2210178" cy="1066634"/>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31266" name="TextBox 9"/>
            <p:cNvSpPr txBox="1">
              <a:spLocks noChangeArrowheads="1"/>
            </p:cNvSpPr>
            <p:nvPr/>
          </p:nvSpPr>
          <p:spPr bwMode="auto">
            <a:xfrm>
              <a:off x="5449654" y="1648206"/>
              <a:ext cx="699230" cy="40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S</a:t>
              </a:r>
              <a:r>
                <a:rPr lang="zh-TW" altLang="en-US" sz="2000" baseline="-25000"/>
                <a:t>志明</a:t>
              </a:r>
              <a:endParaRPr lang="en-US" altLang="zh-TW" sz="2000" baseline="-25000"/>
            </a:p>
          </p:txBody>
        </p:sp>
      </p:grpSp>
      <p:grpSp>
        <p:nvGrpSpPr>
          <p:cNvPr id="131078" name="Group 10"/>
          <p:cNvGrpSpPr>
            <a:grpSpLocks/>
          </p:cNvGrpSpPr>
          <p:nvPr/>
        </p:nvGrpSpPr>
        <p:grpSpPr bwMode="auto">
          <a:xfrm>
            <a:off x="420688" y="5376863"/>
            <a:ext cx="3771900" cy="871537"/>
            <a:chOff x="680076" y="5147846"/>
            <a:chExt cx="3771795" cy="871874"/>
          </a:xfrm>
        </p:grpSpPr>
        <p:sp>
          <p:nvSpPr>
            <p:cNvPr id="131224" name="TextBox 11"/>
            <p:cNvSpPr txBox="1">
              <a:spLocks noChangeArrowheads="1"/>
            </p:cNvSpPr>
            <p:nvPr/>
          </p:nvSpPr>
          <p:spPr bwMode="auto">
            <a:xfrm>
              <a:off x="680076" y="5300246"/>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0</a:t>
              </a:r>
            </a:p>
          </p:txBody>
        </p:sp>
        <p:grpSp>
          <p:nvGrpSpPr>
            <p:cNvPr id="131225" name="Group 99"/>
            <p:cNvGrpSpPr>
              <a:grpSpLocks/>
            </p:cNvGrpSpPr>
            <p:nvPr/>
          </p:nvGrpSpPr>
          <p:grpSpPr bwMode="auto">
            <a:xfrm>
              <a:off x="915026" y="5147846"/>
              <a:ext cx="2874958" cy="460177"/>
              <a:chOff x="937480" y="5147846"/>
              <a:chExt cx="2874958" cy="460177"/>
            </a:xfrm>
          </p:grpSpPr>
          <p:cxnSp>
            <p:nvCxnSpPr>
              <p:cNvPr id="205" name="Straight Connector 14"/>
              <p:cNvCxnSpPr/>
              <p:nvPr/>
            </p:nvCxnSpPr>
            <p:spPr>
              <a:xfrm>
                <a:off x="937473" y="5300305"/>
                <a:ext cx="2719311"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1228" name="Group 96"/>
              <p:cNvGrpSpPr>
                <a:grpSpLocks/>
              </p:cNvGrpSpPr>
              <p:nvPr/>
            </p:nvGrpSpPr>
            <p:grpSpPr bwMode="auto">
              <a:xfrm>
                <a:off x="996920" y="5147846"/>
                <a:ext cx="2815518" cy="460177"/>
                <a:chOff x="996920" y="5147846"/>
                <a:chExt cx="2815518" cy="460177"/>
              </a:xfrm>
            </p:grpSpPr>
            <p:grpSp>
              <p:nvGrpSpPr>
                <p:cNvPr id="131229" name="Group 14"/>
                <p:cNvGrpSpPr>
                  <a:grpSpLocks/>
                </p:cNvGrpSpPr>
                <p:nvPr/>
              </p:nvGrpSpPr>
              <p:grpSpPr bwMode="auto">
                <a:xfrm>
                  <a:off x="3429000" y="5147846"/>
                  <a:ext cx="383438" cy="460177"/>
                  <a:chOff x="8001000" y="4648200"/>
                  <a:chExt cx="383438" cy="460177"/>
                </a:xfrm>
              </p:grpSpPr>
              <p:cxnSp>
                <p:nvCxnSpPr>
                  <p:cNvPr id="241" name="Straight Connector 12"/>
                  <p:cNvCxnSpPr/>
                  <p:nvPr/>
                </p:nvCxnSpPr>
                <p:spPr>
                  <a:xfrm rot="5400000">
                    <a:off x="8153349" y="4723636"/>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64" name="TextBox 13"/>
                  <p:cNvSpPr txBox="1">
                    <a:spLocks noChangeArrowheads="1"/>
                  </p:cNvSpPr>
                  <p:nvPr/>
                </p:nvSpPr>
                <p:spPr bwMode="auto">
                  <a:xfrm>
                    <a:off x="8001000" y="4800600"/>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12</a:t>
                    </a:r>
                  </a:p>
                </p:txBody>
              </p:sp>
            </p:grpSp>
            <p:grpSp>
              <p:nvGrpSpPr>
                <p:cNvPr id="131230" name="Group 15"/>
                <p:cNvGrpSpPr>
                  <a:grpSpLocks/>
                </p:cNvGrpSpPr>
                <p:nvPr/>
              </p:nvGrpSpPr>
              <p:grpSpPr bwMode="auto">
                <a:xfrm>
                  <a:off x="2971800" y="5147846"/>
                  <a:ext cx="383438" cy="460177"/>
                  <a:chOff x="8001000" y="4648200"/>
                  <a:chExt cx="383438" cy="460177"/>
                </a:xfrm>
              </p:grpSpPr>
              <p:cxnSp>
                <p:nvCxnSpPr>
                  <p:cNvPr id="239" name="Straight Connector 16"/>
                  <p:cNvCxnSpPr/>
                  <p:nvPr/>
                </p:nvCxnSpPr>
                <p:spPr>
                  <a:xfrm rot="5400000">
                    <a:off x="8153361" y="4723636"/>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62" name="TextBox 17"/>
                  <p:cNvSpPr txBox="1">
                    <a:spLocks noChangeArrowheads="1"/>
                  </p:cNvSpPr>
                  <p:nvPr/>
                </p:nvSpPr>
                <p:spPr bwMode="auto">
                  <a:xfrm>
                    <a:off x="8001000" y="4800600"/>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10</a:t>
                    </a:r>
                  </a:p>
                </p:txBody>
              </p:sp>
            </p:grpSp>
            <p:grpSp>
              <p:nvGrpSpPr>
                <p:cNvPr id="131231" name="Group 18"/>
                <p:cNvGrpSpPr>
                  <a:grpSpLocks/>
                </p:cNvGrpSpPr>
                <p:nvPr/>
              </p:nvGrpSpPr>
              <p:grpSpPr bwMode="auto">
                <a:xfrm>
                  <a:off x="3200400" y="5147846"/>
                  <a:ext cx="370101" cy="460177"/>
                  <a:chOff x="8001000" y="4648200"/>
                  <a:chExt cx="370101" cy="460177"/>
                </a:xfrm>
              </p:grpSpPr>
              <p:cxnSp>
                <p:nvCxnSpPr>
                  <p:cNvPr id="237" name="Straight Connector 19"/>
                  <p:cNvCxnSpPr/>
                  <p:nvPr/>
                </p:nvCxnSpPr>
                <p:spPr>
                  <a:xfrm rot="5400000">
                    <a:off x="8153355" y="4723636"/>
                    <a:ext cx="1524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60" name="TextBox 20"/>
                  <p:cNvSpPr txBox="1">
                    <a:spLocks noChangeArrowheads="1"/>
                  </p:cNvSpPr>
                  <p:nvPr/>
                </p:nvSpPr>
                <p:spPr bwMode="auto">
                  <a:xfrm>
                    <a:off x="8001000" y="4800600"/>
                    <a:ext cx="3701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11</a:t>
                    </a:r>
                  </a:p>
                </p:txBody>
              </p:sp>
            </p:grpSp>
            <p:grpSp>
              <p:nvGrpSpPr>
                <p:cNvPr id="131232" name="Group 21"/>
                <p:cNvGrpSpPr>
                  <a:grpSpLocks/>
                </p:cNvGrpSpPr>
                <p:nvPr/>
              </p:nvGrpSpPr>
              <p:grpSpPr bwMode="auto">
                <a:xfrm>
                  <a:off x="2825720" y="5147846"/>
                  <a:ext cx="284052" cy="460177"/>
                  <a:chOff x="8069094" y="4648200"/>
                  <a:chExt cx="284052" cy="460177"/>
                </a:xfrm>
              </p:grpSpPr>
              <p:cxnSp>
                <p:nvCxnSpPr>
                  <p:cNvPr id="235" name="Straight Connector 44"/>
                  <p:cNvCxnSpPr/>
                  <p:nvPr/>
                </p:nvCxnSpPr>
                <p:spPr>
                  <a:xfrm rot="5400000">
                    <a:off x="8156404"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58" name="TextBox 45"/>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9</a:t>
                    </a:r>
                  </a:p>
                </p:txBody>
              </p:sp>
            </p:grpSp>
            <p:grpSp>
              <p:nvGrpSpPr>
                <p:cNvPr id="131233" name="Group 27"/>
                <p:cNvGrpSpPr>
                  <a:grpSpLocks/>
                </p:cNvGrpSpPr>
                <p:nvPr/>
              </p:nvGrpSpPr>
              <p:grpSpPr bwMode="auto">
                <a:xfrm>
                  <a:off x="996920" y="5147846"/>
                  <a:ext cx="284052" cy="460177"/>
                  <a:chOff x="8069094" y="4648200"/>
                  <a:chExt cx="284052" cy="460177"/>
                </a:xfrm>
              </p:grpSpPr>
              <p:cxnSp>
                <p:nvCxnSpPr>
                  <p:cNvPr id="233" name="Straight Connector 42"/>
                  <p:cNvCxnSpPr/>
                  <p:nvPr/>
                </p:nvCxnSpPr>
                <p:spPr>
                  <a:xfrm rot="5400000">
                    <a:off x="8156455"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56" name="TextBox 43"/>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a:t>
                    </a:r>
                  </a:p>
                </p:txBody>
              </p:sp>
            </p:grpSp>
            <p:grpSp>
              <p:nvGrpSpPr>
                <p:cNvPr id="131234" name="Group 30"/>
                <p:cNvGrpSpPr>
                  <a:grpSpLocks/>
                </p:cNvGrpSpPr>
                <p:nvPr/>
              </p:nvGrpSpPr>
              <p:grpSpPr bwMode="auto">
                <a:xfrm>
                  <a:off x="1225520" y="5147846"/>
                  <a:ext cx="284052" cy="460177"/>
                  <a:chOff x="8069094" y="4648200"/>
                  <a:chExt cx="284052" cy="460177"/>
                </a:xfrm>
              </p:grpSpPr>
              <p:cxnSp>
                <p:nvCxnSpPr>
                  <p:cNvPr id="231" name="Straight Connector 40"/>
                  <p:cNvCxnSpPr/>
                  <p:nvPr/>
                </p:nvCxnSpPr>
                <p:spPr>
                  <a:xfrm rot="5400000">
                    <a:off x="8156449"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54" name="TextBox 41"/>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a:t>
                    </a:r>
                  </a:p>
                </p:txBody>
              </p:sp>
            </p:grpSp>
            <p:grpSp>
              <p:nvGrpSpPr>
                <p:cNvPr id="131235" name="Group 33"/>
                <p:cNvGrpSpPr>
                  <a:grpSpLocks/>
                </p:cNvGrpSpPr>
                <p:nvPr/>
              </p:nvGrpSpPr>
              <p:grpSpPr bwMode="auto">
                <a:xfrm>
                  <a:off x="1454120" y="5147846"/>
                  <a:ext cx="284052" cy="460177"/>
                  <a:chOff x="8069094" y="4648200"/>
                  <a:chExt cx="284052" cy="460177"/>
                </a:xfrm>
              </p:grpSpPr>
              <p:cxnSp>
                <p:nvCxnSpPr>
                  <p:cNvPr id="229" name="Straight Connector 38"/>
                  <p:cNvCxnSpPr/>
                  <p:nvPr/>
                </p:nvCxnSpPr>
                <p:spPr>
                  <a:xfrm rot="5400000">
                    <a:off x="8156442"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52" name="TextBox 39"/>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3</a:t>
                    </a:r>
                  </a:p>
                </p:txBody>
              </p:sp>
            </p:grpSp>
            <p:grpSp>
              <p:nvGrpSpPr>
                <p:cNvPr id="131236" name="Group 36"/>
                <p:cNvGrpSpPr>
                  <a:grpSpLocks/>
                </p:cNvGrpSpPr>
                <p:nvPr/>
              </p:nvGrpSpPr>
              <p:grpSpPr bwMode="auto">
                <a:xfrm>
                  <a:off x="1682720" y="5147846"/>
                  <a:ext cx="284052" cy="460177"/>
                  <a:chOff x="8069094" y="4648200"/>
                  <a:chExt cx="284052" cy="460177"/>
                </a:xfrm>
              </p:grpSpPr>
              <p:cxnSp>
                <p:nvCxnSpPr>
                  <p:cNvPr id="227" name="Straight Connector 36"/>
                  <p:cNvCxnSpPr/>
                  <p:nvPr/>
                </p:nvCxnSpPr>
                <p:spPr>
                  <a:xfrm rot="5400000">
                    <a:off x="8156436"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50" name="TextBox 37"/>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4</a:t>
                    </a:r>
                  </a:p>
                </p:txBody>
              </p:sp>
            </p:grpSp>
            <p:grpSp>
              <p:nvGrpSpPr>
                <p:cNvPr id="131237" name="Group 39"/>
                <p:cNvGrpSpPr>
                  <a:grpSpLocks/>
                </p:cNvGrpSpPr>
                <p:nvPr/>
              </p:nvGrpSpPr>
              <p:grpSpPr bwMode="auto">
                <a:xfrm>
                  <a:off x="1911320" y="5147846"/>
                  <a:ext cx="284052" cy="460177"/>
                  <a:chOff x="8069094" y="4648200"/>
                  <a:chExt cx="284052" cy="460177"/>
                </a:xfrm>
              </p:grpSpPr>
              <p:cxnSp>
                <p:nvCxnSpPr>
                  <p:cNvPr id="225" name="Straight Connector 34"/>
                  <p:cNvCxnSpPr/>
                  <p:nvPr/>
                </p:nvCxnSpPr>
                <p:spPr>
                  <a:xfrm rot="5400000">
                    <a:off x="8156430"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48" name="TextBox 35"/>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5</a:t>
                    </a:r>
                  </a:p>
                </p:txBody>
              </p:sp>
            </p:grpSp>
            <p:grpSp>
              <p:nvGrpSpPr>
                <p:cNvPr id="131238" name="Group 42"/>
                <p:cNvGrpSpPr>
                  <a:grpSpLocks/>
                </p:cNvGrpSpPr>
                <p:nvPr/>
              </p:nvGrpSpPr>
              <p:grpSpPr bwMode="auto">
                <a:xfrm>
                  <a:off x="2139920" y="5147846"/>
                  <a:ext cx="284052" cy="460177"/>
                  <a:chOff x="8069094" y="4648200"/>
                  <a:chExt cx="284052" cy="460177"/>
                </a:xfrm>
              </p:grpSpPr>
              <p:cxnSp>
                <p:nvCxnSpPr>
                  <p:cNvPr id="223" name="Straight Connector 32"/>
                  <p:cNvCxnSpPr/>
                  <p:nvPr/>
                </p:nvCxnSpPr>
                <p:spPr>
                  <a:xfrm rot="5400000">
                    <a:off x="8156423"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46" name="TextBox 33"/>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6</a:t>
                    </a:r>
                  </a:p>
                </p:txBody>
              </p:sp>
            </p:grpSp>
            <p:grpSp>
              <p:nvGrpSpPr>
                <p:cNvPr id="131239" name="Group 45"/>
                <p:cNvGrpSpPr>
                  <a:grpSpLocks/>
                </p:cNvGrpSpPr>
                <p:nvPr/>
              </p:nvGrpSpPr>
              <p:grpSpPr bwMode="auto">
                <a:xfrm>
                  <a:off x="2368520" y="5147846"/>
                  <a:ext cx="284052" cy="460177"/>
                  <a:chOff x="8069094" y="4648200"/>
                  <a:chExt cx="284052" cy="460177"/>
                </a:xfrm>
              </p:grpSpPr>
              <p:cxnSp>
                <p:nvCxnSpPr>
                  <p:cNvPr id="221" name="Straight Connector 30"/>
                  <p:cNvCxnSpPr/>
                  <p:nvPr/>
                </p:nvCxnSpPr>
                <p:spPr>
                  <a:xfrm rot="5400000">
                    <a:off x="8156417"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44" name="TextBox 31"/>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7</a:t>
                    </a:r>
                  </a:p>
                </p:txBody>
              </p:sp>
            </p:grpSp>
            <p:grpSp>
              <p:nvGrpSpPr>
                <p:cNvPr id="131240" name="Group 48"/>
                <p:cNvGrpSpPr>
                  <a:grpSpLocks/>
                </p:cNvGrpSpPr>
                <p:nvPr/>
              </p:nvGrpSpPr>
              <p:grpSpPr bwMode="auto">
                <a:xfrm>
                  <a:off x="2597120" y="5147846"/>
                  <a:ext cx="284052" cy="460177"/>
                  <a:chOff x="8069094" y="4648200"/>
                  <a:chExt cx="284052" cy="460177"/>
                </a:xfrm>
              </p:grpSpPr>
              <p:cxnSp>
                <p:nvCxnSpPr>
                  <p:cNvPr id="219" name="Straight Connector 24"/>
                  <p:cNvCxnSpPr/>
                  <p:nvPr/>
                </p:nvCxnSpPr>
                <p:spPr>
                  <a:xfrm rot="5400000">
                    <a:off x="8156411" y="4723636"/>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42" name="TextBox 29"/>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8</a:t>
                    </a:r>
                  </a:p>
                </p:txBody>
              </p:sp>
            </p:grpSp>
          </p:grpSp>
        </p:grpSp>
        <p:sp>
          <p:nvSpPr>
            <p:cNvPr id="131226" name="TextBox 13"/>
            <p:cNvSpPr txBox="1">
              <a:spLocks noChangeArrowheads="1"/>
            </p:cNvSpPr>
            <p:nvPr/>
          </p:nvSpPr>
          <p:spPr bwMode="auto">
            <a:xfrm>
              <a:off x="3036101" y="5681246"/>
              <a:ext cx="1415770"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t>冰淇淋供給量</a:t>
              </a:r>
            </a:p>
          </p:txBody>
        </p:sp>
      </p:grpSp>
      <p:grpSp>
        <p:nvGrpSpPr>
          <p:cNvPr id="131079" name="Group 52"/>
          <p:cNvGrpSpPr>
            <a:grpSpLocks/>
          </p:cNvGrpSpPr>
          <p:nvPr/>
        </p:nvGrpSpPr>
        <p:grpSpPr bwMode="auto">
          <a:xfrm>
            <a:off x="-98425" y="1655763"/>
            <a:ext cx="900113" cy="3873500"/>
            <a:chOff x="3822968" y="927821"/>
            <a:chExt cx="901179" cy="3873572"/>
          </a:xfrm>
        </p:grpSpPr>
        <p:cxnSp>
          <p:nvCxnSpPr>
            <p:cNvPr id="244" name="Straight Connector 53"/>
            <p:cNvCxnSpPr/>
            <p:nvPr/>
          </p:nvCxnSpPr>
          <p:spPr>
            <a:xfrm rot="5400000">
              <a:off x="2895930" y="3124167"/>
              <a:ext cx="3352862" cy="15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1205" name="Group 56"/>
            <p:cNvGrpSpPr>
              <a:grpSpLocks/>
            </p:cNvGrpSpPr>
            <p:nvPr/>
          </p:nvGrpSpPr>
          <p:grpSpPr bwMode="auto">
            <a:xfrm>
              <a:off x="3983925" y="1828800"/>
              <a:ext cx="740222" cy="307777"/>
              <a:chOff x="6117778" y="2286000"/>
              <a:chExt cx="740222" cy="307777"/>
            </a:xfrm>
          </p:grpSpPr>
          <p:sp>
            <p:nvSpPr>
              <p:cNvPr id="131222" name="TextBox 53"/>
              <p:cNvSpPr txBox="1">
                <a:spLocks noChangeArrowheads="1"/>
              </p:cNvSpPr>
              <p:nvPr/>
            </p:nvSpPr>
            <p:spPr bwMode="auto">
              <a:xfrm>
                <a:off x="6117778" y="2286000"/>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$3.00</a:t>
                </a:r>
              </a:p>
            </p:txBody>
          </p:sp>
          <p:cxnSp>
            <p:nvCxnSpPr>
              <p:cNvPr id="263" name="Straight Connector 55"/>
              <p:cNvCxnSpPr/>
              <p:nvPr/>
            </p:nvCxnSpPr>
            <p:spPr>
              <a:xfrm>
                <a:off x="6705419" y="2513754"/>
                <a:ext cx="152581"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206" name="Group 57"/>
            <p:cNvGrpSpPr>
              <a:grpSpLocks/>
            </p:cNvGrpSpPr>
            <p:nvPr/>
          </p:nvGrpSpPr>
          <p:grpSpPr bwMode="auto">
            <a:xfrm>
              <a:off x="4097738" y="2297668"/>
              <a:ext cx="626409" cy="307777"/>
              <a:chOff x="6231591" y="2286000"/>
              <a:chExt cx="626409" cy="307777"/>
            </a:xfrm>
          </p:grpSpPr>
          <p:sp>
            <p:nvSpPr>
              <p:cNvPr id="131220" name="TextBox 69"/>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2.50</a:t>
                </a:r>
              </a:p>
            </p:txBody>
          </p:sp>
          <p:cxnSp>
            <p:nvCxnSpPr>
              <p:cNvPr id="261" name="Straight Connector 70"/>
              <p:cNvCxnSpPr/>
              <p:nvPr/>
            </p:nvCxnSpPr>
            <p:spPr>
              <a:xfrm>
                <a:off x="6705420" y="2514794"/>
                <a:ext cx="15258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207" name="Group 60"/>
            <p:cNvGrpSpPr>
              <a:grpSpLocks/>
            </p:cNvGrpSpPr>
            <p:nvPr/>
          </p:nvGrpSpPr>
          <p:grpSpPr bwMode="auto">
            <a:xfrm>
              <a:off x="4097738" y="2754868"/>
              <a:ext cx="626409" cy="307777"/>
              <a:chOff x="6231591" y="2286000"/>
              <a:chExt cx="626409" cy="307777"/>
            </a:xfrm>
          </p:grpSpPr>
          <p:sp>
            <p:nvSpPr>
              <p:cNvPr id="131218" name="TextBox 67"/>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2.00</a:t>
                </a:r>
              </a:p>
            </p:txBody>
          </p:sp>
          <p:cxnSp>
            <p:nvCxnSpPr>
              <p:cNvPr id="259" name="Straight Connector 68"/>
              <p:cNvCxnSpPr/>
              <p:nvPr/>
            </p:nvCxnSpPr>
            <p:spPr>
              <a:xfrm>
                <a:off x="6705420" y="2514803"/>
                <a:ext cx="15258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208" name="Group 63"/>
            <p:cNvGrpSpPr>
              <a:grpSpLocks/>
            </p:cNvGrpSpPr>
            <p:nvPr/>
          </p:nvGrpSpPr>
          <p:grpSpPr bwMode="auto">
            <a:xfrm>
              <a:off x="4097738" y="3212068"/>
              <a:ext cx="626409" cy="307777"/>
              <a:chOff x="6231591" y="2286000"/>
              <a:chExt cx="626409" cy="307777"/>
            </a:xfrm>
          </p:grpSpPr>
          <p:sp>
            <p:nvSpPr>
              <p:cNvPr id="131216" name="TextBox 65"/>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1.50</a:t>
                </a:r>
              </a:p>
            </p:txBody>
          </p:sp>
          <p:cxnSp>
            <p:nvCxnSpPr>
              <p:cNvPr id="257" name="Straight Connector 66"/>
              <p:cNvCxnSpPr/>
              <p:nvPr/>
            </p:nvCxnSpPr>
            <p:spPr>
              <a:xfrm>
                <a:off x="6705420" y="2514811"/>
                <a:ext cx="15258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209" name="Group 66"/>
            <p:cNvGrpSpPr>
              <a:grpSpLocks/>
            </p:cNvGrpSpPr>
            <p:nvPr/>
          </p:nvGrpSpPr>
          <p:grpSpPr bwMode="auto">
            <a:xfrm>
              <a:off x="4097738" y="3669268"/>
              <a:ext cx="626409" cy="307777"/>
              <a:chOff x="6231591" y="2286000"/>
              <a:chExt cx="626409" cy="307777"/>
            </a:xfrm>
          </p:grpSpPr>
          <p:sp>
            <p:nvSpPr>
              <p:cNvPr id="131214" name="TextBox 63"/>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1.00</a:t>
                </a:r>
              </a:p>
            </p:txBody>
          </p:sp>
          <p:cxnSp>
            <p:nvCxnSpPr>
              <p:cNvPr id="255" name="Straight Connector 64"/>
              <p:cNvCxnSpPr/>
              <p:nvPr/>
            </p:nvCxnSpPr>
            <p:spPr>
              <a:xfrm>
                <a:off x="6705420" y="2514820"/>
                <a:ext cx="15258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210" name="Group 69"/>
            <p:cNvGrpSpPr>
              <a:grpSpLocks/>
            </p:cNvGrpSpPr>
            <p:nvPr/>
          </p:nvGrpSpPr>
          <p:grpSpPr bwMode="auto">
            <a:xfrm>
              <a:off x="4097738" y="4126468"/>
              <a:ext cx="626409" cy="307777"/>
              <a:chOff x="6231591" y="2286000"/>
              <a:chExt cx="626409" cy="307777"/>
            </a:xfrm>
          </p:grpSpPr>
          <p:sp>
            <p:nvSpPr>
              <p:cNvPr id="131212" name="TextBox 61"/>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0.50</a:t>
                </a:r>
              </a:p>
            </p:txBody>
          </p:sp>
          <p:cxnSp>
            <p:nvCxnSpPr>
              <p:cNvPr id="253" name="Straight Connector 62"/>
              <p:cNvCxnSpPr/>
              <p:nvPr/>
            </p:nvCxnSpPr>
            <p:spPr>
              <a:xfrm>
                <a:off x="6705420" y="2514828"/>
                <a:ext cx="15258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1211" name="TextBox 60"/>
            <p:cNvSpPr txBox="1">
              <a:spLocks noChangeArrowheads="1"/>
            </p:cNvSpPr>
            <p:nvPr/>
          </p:nvSpPr>
          <p:spPr bwMode="auto">
            <a:xfrm>
              <a:off x="3822968" y="927821"/>
              <a:ext cx="801009" cy="83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1600"/>
                <a:t>冰淇淋</a:t>
              </a:r>
            </a:p>
            <a:p>
              <a:pPr algn="r"/>
              <a:r>
                <a:rPr lang="zh-TW" altLang="en-US" sz="1600"/>
                <a:t>每球</a:t>
              </a:r>
            </a:p>
            <a:p>
              <a:pPr algn="r"/>
              <a:r>
                <a:rPr lang="zh-TW" altLang="en-US" sz="1600"/>
                <a:t>價格</a:t>
              </a:r>
              <a:endParaRPr lang="en-US" altLang="zh-TW" sz="1600"/>
            </a:p>
          </p:txBody>
        </p:sp>
      </p:grpSp>
      <p:cxnSp>
        <p:nvCxnSpPr>
          <p:cNvPr id="264" name="Straight Connector 73"/>
          <p:cNvCxnSpPr/>
          <p:nvPr/>
        </p:nvCxnSpPr>
        <p:spPr>
          <a:xfrm>
            <a:off x="655638" y="3721100"/>
            <a:ext cx="665162"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65" name="Straight Connector 74"/>
          <p:cNvCxnSpPr/>
          <p:nvPr/>
        </p:nvCxnSpPr>
        <p:spPr>
          <a:xfrm rot="5400000" flipH="1" flipV="1">
            <a:off x="419894" y="4647406"/>
            <a:ext cx="1828800"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1082" name="Freeform 183"/>
          <p:cNvSpPr>
            <a:spLocks/>
          </p:cNvSpPr>
          <p:nvPr/>
        </p:nvSpPr>
        <p:spPr bwMode="auto">
          <a:xfrm>
            <a:off x="1244600" y="3657600"/>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31083" name="TextBox 76"/>
          <p:cNvSpPr txBox="1">
            <a:spLocks noChangeArrowheads="1"/>
          </p:cNvSpPr>
          <p:nvPr/>
        </p:nvSpPr>
        <p:spPr bwMode="auto">
          <a:xfrm>
            <a:off x="1554163" y="1306513"/>
            <a:ext cx="13382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1800">
                <a:solidFill>
                  <a:srgbClr val="800080"/>
                </a:solidFill>
              </a:rPr>
              <a:t>志明的供給</a:t>
            </a:r>
            <a:endParaRPr lang="en-US" altLang="zh-TW" sz="1800">
              <a:solidFill>
                <a:srgbClr val="800080"/>
              </a:solidFill>
            </a:endParaRPr>
          </a:p>
        </p:txBody>
      </p:sp>
      <p:sp>
        <p:nvSpPr>
          <p:cNvPr id="268" name="Rectangle 77"/>
          <p:cNvSpPr/>
          <p:nvPr/>
        </p:nvSpPr>
        <p:spPr>
          <a:xfrm>
            <a:off x="4164013" y="2109788"/>
            <a:ext cx="1738312"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1600">
              <a:solidFill>
                <a:srgbClr val="FFFFFF"/>
              </a:solidFill>
              <a:cs typeface="Arial" pitchFamily="34" charset="0"/>
            </a:endParaRPr>
          </a:p>
        </p:txBody>
      </p:sp>
      <p:grpSp>
        <p:nvGrpSpPr>
          <p:cNvPr id="131085" name="Group 78"/>
          <p:cNvGrpSpPr>
            <a:grpSpLocks/>
          </p:cNvGrpSpPr>
          <p:nvPr/>
        </p:nvGrpSpPr>
        <p:grpSpPr bwMode="auto">
          <a:xfrm>
            <a:off x="4149725" y="2514600"/>
            <a:ext cx="1870075" cy="2133600"/>
            <a:chOff x="4459054" y="1775936"/>
            <a:chExt cx="1870076" cy="2133603"/>
          </a:xfrm>
        </p:grpSpPr>
        <p:cxnSp>
          <p:nvCxnSpPr>
            <p:cNvPr id="270" name="Straight Connector 79"/>
            <p:cNvCxnSpPr/>
            <p:nvPr/>
          </p:nvCxnSpPr>
          <p:spPr>
            <a:xfrm rot="5400000" flipH="1" flipV="1">
              <a:off x="4459053" y="2309337"/>
              <a:ext cx="1600202" cy="1600201"/>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31203" name="TextBox 80"/>
            <p:cNvSpPr txBox="1">
              <a:spLocks noChangeArrowheads="1"/>
            </p:cNvSpPr>
            <p:nvPr/>
          </p:nvSpPr>
          <p:spPr bwMode="auto">
            <a:xfrm>
              <a:off x="5629900" y="1775936"/>
              <a:ext cx="6992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S</a:t>
              </a:r>
              <a:r>
                <a:rPr lang="zh-TW" altLang="en-US" sz="2000" baseline="-25000"/>
                <a:t>春嬌</a:t>
              </a:r>
              <a:endParaRPr lang="en-US" altLang="zh-TW" sz="2000" baseline="-25000"/>
            </a:p>
          </p:txBody>
        </p:sp>
      </p:grpSp>
      <p:grpSp>
        <p:nvGrpSpPr>
          <p:cNvPr id="131086" name="Group 81"/>
          <p:cNvGrpSpPr>
            <a:grpSpLocks/>
          </p:cNvGrpSpPr>
          <p:nvPr/>
        </p:nvGrpSpPr>
        <p:grpSpPr bwMode="auto">
          <a:xfrm>
            <a:off x="3935413" y="5386388"/>
            <a:ext cx="2967037" cy="871537"/>
            <a:chOff x="680076" y="5147846"/>
            <a:chExt cx="2966755" cy="871747"/>
          </a:xfrm>
        </p:grpSpPr>
        <p:sp>
          <p:nvSpPr>
            <p:cNvPr id="131176" name="TextBox 82"/>
            <p:cNvSpPr txBox="1">
              <a:spLocks noChangeArrowheads="1"/>
            </p:cNvSpPr>
            <p:nvPr/>
          </p:nvSpPr>
          <p:spPr bwMode="auto">
            <a:xfrm>
              <a:off x="680076" y="5300246"/>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0</a:t>
              </a:r>
            </a:p>
          </p:txBody>
        </p:sp>
        <p:grpSp>
          <p:nvGrpSpPr>
            <p:cNvPr id="131177" name="Group 99"/>
            <p:cNvGrpSpPr>
              <a:grpSpLocks/>
            </p:cNvGrpSpPr>
            <p:nvPr/>
          </p:nvGrpSpPr>
          <p:grpSpPr bwMode="auto">
            <a:xfrm>
              <a:off x="915026" y="5147846"/>
              <a:ext cx="1731958" cy="460177"/>
              <a:chOff x="937480" y="5147846"/>
              <a:chExt cx="1731958" cy="460177"/>
            </a:xfrm>
          </p:grpSpPr>
          <p:cxnSp>
            <p:nvCxnSpPr>
              <p:cNvPr id="276" name="Straight Connector 85"/>
              <p:cNvCxnSpPr/>
              <p:nvPr/>
            </p:nvCxnSpPr>
            <p:spPr>
              <a:xfrm>
                <a:off x="937458" y="5300283"/>
                <a:ext cx="1731797" cy="238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1180" name="Group 96"/>
              <p:cNvGrpSpPr>
                <a:grpSpLocks/>
              </p:cNvGrpSpPr>
              <p:nvPr/>
            </p:nvGrpSpPr>
            <p:grpSpPr bwMode="auto">
              <a:xfrm>
                <a:off x="996920" y="5147846"/>
                <a:ext cx="1655652" cy="460177"/>
                <a:chOff x="996920" y="5147846"/>
                <a:chExt cx="1655652" cy="460177"/>
              </a:xfrm>
            </p:grpSpPr>
            <p:grpSp>
              <p:nvGrpSpPr>
                <p:cNvPr id="131181" name="Group 27"/>
                <p:cNvGrpSpPr>
                  <a:grpSpLocks/>
                </p:cNvGrpSpPr>
                <p:nvPr/>
              </p:nvGrpSpPr>
              <p:grpSpPr bwMode="auto">
                <a:xfrm>
                  <a:off x="996920" y="5147846"/>
                  <a:ext cx="284052" cy="460177"/>
                  <a:chOff x="8069094" y="4648200"/>
                  <a:chExt cx="284052" cy="460177"/>
                </a:xfrm>
              </p:grpSpPr>
              <p:cxnSp>
                <p:nvCxnSpPr>
                  <p:cNvPr id="297" name="Straight Connector 106"/>
                  <p:cNvCxnSpPr/>
                  <p:nvPr/>
                </p:nvCxnSpPr>
                <p:spPr>
                  <a:xfrm rot="5400000">
                    <a:off x="8156436" y="4723624"/>
                    <a:ext cx="152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201" name="TextBox 107"/>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a:t>
                    </a:r>
                  </a:p>
                </p:txBody>
              </p:sp>
            </p:grpSp>
            <p:grpSp>
              <p:nvGrpSpPr>
                <p:cNvPr id="131182" name="Group 30"/>
                <p:cNvGrpSpPr>
                  <a:grpSpLocks/>
                </p:cNvGrpSpPr>
                <p:nvPr/>
              </p:nvGrpSpPr>
              <p:grpSpPr bwMode="auto">
                <a:xfrm>
                  <a:off x="1225520" y="5147846"/>
                  <a:ext cx="284052" cy="460177"/>
                  <a:chOff x="8069094" y="4648200"/>
                  <a:chExt cx="284052" cy="460177"/>
                </a:xfrm>
              </p:grpSpPr>
              <p:cxnSp>
                <p:nvCxnSpPr>
                  <p:cNvPr id="295" name="Straight Connector 104"/>
                  <p:cNvCxnSpPr/>
                  <p:nvPr/>
                </p:nvCxnSpPr>
                <p:spPr>
                  <a:xfrm rot="5400000">
                    <a:off x="8156414" y="4723624"/>
                    <a:ext cx="152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99" name="TextBox 105"/>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a:t>
                    </a:r>
                  </a:p>
                </p:txBody>
              </p:sp>
            </p:grpSp>
            <p:grpSp>
              <p:nvGrpSpPr>
                <p:cNvPr id="131183" name="Group 33"/>
                <p:cNvGrpSpPr>
                  <a:grpSpLocks/>
                </p:cNvGrpSpPr>
                <p:nvPr/>
              </p:nvGrpSpPr>
              <p:grpSpPr bwMode="auto">
                <a:xfrm>
                  <a:off x="1454120" y="5147846"/>
                  <a:ext cx="284052" cy="460177"/>
                  <a:chOff x="8069094" y="4648200"/>
                  <a:chExt cx="284052" cy="460177"/>
                </a:xfrm>
              </p:grpSpPr>
              <p:cxnSp>
                <p:nvCxnSpPr>
                  <p:cNvPr id="293" name="Straight Connector 102"/>
                  <p:cNvCxnSpPr/>
                  <p:nvPr/>
                </p:nvCxnSpPr>
                <p:spPr>
                  <a:xfrm rot="5400000">
                    <a:off x="8156392" y="4723624"/>
                    <a:ext cx="152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97" name="TextBox 103"/>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3</a:t>
                    </a:r>
                  </a:p>
                </p:txBody>
              </p:sp>
            </p:grpSp>
            <p:grpSp>
              <p:nvGrpSpPr>
                <p:cNvPr id="131184" name="Group 36"/>
                <p:cNvGrpSpPr>
                  <a:grpSpLocks/>
                </p:cNvGrpSpPr>
                <p:nvPr/>
              </p:nvGrpSpPr>
              <p:grpSpPr bwMode="auto">
                <a:xfrm>
                  <a:off x="1682720" y="5147846"/>
                  <a:ext cx="284052" cy="460177"/>
                  <a:chOff x="8069094" y="4648200"/>
                  <a:chExt cx="284052" cy="460177"/>
                </a:xfrm>
              </p:grpSpPr>
              <p:cxnSp>
                <p:nvCxnSpPr>
                  <p:cNvPr id="291" name="Straight Connector 100"/>
                  <p:cNvCxnSpPr/>
                  <p:nvPr/>
                </p:nvCxnSpPr>
                <p:spPr>
                  <a:xfrm rot="5400000">
                    <a:off x="8153196" y="4723624"/>
                    <a:ext cx="152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95" name="TextBox 101"/>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4</a:t>
                    </a:r>
                  </a:p>
                </p:txBody>
              </p:sp>
            </p:grpSp>
            <p:grpSp>
              <p:nvGrpSpPr>
                <p:cNvPr id="131185" name="Group 39"/>
                <p:cNvGrpSpPr>
                  <a:grpSpLocks/>
                </p:cNvGrpSpPr>
                <p:nvPr/>
              </p:nvGrpSpPr>
              <p:grpSpPr bwMode="auto">
                <a:xfrm>
                  <a:off x="1911320" y="5147846"/>
                  <a:ext cx="284052" cy="460177"/>
                  <a:chOff x="8069094" y="4648200"/>
                  <a:chExt cx="284052" cy="460177"/>
                </a:xfrm>
              </p:grpSpPr>
              <p:cxnSp>
                <p:nvCxnSpPr>
                  <p:cNvPr id="289" name="Straight Connector 98"/>
                  <p:cNvCxnSpPr/>
                  <p:nvPr/>
                </p:nvCxnSpPr>
                <p:spPr>
                  <a:xfrm rot="5400000">
                    <a:off x="8151587" y="4723624"/>
                    <a:ext cx="152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93" name="TextBox 99"/>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5</a:t>
                    </a:r>
                  </a:p>
                </p:txBody>
              </p:sp>
            </p:grpSp>
            <p:grpSp>
              <p:nvGrpSpPr>
                <p:cNvPr id="131186" name="Group 42"/>
                <p:cNvGrpSpPr>
                  <a:grpSpLocks/>
                </p:cNvGrpSpPr>
                <p:nvPr/>
              </p:nvGrpSpPr>
              <p:grpSpPr bwMode="auto">
                <a:xfrm>
                  <a:off x="2139920" y="5147846"/>
                  <a:ext cx="284052" cy="460177"/>
                  <a:chOff x="8069094" y="4648200"/>
                  <a:chExt cx="284052" cy="460177"/>
                </a:xfrm>
              </p:grpSpPr>
              <p:cxnSp>
                <p:nvCxnSpPr>
                  <p:cNvPr id="287" name="Straight Connector 96"/>
                  <p:cNvCxnSpPr/>
                  <p:nvPr/>
                </p:nvCxnSpPr>
                <p:spPr>
                  <a:xfrm rot="5400000">
                    <a:off x="8151565" y="4723624"/>
                    <a:ext cx="152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91" name="TextBox 97"/>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6</a:t>
                    </a:r>
                  </a:p>
                </p:txBody>
              </p:sp>
            </p:grpSp>
            <p:grpSp>
              <p:nvGrpSpPr>
                <p:cNvPr id="131187" name="Group 45"/>
                <p:cNvGrpSpPr>
                  <a:grpSpLocks/>
                </p:cNvGrpSpPr>
                <p:nvPr/>
              </p:nvGrpSpPr>
              <p:grpSpPr bwMode="auto">
                <a:xfrm>
                  <a:off x="2368520" y="5147846"/>
                  <a:ext cx="284052" cy="460177"/>
                  <a:chOff x="8069094" y="4648200"/>
                  <a:chExt cx="284052" cy="460177"/>
                </a:xfrm>
              </p:grpSpPr>
              <p:cxnSp>
                <p:nvCxnSpPr>
                  <p:cNvPr id="285" name="Straight Connector 94"/>
                  <p:cNvCxnSpPr/>
                  <p:nvPr/>
                </p:nvCxnSpPr>
                <p:spPr>
                  <a:xfrm rot="5400000">
                    <a:off x="8126145" y="4723624"/>
                    <a:ext cx="152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89" name="TextBox 95"/>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7</a:t>
                    </a:r>
                  </a:p>
                </p:txBody>
              </p:sp>
            </p:grpSp>
          </p:grpSp>
        </p:grpSp>
        <p:sp>
          <p:nvSpPr>
            <p:cNvPr id="131178" name="TextBox 84"/>
            <p:cNvSpPr txBox="1">
              <a:spLocks noChangeArrowheads="1"/>
            </p:cNvSpPr>
            <p:nvPr/>
          </p:nvSpPr>
          <p:spPr bwMode="auto">
            <a:xfrm>
              <a:off x="2231061" y="5681249"/>
              <a:ext cx="1415770" cy="3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1600"/>
                <a:t>冰淇淋供給量</a:t>
              </a:r>
            </a:p>
          </p:txBody>
        </p:sp>
      </p:grpSp>
      <p:grpSp>
        <p:nvGrpSpPr>
          <p:cNvPr id="131087" name="Group 108"/>
          <p:cNvGrpSpPr>
            <a:grpSpLocks/>
          </p:cNvGrpSpPr>
          <p:nvPr/>
        </p:nvGrpSpPr>
        <p:grpSpPr bwMode="auto">
          <a:xfrm>
            <a:off x="3403600" y="1677988"/>
            <a:ext cx="912813" cy="3862387"/>
            <a:chOff x="3811771" y="939702"/>
            <a:chExt cx="912376" cy="3861691"/>
          </a:xfrm>
        </p:grpSpPr>
        <p:cxnSp>
          <p:nvCxnSpPr>
            <p:cNvPr id="300" name="Straight Connector 109"/>
            <p:cNvCxnSpPr/>
            <p:nvPr/>
          </p:nvCxnSpPr>
          <p:spPr>
            <a:xfrm rot="5400000">
              <a:off x="2896516" y="3124501"/>
              <a:ext cx="3352196" cy="158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1157" name="Group 56"/>
            <p:cNvGrpSpPr>
              <a:grpSpLocks/>
            </p:cNvGrpSpPr>
            <p:nvPr/>
          </p:nvGrpSpPr>
          <p:grpSpPr bwMode="auto">
            <a:xfrm>
              <a:off x="3983925" y="1828800"/>
              <a:ext cx="740222" cy="307777"/>
              <a:chOff x="6117778" y="2286000"/>
              <a:chExt cx="740222" cy="307777"/>
            </a:xfrm>
          </p:grpSpPr>
          <p:sp>
            <p:nvSpPr>
              <p:cNvPr id="131174" name="TextBox 53"/>
              <p:cNvSpPr txBox="1">
                <a:spLocks noChangeArrowheads="1"/>
              </p:cNvSpPr>
              <p:nvPr/>
            </p:nvSpPr>
            <p:spPr bwMode="auto">
              <a:xfrm>
                <a:off x="6117778" y="2286000"/>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$3.00</a:t>
                </a:r>
              </a:p>
            </p:txBody>
          </p:sp>
          <p:cxnSp>
            <p:nvCxnSpPr>
              <p:cNvPr id="319" name="Straight Connector 55"/>
              <p:cNvCxnSpPr/>
              <p:nvPr/>
            </p:nvCxnSpPr>
            <p:spPr>
              <a:xfrm>
                <a:off x="6705673" y="2514301"/>
                <a:ext cx="15232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158" name="Group 57"/>
            <p:cNvGrpSpPr>
              <a:grpSpLocks/>
            </p:cNvGrpSpPr>
            <p:nvPr/>
          </p:nvGrpSpPr>
          <p:grpSpPr bwMode="auto">
            <a:xfrm>
              <a:off x="4097738" y="2297668"/>
              <a:ext cx="626409" cy="307777"/>
              <a:chOff x="6231591" y="2286000"/>
              <a:chExt cx="626409" cy="307777"/>
            </a:xfrm>
          </p:grpSpPr>
          <p:sp>
            <p:nvSpPr>
              <p:cNvPr id="131172" name="TextBox 125"/>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2.50</a:t>
                </a:r>
              </a:p>
            </p:txBody>
          </p:sp>
          <p:cxnSp>
            <p:nvCxnSpPr>
              <p:cNvPr id="317" name="Straight Connector 126"/>
              <p:cNvCxnSpPr/>
              <p:nvPr/>
            </p:nvCxnSpPr>
            <p:spPr>
              <a:xfrm>
                <a:off x="6705673" y="2515248"/>
                <a:ext cx="15232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159" name="Group 60"/>
            <p:cNvGrpSpPr>
              <a:grpSpLocks/>
            </p:cNvGrpSpPr>
            <p:nvPr/>
          </p:nvGrpSpPr>
          <p:grpSpPr bwMode="auto">
            <a:xfrm>
              <a:off x="4097738" y="2754868"/>
              <a:ext cx="626409" cy="307777"/>
              <a:chOff x="6231591" y="2286000"/>
              <a:chExt cx="626409" cy="307777"/>
            </a:xfrm>
          </p:grpSpPr>
          <p:sp>
            <p:nvSpPr>
              <p:cNvPr id="131170" name="TextBox 123"/>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2.00</a:t>
                </a:r>
              </a:p>
            </p:txBody>
          </p:sp>
          <p:cxnSp>
            <p:nvCxnSpPr>
              <p:cNvPr id="315" name="Straight Connector 124"/>
              <p:cNvCxnSpPr/>
              <p:nvPr/>
            </p:nvCxnSpPr>
            <p:spPr>
              <a:xfrm>
                <a:off x="6705673" y="2515166"/>
                <a:ext cx="15232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160" name="Group 63"/>
            <p:cNvGrpSpPr>
              <a:grpSpLocks/>
            </p:cNvGrpSpPr>
            <p:nvPr/>
          </p:nvGrpSpPr>
          <p:grpSpPr bwMode="auto">
            <a:xfrm>
              <a:off x="4097738" y="3212068"/>
              <a:ext cx="626409" cy="307777"/>
              <a:chOff x="6231591" y="2286000"/>
              <a:chExt cx="626409" cy="307777"/>
            </a:xfrm>
          </p:grpSpPr>
          <p:sp>
            <p:nvSpPr>
              <p:cNvPr id="131168" name="TextBox 121"/>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1.50</a:t>
                </a:r>
              </a:p>
            </p:txBody>
          </p:sp>
          <p:cxnSp>
            <p:nvCxnSpPr>
              <p:cNvPr id="313" name="Straight Connector 122"/>
              <p:cNvCxnSpPr/>
              <p:nvPr/>
            </p:nvCxnSpPr>
            <p:spPr>
              <a:xfrm>
                <a:off x="6705673" y="2515083"/>
                <a:ext cx="15232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161" name="Group 66"/>
            <p:cNvGrpSpPr>
              <a:grpSpLocks/>
            </p:cNvGrpSpPr>
            <p:nvPr/>
          </p:nvGrpSpPr>
          <p:grpSpPr bwMode="auto">
            <a:xfrm>
              <a:off x="4097738" y="3669268"/>
              <a:ext cx="626409" cy="307777"/>
              <a:chOff x="6231591" y="2286000"/>
              <a:chExt cx="626409" cy="307777"/>
            </a:xfrm>
          </p:grpSpPr>
          <p:sp>
            <p:nvSpPr>
              <p:cNvPr id="131166" name="TextBox 119"/>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1.00</a:t>
                </a:r>
              </a:p>
            </p:txBody>
          </p:sp>
          <p:cxnSp>
            <p:nvCxnSpPr>
              <p:cNvPr id="311" name="Straight Connector 120"/>
              <p:cNvCxnSpPr/>
              <p:nvPr/>
            </p:nvCxnSpPr>
            <p:spPr>
              <a:xfrm>
                <a:off x="6705673" y="2515001"/>
                <a:ext cx="15232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162" name="Group 69"/>
            <p:cNvGrpSpPr>
              <a:grpSpLocks/>
            </p:cNvGrpSpPr>
            <p:nvPr/>
          </p:nvGrpSpPr>
          <p:grpSpPr bwMode="auto">
            <a:xfrm>
              <a:off x="4097738" y="4126468"/>
              <a:ext cx="626409" cy="307777"/>
              <a:chOff x="6231591" y="2286000"/>
              <a:chExt cx="626409" cy="307777"/>
            </a:xfrm>
          </p:grpSpPr>
          <p:sp>
            <p:nvSpPr>
              <p:cNvPr id="131164" name="TextBox 117"/>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0.50</a:t>
                </a:r>
              </a:p>
            </p:txBody>
          </p:sp>
          <p:cxnSp>
            <p:nvCxnSpPr>
              <p:cNvPr id="309" name="Straight Connector 118"/>
              <p:cNvCxnSpPr/>
              <p:nvPr/>
            </p:nvCxnSpPr>
            <p:spPr>
              <a:xfrm>
                <a:off x="6705673" y="2514919"/>
                <a:ext cx="15232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1163" name="TextBox 116"/>
            <p:cNvSpPr txBox="1">
              <a:spLocks noChangeArrowheads="1"/>
            </p:cNvSpPr>
            <p:nvPr/>
          </p:nvSpPr>
          <p:spPr bwMode="auto">
            <a:xfrm>
              <a:off x="3811771" y="939702"/>
              <a:ext cx="800301" cy="83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1600"/>
                <a:t>冰淇淋</a:t>
              </a:r>
            </a:p>
            <a:p>
              <a:pPr algn="r"/>
              <a:r>
                <a:rPr lang="zh-TW" altLang="en-US" sz="1600"/>
                <a:t>每球</a:t>
              </a:r>
            </a:p>
            <a:p>
              <a:pPr algn="r"/>
              <a:r>
                <a:rPr lang="zh-TW" altLang="en-US" sz="1600"/>
                <a:t>價格</a:t>
              </a:r>
              <a:endParaRPr lang="en-US" altLang="zh-TW" sz="1600"/>
            </a:p>
          </p:txBody>
        </p:sp>
      </p:grpSp>
      <p:cxnSp>
        <p:nvCxnSpPr>
          <p:cNvPr id="320" name="Straight Connector 129"/>
          <p:cNvCxnSpPr/>
          <p:nvPr/>
        </p:nvCxnSpPr>
        <p:spPr>
          <a:xfrm flipV="1">
            <a:off x="4175125" y="3721100"/>
            <a:ext cx="885825"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21" name="Straight Connector 130"/>
          <p:cNvCxnSpPr/>
          <p:nvPr/>
        </p:nvCxnSpPr>
        <p:spPr>
          <a:xfrm rot="5400000" flipH="1" flipV="1">
            <a:off x="4160044" y="4658519"/>
            <a:ext cx="1828800"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1090" name="Freeform 183"/>
          <p:cNvSpPr>
            <a:spLocks/>
          </p:cNvSpPr>
          <p:nvPr/>
        </p:nvSpPr>
        <p:spPr bwMode="auto">
          <a:xfrm>
            <a:off x="4994275" y="3668713"/>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31091" name="TextBox 132"/>
          <p:cNvSpPr txBox="1">
            <a:spLocks noChangeArrowheads="1"/>
          </p:cNvSpPr>
          <p:nvPr/>
        </p:nvSpPr>
        <p:spPr bwMode="auto">
          <a:xfrm>
            <a:off x="4438650" y="1306513"/>
            <a:ext cx="1338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1800">
                <a:solidFill>
                  <a:srgbClr val="800080"/>
                </a:solidFill>
              </a:rPr>
              <a:t>春嬌的供給</a:t>
            </a:r>
            <a:endParaRPr lang="en-US" altLang="zh-TW" sz="1800">
              <a:solidFill>
                <a:srgbClr val="800080"/>
              </a:solidFill>
            </a:endParaRPr>
          </a:p>
        </p:txBody>
      </p:sp>
      <p:sp>
        <p:nvSpPr>
          <p:cNvPr id="131092" name="TextBox 133"/>
          <p:cNvSpPr txBox="1">
            <a:spLocks noChangeArrowheads="1"/>
          </p:cNvSpPr>
          <p:nvPr/>
        </p:nvSpPr>
        <p:spPr bwMode="auto">
          <a:xfrm>
            <a:off x="3171825" y="1271588"/>
            <a:ext cx="3952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en-US" altLang="zh-TW" sz="2800">
                <a:solidFill>
                  <a:srgbClr val="800080"/>
                </a:solidFill>
              </a:rPr>
              <a:t>+</a:t>
            </a:r>
          </a:p>
        </p:txBody>
      </p:sp>
      <p:sp>
        <p:nvSpPr>
          <p:cNvPr id="131093" name="TextBox 134"/>
          <p:cNvSpPr txBox="1">
            <a:spLocks noChangeArrowheads="1"/>
          </p:cNvSpPr>
          <p:nvPr/>
        </p:nvSpPr>
        <p:spPr bwMode="auto">
          <a:xfrm>
            <a:off x="5853113" y="1271588"/>
            <a:ext cx="3952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en-US" altLang="zh-TW" sz="2800">
                <a:solidFill>
                  <a:srgbClr val="800080"/>
                </a:solidFill>
              </a:rPr>
              <a:t>=</a:t>
            </a:r>
          </a:p>
        </p:txBody>
      </p:sp>
      <p:sp>
        <p:nvSpPr>
          <p:cNvPr id="326" name="Rectangle 135"/>
          <p:cNvSpPr/>
          <p:nvPr/>
        </p:nvSpPr>
        <p:spPr>
          <a:xfrm>
            <a:off x="6672263" y="2133600"/>
            <a:ext cx="2270125"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1600">
              <a:solidFill>
                <a:srgbClr val="FFFFFF"/>
              </a:solidFill>
              <a:cs typeface="Arial" pitchFamily="34" charset="0"/>
            </a:endParaRPr>
          </a:p>
        </p:txBody>
      </p:sp>
      <p:grpSp>
        <p:nvGrpSpPr>
          <p:cNvPr id="131095" name="Group 136"/>
          <p:cNvGrpSpPr>
            <a:grpSpLocks/>
          </p:cNvGrpSpPr>
          <p:nvPr/>
        </p:nvGrpSpPr>
        <p:grpSpPr bwMode="auto">
          <a:xfrm>
            <a:off x="6734175" y="2362200"/>
            <a:ext cx="1952625" cy="2286000"/>
            <a:chOff x="4535256" y="1599873"/>
            <a:chExt cx="1952481" cy="2286327"/>
          </a:xfrm>
        </p:grpSpPr>
        <p:cxnSp>
          <p:nvCxnSpPr>
            <p:cNvPr id="328" name="Straight Connector 137"/>
            <p:cNvCxnSpPr/>
            <p:nvPr/>
          </p:nvCxnSpPr>
          <p:spPr>
            <a:xfrm rot="5400000" flipH="1" flipV="1">
              <a:off x="4382677" y="2285928"/>
              <a:ext cx="1752851" cy="144769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1155" name="TextBox 138"/>
            <p:cNvSpPr txBox="1">
              <a:spLocks noChangeArrowheads="1"/>
            </p:cNvSpPr>
            <p:nvPr/>
          </p:nvSpPr>
          <p:spPr bwMode="auto">
            <a:xfrm>
              <a:off x="5788559" y="1599873"/>
              <a:ext cx="699178" cy="400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S</a:t>
              </a:r>
              <a:r>
                <a:rPr lang="zh-TW" altLang="en-US" sz="2000" baseline="-25000"/>
                <a:t>市場</a:t>
              </a:r>
              <a:endParaRPr lang="en-US" altLang="zh-TW" sz="2000" baseline="-25000"/>
            </a:p>
          </p:txBody>
        </p:sp>
      </p:grpSp>
      <p:grpSp>
        <p:nvGrpSpPr>
          <p:cNvPr id="131096" name="Group 139"/>
          <p:cNvGrpSpPr>
            <a:grpSpLocks/>
          </p:cNvGrpSpPr>
          <p:nvPr/>
        </p:nvGrpSpPr>
        <p:grpSpPr bwMode="auto">
          <a:xfrm>
            <a:off x="6443663" y="5410200"/>
            <a:ext cx="2700337" cy="871538"/>
            <a:chOff x="680076" y="5147846"/>
            <a:chExt cx="2700884" cy="871876"/>
          </a:xfrm>
        </p:grpSpPr>
        <p:sp>
          <p:nvSpPr>
            <p:cNvPr id="131122" name="TextBox 140"/>
            <p:cNvSpPr txBox="1">
              <a:spLocks noChangeArrowheads="1"/>
            </p:cNvSpPr>
            <p:nvPr/>
          </p:nvSpPr>
          <p:spPr bwMode="auto">
            <a:xfrm>
              <a:off x="680076" y="5300246"/>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0</a:t>
              </a:r>
            </a:p>
          </p:txBody>
        </p:sp>
        <p:grpSp>
          <p:nvGrpSpPr>
            <p:cNvPr id="131123" name="Group 99"/>
            <p:cNvGrpSpPr>
              <a:grpSpLocks/>
            </p:cNvGrpSpPr>
            <p:nvPr/>
          </p:nvGrpSpPr>
          <p:grpSpPr bwMode="auto">
            <a:xfrm>
              <a:off x="915074" y="5147846"/>
              <a:ext cx="2370617" cy="460177"/>
              <a:chOff x="937528" y="5147846"/>
              <a:chExt cx="2370617" cy="460177"/>
            </a:xfrm>
          </p:grpSpPr>
          <p:cxnSp>
            <p:nvCxnSpPr>
              <p:cNvPr id="334" name="Straight Connector 143"/>
              <p:cNvCxnSpPr/>
              <p:nvPr/>
            </p:nvCxnSpPr>
            <p:spPr>
              <a:xfrm>
                <a:off x="937528" y="5300305"/>
                <a:ext cx="2370617" cy="63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1126" name="Group 96"/>
              <p:cNvGrpSpPr>
                <a:grpSpLocks/>
              </p:cNvGrpSpPr>
              <p:nvPr/>
            </p:nvGrpSpPr>
            <p:grpSpPr bwMode="auto">
              <a:xfrm>
                <a:off x="996920" y="5147846"/>
                <a:ext cx="2212238" cy="460177"/>
                <a:chOff x="996920" y="5147846"/>
                <a:chExt cx="2212238" cy="460177"/>
              </a:xfrm>
            </p:grpSpPr>
            <p:grpSp>
              <p:nvGrpSpPr>
                <p:cNvPr id="131127" name="Group 21"/>
                <p:cNvGrpSpPr>
                  <a:grpSpLocks/>
                </p:cNvGrpSpPr>
                <p:nvPr/>
              </p:nvGrpSpPr>
              <p:grpSpPr bwMode="auto">
                <a:xfrm>
                  <a:off x="2825720" y="5147846"/>
                  <a:ext cx="383438" cy="460177"/>
                  <a:chOff x="8069094" y="4648200"/>
                  <a:chExt cx="383438" cy="460177"/>
                </a:xfrm>
              </p:grpSpPr>
              <p:cxnSp>
                <p:nvCxnSpPr>
                  <p:cNvPr id="361" name="Straight Connector 171"/>
                  <p:cNvCxnSpPr/>
                  <p:nvPr/>
                </p:nvCxnSpPr>
                <p:spPr>
                  <a:xfrm rot="5400000">
                    <a:off x="8153756" y="4723635"/>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53" name="TextBox 172"/>
                  <p:cNvSpPr txBox="1">
                    <a:spLocks noChangeArrowheads="1"/>
                  </p:cNvSpPr>
                  <p:nvPr/>
                </p:nvSpPr>
                <p:spPr bwMode="auto">
                  <a:xfrm>
                    <a:off x="8069094" y="4800600"/>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18</a:t>
                    </a:r>
                  </a:p>
                </p:txBody>
              </p:sp>
            </p:grpSp>
            <p:grpSp>
              <p:nvGrpSpPr>
                <p:cNvPr id="131128" name="Group 27"/>
                <p:cNvGrpSpPr>
                  <a:grpSpLocks/>
                </p:cNvGrpSpPr>
                <p:nvPr/>
              </p:nvGrpSpPr>
              <p:grpSpPr bwMode="auto">
                <a:xfrm>
                  <a:off x="996920" y="5147846"/>
                  <a:ext cx="284052" cy="460177"/>
                  <a:chOff x="8069094" y="4648200"/>
                  <a:chExt cx="284052" cy="460177"/>
                </a:xfrm>
              </p:grpSpPr>
              <p:cxnSp>
                <p:nvCxnSpPr>
                  <p:cNvPr id="359" name="Straight Connector 169"/>
                  <p:cNvCxnSpPr/>
                  <p:nvPr/>
                </p:nvCxnSpPr>
                <p:spPr>
                  <a:xfrm rot="5400000">
                    <a:off x="8153386" y="4723635"/>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51" name="TextBox 170"/>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a:t>
                    </a:r>
                  </a:p>
                </p:txBody>
              </p:sp>
            </p:grpSp>
            <p:grpSp>
              <p:nvGrpSpPr>
                <p:cNvPr id="131129" name="Group 30"/>
                <p:cNvGrpSpPr>
                  <a:grpSpLocks/>
                </p:cNvGrpSpPr>
                <p:nvPr/>
              </p:nvGrpSpPr>
              <p:grpSpPr bwMode="auto">
                <a:xfrm>
                  <a:off x="1225520" y="5147846"/>
                  <a:ext cx="284052" cy="460177"/>
                  <a:chOff x="8069094" y="4648200"/>
                  <a:chExt cx="284052" cy="460177"/>
                </a:xfrm>
              </p:grpSpPr>
              <p:cxnSp>
                <p:nvCxnSpPr>
                  <p:cNvPr id="357" name="Straight Connector 167"/>
                  <p:cNvCxnSpPr/>
                  <p:nvPr/>
                </p:nvCxnSpPr>
                <p:spPr>
                  <a:xfrm rot="5400000">
                    <a:off x="8153432" y="4723635"/>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49" name="TextBox 168"/>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4</a:t>
                    </a:r>
                  </a:p>
                </p:txBody>
              </p:sp>
            </p:grpSp>
            <p:grpSp>
              <p:nvGrpSpPr>
                <p:cNvPr id="131130" name="Group 33"/>
                <p:cNvGrpSpPr>
                  <a:grpSpLocks/>
                </p:cNvGrpSpPr>
                <p:nvPr/>
              </p:nvGrpSpPr>
              <p:grpSpPr bwMode="auto">
                <a:xfrm>
                  <a:off x="1454120" y="5147846"/>
                  <a:ext cx="284052" cy="460177"/>
                  <a:chOff x="8069094" y="4648200"/>
                  <a:chExt cx="284052" cy="460177"/>
                </a:xfrm>
              </p:grpSpPr>
              <p:cxnSp>
                <p:nvCxnSpPr>
                  <p:cNvPr id="355" name="Straight Connector 165"/>
                  <p:cNvCxnSpPr/>
                  <p:nvPr/>
                </p:nvCxnSpPr>
                <p:spPr>
                  <a:xfrm rot="5400000">
                    <a:off x="8153479" y="4723635"/>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47" name="TextBox 166"/>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6</a:t>
                    </a:r>
                  </a:p>
                </p:txBody>
              </p:sp>
            </p:grpSp>
            <p:grpSp>
              <p:nvGrpSpPr>
                <p:cNvPr id="131131" name="Group 36"/>
                <p:cNvGrpSpPr>
                  <a:grpSpLocks/>
                </p:cNvGrpSpPr>
                <p:nvPr/>
              </p:nvGrpSpPr>
              <p:grpSpPr bwMode="auto">
                <a:xfrm>
                  <a:off x="1682720" y="5147846"/>
                  <a:ext cx="284052" cy="460177"/>
                  <a:chOff x="8069094" y="4648200"/>
                  <a:chExt cx="284052" cy="460177"/>
                </a:xfrm>
              </p:grpSpPr>
              <p:cxnSp>
                <p:nvCxnSpPr>
                  <p:cNvPr id="353" name="Straight Connector 163"/>
                  <p:cNvCxnSpPr/>
                  <p:nvPr/>
                </p:nvCxnSpPr>
                <p:spPr>
                  <a:xfrm rot="5400000">
                    <a:off x="8153525" y="4723635"/>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45" name="TextBox 164"/>
                  <p:cNvSpPr txBox="1">
                    <a:spLocks noChangeArrowheads="1"/>
                  </p:cNvSpPr>
                  <p:nvPr/>
                </p:nvSpPr>
                <p:spPr bwMode="auto">
                  <a:xfrm>
                    <a:off x="8069094" y="48006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8</a:t>
                    </a:r>
                  </a:p>
                </p:txBody>
              </p:sp>
            </p:grpSp>
            <p:grpSp>
              <p:nvGrpSpPr>
                <p:cNvPr id="131132" name="Group 39"/>
                <p:cNvGrpSpPr>
                  <a:grpSpLocks/>
                </p:cNvGrpSpPr>
                <p:nvPr/>
              </p:nvGrpSpPr>
              <p:grpSpPr bwMode="auto">
                <a:xfrm>
                  <a:off x="1905000" y="5147846"/>
                  <a:ext cx="383438" cy="460177"/>
                  <a:chOff x="8062774" y="4648200"/>
                  <a:chExt cx="383438" cy="460177"/>
                </a:xfrm>
              </p:grpSpPr>
              <p:cxnSp>
                <p:nvCxnSpPr>
                  <p:cNvPr id="351" name="Straight Connector 161"/>
                  <p:cNvCxnSpPr/>
                  <p:nvPr/>
                </p:nvCxnSpPr>
                <p:spPr>
                  <a:xfrm rot="5400000">
                    <a:off x="8153571" y="4723635"/>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43" name="TextBox 162"/>
                  <p:cNvSpPr txBox="1">
                    <a:spLocks noChangeArrowheads="1"/>
                  </p:cNvSpPr>
                  <p:nvPr/>
                </p:nvSpPr>
                <p:spPr bwMode="auto">
                  <a:xfrm>
                    <a:off x="8062774" y="4800600"/>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10</a:t>
                    </a:r>
                  </a:p>
                </p:txBody>
              </p:sp>
            </p:grpSp>
            <p:grpSp>
              <p:nvGrpSpPr>
                <p:cNvPr id="131133" name="Group 42"/>
                <p:cNvGrpSpPr>
                  <a:grpSpLocks/>
                </p:cNvGrpSpPr>
                <p:nvPr/>
              </p:nvGrpSpPr>
              <p:grpSpPr bwMode="auto">
                <a:xfrm>
                  <a:off x="2139920" y="5147846"/>
                  <a:ext cx="383438" cy="460177"/>
                  <a:chOff x="8069094" y="4648200"/>
                  <a:chExt cx="383438" cy="460177"/>
                </a:xfrm>
              </p:grpSpPr>
              <p:cxnSp>
                <p:nvCxnSpPr>
                  <p:cNvPr id="349" name="Straight Connector 159"/>
                  <p:cNvCxnSpPr/>
                  <p:nvPr/>
                </p:nvCxnSpPr>
                <p:spPr>
                  <a:xfrm rot="5400000">
                    <a:off x="8153617" y="4723635"/>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41" name="TextBox 160"/>
                  <p:cNvSpPr txBox="1">
                    <a:spLocks noChangeArrowheads="1"/>
                  </p:cNvSpPr>
                  <p:nvPr/>
                </p:nvSpPr>
                <p:spPr bwMode="auto">
                  <a:xfrm>
                    <a:off x="8069094" y="4800600"/>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12</a:t>
                    </a:r>
                  </a:p>
                </p:txBody>
              </p:sp>
            </p:grpSp>
            <p:grpSp>
              <p:nvGrpSpPr>
                <p:cNvPr id="131134" name="Group 45"/>
                <p:cNvGrpSpPr>
                  <a:grpSpLocks/>
                </p:cNvGrpSpPr>
                <p:nvPr/>
              </p:nvGrpSpPr>
              <p:grpSpPr bwMode="auto">
                <a:xfrm>
                  <a:off x="2368520" y="5147846"/>
                  <a:ext cx="383438" cy="460177"/>
                  <a:chOff x="8069094" y="4648200"/>
                  <a:chExt cx="383438" cy="460177"/>
                </a:xfrm>
              </p:grpSpPr>
              <p:cxnSp>
                <p:nvCxnSpPr>
                  <p:cNvPr id="347" name="Straight Connector 157"/>
                  <p:cNvCxnSpPr/>
                  <p:nvPr/>
                </p:nvCxnSpPr>
                <p:spPr>
                  <a:xfrm rot="5400000">
                    <a:off x="8153664" y="4723635"/>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39" name="TextBox 158"/>
                  <p:cNvSpPr txBox="1">
                    <a:spLocks noChangeArrowheads="1"/>
                  </p:cNvSpPr>
                  <p:nvPr/>
                </p:nvSpPr>
                <p:spPr bwMode="auto">
                  <a:xfrm>
                    <a:off x="8069094" y="4800600"/>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14</a:t>
                    </a:r>
                  </a:p>
                </p:txBody>
              </p:sp>
            </p:grpSp>
            <p:grpSp>
              <p:nvGrpSpPr>
                <p:cNvPr id="131135" name="Group 48"/>
                <p:cNvGrpSpPr>
                  <a:grpSpLocks/>
                </p:cNvGrpSpPr>
                <p:nvPr/>
              </p:nvGrpSpPr>
              <p:grpSpPr bwMode="auto">
                <a:xfrm>
                  <a:off x="2597120" y="5147846"/>
                  <a:ext cx="383438" cy="460177"/>
                  <a:chOff x="8069094" y="4648200"/>
                  <a:chExt cx="383438" cy="460177"/>
                </a:xfrm>
              </p:grpSpPr>
              <p:cxnSp>
                <p:nvCxnSpPr>
                  <p:cNvPr id="345" name="Straight Connector 24"/>
                  <p:cNvCxnSpPr/>
                  <p:nvPr/>
                </p:nvCxnSpPr>
                <p:spPr>
                  <a:xfrm rot="5400000">
                    <a:off x="8153710" y="4723635"/>
                    <a:ext cx="152459"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137" name="TextBox 156"/>
                  <p:cNvSpPr txBox="1">
                    <a:spLocks noChangeArrowheads="1"/>
                  </p:cNvSpPr>
                  <p:nvPr/>
                </p:nvSpPr>
                <p:spPr bwMode="auto">
                  <a:xfrm>
                    <a:off x="8069094" y="4800600"/>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16</a:t>
                    </a:r>
                  </a:p>
                </p:txBody>
              </p:sp>
            </p:grpSp>
          </p:grpSp>
        </p:grpSp>
        <p:sp>
          <p:nvSpPr>
            <p:cNvPr id="131124" name="TextBox 142"/>
            <p:cNvSpPr txBox="1">
              <a:spLocks noChangeArrowheads="1"/>
            </p:cNvSpPr>
            <p:nvPr/>
          </p:nvSpPr>
          <p:spPr bwMode="auto">
            <a:xfrm>
              <a:off x="1964901" y="5681248"/>
              <a:ext cx="1416059" cy="3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t>冰淇淋供給量</a:t>
              </a:r>
            </a:p>
          </p:txBody>
        </p:sp>
      </p:grpSp>
      <p:grpSp>
        <p:nvGrpSpPr>
          <p:cNvPr id="131097" name="Group 173"/>
          <p:cNvGrpSpPr>
            <a:grpSpLocks/>
          </p:cNvGrpSpPr>
          <p:nvPr/>
        </p:nvGrpSpPr>
        <p:grpSpPr bwMode="auto">
          <a:xfrm>
            <a:off x="5900738" y="1666875"/>
            <a:ext cx="923925" cy="3897313"/>
            <a:chOff x="3799232" y="904083"/>
            <a:chExt cx="924915" cy="3897309"/>
          </a:xfrm>
        </p:grpSpPr>
        <p:cxnSp>
          <p:nvCxnSpPr>
            <p:cNvPr id="364" name="Straight Connector 174"/>
            <p:cNvCxnSpPr/>
            <p:nvPr/>
          </p:nvCxnSpPr>
          <p:spPr>
            <a:xfrm rot="5400000">
              <a:off x="2895980" y="3124199"/>
              <a:ext cx="3352797" cy="15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1103" name="Group 56"/>
            <p:cNvGrpSpPr>
              <a:grpSpLocks/>
            </p:cNvGrpSpPr>
            <p:nvPr/>
          </p:nvGrpSpPr>
          <p:grpSpPr bwMode="auto">
            <a:xfrm>
              <a:off x="3983925" y="1828800"/>
              <a:ext cx="740222" cy="307777"/>
              <a:chOff x="6117778" y="2286000"/>
              <a:chExt cx="740222" cy="307777"/>
            </a:xfrm>
          </p:grpSpPr>
          <p:sp>
            <p:nvSpPr>
              <p:cNvPr id="131120" name="TextBox 53"/>
              <p:cNvSpPr txBox="1">
                <a:spLocks noChangeArrowheads="1"/>
              </p:cNvSpPr>
              <p:nvPr/>
            </p:nvSpPr>
            <p:spPr bwMode="auto">
              <a:xfrm>
                <a:off x="6117778" y="2286000"/>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$3.00</a:t>
                </a:r>
              </a:p>
            </p:txBody>
          </p:sp>
          <p:cxnSp>
            <p:nvCxnSpPr>
              <p:cNvPr id="383" name="Straight Connector 55"/>
              <p:cNvCxnSpPr/>
              <p:nvPr/>
            </p:nvCxnSpPr>
            <p:spPr>
              <a:xfrm>
                <a:off x="6705437" y="2513807"/>
                <a:ext cx="152563"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104" name="Group 57"/>
            <p:cNvGrpSpPr>
              <a:grpSpLocks/>
            </p:cNvGrpSpPr>
            <p:nvPr/>
          </p:nvGrpSpPr>
          <p:grpSpPr bwMode="auto">
            <a:xfrm>
              <a:off x="4097738" y="2297668"/>
              <a:ext cx="626409" cy="307777"/>
              <a:chOff x="6231591" y="2286000"/>
              <a:chExt cx="626409" cy="307777"/>
            </a:xfrm>
          </p:grpSpPr>
          <p:sp>
            <p:nvSpPr>
              <p:cNvPr id="131118" name="TextBox 190"/>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2.50</a:t>
                </a:r>
              </a:p>
            </p:txBody>
          </p:sp>
          <p:cxnSp>
            <p:nvCxnSpPr>
              <p:cNvPr id="381" name="Straight Connector 191"/>
              <p:cNvCxnSpPr/>
              <p:nvPr/>
            </p:nvCxnSpPr>
            <p:spPr>
              <a:xfrm>
                <a:off x="6705437" y="2514839"/>
                <a:ext cx="152563"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105" name="Group 60"/>
            <p:cNvGrpSpPr>
              <a:grpSpLocks/>
            </p:cNvGrpSpPr>
            <p:nvPr/>
          </p:nvGrpSpPr>
          <p:grpSpPr bwMode="auto">
            <a:xfrm>
              <a:off x="4097738" y="2754868"/>
              <a:ext cx="626409" cy="307777"/>
              <a:chOff x="6231591" y="2286000"/>
              <a:chExt cx="626409" cy="307777"/>
            </a:xfrm>
          </p:grpSpPr>
          <p:sp>
            <p:nvSpPr>
              <p:cNvPr id="131116" name="TextBox 188"/>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2.00</a:t>
                </a:r>
              </a:p>
            </p:txBody>
          </p:sp>
          <p:cxnSp>
            <p:nvCxnSpPr>
              <p:cNvPr id="379" name="Straight Connector 189"/>
              <p:cNvCxnSpPr/>
              <p:nvPr/>
            </p:nvCxnSpPr>
            <p:spPr>
              <a:xfrm>
                <a:off x="6705437" y="2514838"/>
                <a:ext cx="152563"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106" name="Group 63"/>
            <p:cNvGrpSpPr>
              <a:grpSpLocks/>
            </p:cNvGrpSpPr>
            <p:nvPr/>
          </p:nvGrpSpPr>
          <p:grpSpPr bwMode="auto">
            <a:xfrm>
              <a:off x="4097738" y="3212068"/>
              <a:ext cx="626409" cy="307777"/>
              <a:chOff x="6231591" y="2286000"/>
              <a:chExt cx="626409" cy="307777"/>
            </a:xfrm>
          </p:grpSpPr>
          <p:sp>
            <p:nvSpPr>
              <p:cNvPr id="131114" name="TextBox 186"/>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1.50</a:t>
                </a:r>
              </a:p>
            </p:txBody>
          </p:sp>
          <p:cxnSp>
            <p:nvCxnSpPr>
              <p:cNvPr id="377" name="Straight Connector 187"/>
              <p:cNvCxnSpPr/>
              <p:nvPr/>
            </p:nvCxnSpPr>
            <p:spPr>
              <a:xfrm>
                <a:off x="6705437" y="2514838"/>
                <a:ext cx="152563"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107" name="Group 66"/>
            <p:cNvGrpSpPr>
              <a:grpSpLocks/>
            </p:cNvGrpSpPr>
            <p:nvPr/>
          </p:nvGrpSpPr>
          <p:grpSpPr bwMode="auto">
            <a:xfrm>
              <a:off x="4097738" y="3669268"/>
              <a:ext cx="626409" cy="307777"/>
              <a:chOff x="6231591" y="2286000"/>
              <a:chExt cx="626409" cy="307777"/>
            </a:xfrm>
          </p:grpSpPr>
          <p:sp>
            <p:nvSpPr>
              <p:cNvPr id="131112" name="TextBox 184"/>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1.00</a:t>
                </a:r>
              </a:p>
            </p:txBody>
          </p:sp>
          <p:cxnSp>
            <p:nvCxnSpPr>
              <p:cNvPr id="375" name="Straight Connector 185"/>
              <p:cNvCxnSpPr/>
              <p:nvPr/>
            </p:nvCxnSpPr>
            <p:spPr>
              <a:xfrm>
                <a:off x="6705437" y="2514837"/>
                <a:ext cx="152563"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108" name="Group 69"/>
            <p:cNvGrpSpPr>
              <a:grpSpLocks/>
            </p:cNvGrpSpPr>
            <p:nvPr/>
          </p:nvGrpSpPr>
          <p:grpSpPr bwMode="auto">
            <a:xfrm>
              <a:off x="4097738" y="4126468"/>
              <a:ext cx="626409" cy="307777"/>
              <a:chOff x="6231591" y="2286000"/>
              <a:chExt cx="626409" cy="307777"/>
            </a:xfrm>
          </p:grpSpPr>
          <p:sp>
            <p:nvSpPr>
              <p:cNvPr id="131110" name="TextBox 182"/>
              <p:cNvSpPr txBox="1">
                <a:spLocks noChangeArrowheads="1"/>
              </p:cNvSpPr>
              <p:nvPr/>
            </p:nvSpPr>
            <p:spPr bwMode="auto">
              <a:xfrm>
                <a:off x="6231591" y="2286000"/>
                <a:ext cx="532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400"/>
                  <a:t>0.50</a:t>
                </a:r>
              </a:p>
            </p:txBody>
          </p:sp>
          <p:cxnSp>
            <p:nvCxnSpPr>
              <p:cNvPr id="373" name="Straight Connector 183"/>
              <p:cNvCxnSpPr/>
              <p:nvPr/>
            </p:nvCxnSpPr>
            <p:spPr>
              <a:xfrm>
                <a:off x="6705437" y="2514837"/>
                <a:ext cx="152563"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1109" name="TextBox 181"/>
            <p:cNvSpPr txBox="1">
              <a:spLocks noChangeArrowheads="1"/>
            </p:cNvSpPr>
            <p:nvPr/>
          </p:nvSpPr>
          <p:spPr bwMode="auto">
            <a:xfrm>
              <a:off x="3799232" y="904083"/>
              <a:ext cx="800961" cy="83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1600"/>
                <a:t>冰淇淋</a:t>
              </a:r>
            </a:p>
            <a:p>
              <a:pPr algn="r"/>
              <a:r>
                <a:rPr lang="zh-TW" altLang="en-US" sz="1600"/>
                <a:t>每球</a:t>
              </a:r>
            </a:p>
            <a:p>
              <a:pPr algn="r"/>
              <a:r>
                <a:rPr lang="zh-TW" altLang="en-US" sz="1600"/>
                <a:t>價格</a:t>
              </a:r>
              <a:endParaRPr lang="en-US" altLang="zh-TW" sz="1600"/>
            </a:p>
          </p:txBody>
        </p:sp>
      </p:grpSp>
      <p:cxnSp>
        <p:nvCxnSpPr>
          <p:cNvPr id="384" name="Straight Connector 194"/>
          <p:cNvCxnSpPr/>
          <p:nvPr/>
        </p:nvCxnSpPr>
        <p:spPr>
          <a:xfrm>
            <a:off x="6678613" y="3744913"/>
            <a:ext cx="817562"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85" name="Straight Connector 195"/>
          <p:cNvCxnSpPr/>
          <p:nvPr/>
        </p:nvCxnSpPr>
        <p:spPr>
          <a:xfrm rot="5400000" flipH="1" flipV="1">
            <a:off x="6557169" y="4647406"/>
            <a:ext cx="1828800"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1100" name="Freeform 183"/>
          <p:cNvSpPr>
            <a:spLocks/>
          </p:cNvSpPr>
          <p:nvPr/>
        </p:nvSpPr>
        <p:spPr bwMode="auto">
          <a:xfrm>
            <a:off x="7408863" y="3690938"/>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31101" name="TextBox 197"/>
          <p:cNvSpPr txBox="1">
            <a:spLocks noChangeArrowheads="1"/>
          </p:cNvSpPr>
          <p:nvPr/>
        </p:nvSpPr>
        <p:spPr bwMode="auto">
          <a:xfrm>
            <a:off x="7113588" y="1306513"/>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1800">
                <a:solidFill>
                  <a:srgbClr val="800080"/>
                </a:solidFill>
              </a:rPr>
              <a:t>市場供給</a:t>
            </a:r>
            <a:endParaRPr lang="en-US" altLang="zh-TW" sz="1800">
              <a:solidFill>
                <a:srgbClr val="800080"/>
              </a:solidFill>
            </a:endParaRPr>
          </a:p>
        </p:txBody>
      </p:sp>
    </p:spTree>
    <p:extLst>
      <p:ext uri="{BB962C8B-B14F-4D97-AF65-F5344CB8AC3E}">
        <p14:creationId xmlns:p14="http://schemas.microsoft.com/office/powerpoint/2010/main" val="2376750520"/>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600200"/>
            <a:ext cx="8305800" cy="4953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圖</a:t>
            </a:r>
            <a:r>
              <a:rPr kumimoji="0" lang="en-US" altLang="zh-TW">
                <a:latin typeface="標楷體" charset="0"/>
                <a:ea typeface="標楷體" charset="0"/>
                <a:cs typeface="標楷體" charset="0"/>
              </a:rPr>
              <a:t>6</a:t>
            </a:r>
            <a:r>
              <a:rPr kumimoji="0" lang="zh-TW" altLang="en-US">
                <a:latin typeface="標楷體" charset="0"/>
                <a:ea typeface="標楷體" charset="0"/>
                <a:cs typeface="標楷體" charset="0"/>
              </a:rPr>
              <a:t>的圖形顯示對應供給表的供給曲線。</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如同需求曲線，</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透過將個別供給曲線水平加總，可以得到市場供給曲線</a:t>
            </a:r>
            <a:r>
              <a:rPr kumimoji="0" lang="zh-TW" altLang="en-US">
                <a:latin typeface="標楷體" charset="0"/>
                <a:ea typeface="標楷體" charset="0"/>
                <a:cs typeface="標楷體" charset="0"/>
              </a:rPr>
              <a:t>；</a:t>
            </a: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亦即在每一價格下，將兩人在此一價格下橫軸的供給量相加，即可得到市場供給量。</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市場供給曲線顯示當商品價格改變時，總供給量的變動情形</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市場供給與個別供給</a:t>
            </a:r>
            <a:endParaRPr kumimoji="0" lang="zh-TW" altLang="en-US" dirty="0">
              <a:cs typeface="+mj-cs"/>
            </a:endParaRPr>
          </a:p>
        </p:txBody>
      </p:sp>
      <p:sp>
        <p:nvSpPr>
          <p:cNvPr id="13312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0C3747A-B8A0-EF44-99E6-4A5454DE3288}" type="slidenum">
              <a:rPr kumimoji="0" lang="en-US" altLang="zh-TW" b="1">
                <a:solidFill>
                  <a:srgbClr val="376092"/>
                </a:solidFill>
                <a:ea typeface="標楷體" charset="0"/>
                <a:cs typeface="標楷體" charset="0"/>
              </a:rPr>
              <a:pPr/>
              <a:t>59</a:t>
            </a:fld>
            <a:endParaRPr kumimoji="0" lang="en-US" altLang="zh-TW" b="1">
              <a:solidFill>
                <a:srgbClr val="376092"/>
              </a:solidFill>
              <a:ea typeface="標楷體" charset="0"/>
              <a:cs typeface="標楷體" charset="0"/>
            </a:endParaRPr>
          </a:p>
        </p:txBody>
      </p:sp>
      <p:sp>
        <p:nvSpPr>
          <p:cNvPr id="13312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62759572"/>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600200"/>
            <a:ext cx="8153400" cy="4953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供給曲線顯示，在其他會影響賣者銷售決策的因素不變下，賣者在每一價格下的供給量。</a:t>
            </a:r>
          </a:p>
          <a:p>
            <a:pPr>
              <a:buFont typeface="Arial" charset="0"/>
              <a:buNone/>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此一關係會隨時間改變，此反映在供給曲線的移動。</a:t>
            </a:r>
          </a:p>
          <a:p>
            <a:pPr>
              <a:buFont typeface="Arial" charset="0"/>
              <a:buNone/>
              <a:defRPr/>
            </a:pPr>
            <a:r>
              <a:rPr kumimoji="0" lang="en-US" altLang="zh-TW">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例：假設糖的價格下跌，由於糖是冰淇淋的生產</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投入之一，所以糖價格下跌會使賣冰淇淋的</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利潤增加。這會使冰淇淋賣者在每一價格下</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的供給量增加，亦即供給曲線往右移。</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供給曲線的移動</a:t>
            </a:r>
            <a:endParaRPr kumimoji="0" lang="zh-TW" altLang="en-US" dirty="0">
              <a:cs typeface="+mj-cs"/>
            </a:endParaRPr>
          </a:p>
        </p:txBody>
      </p:sp>
      <p:sp>
        <p:nvSpPr>
          <p:cNvPr id="13517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DBEDC83-38AF-6943-9855-1F12DDF84832}" type="slidenum">
              <a:rPr kumimoji="0" lang="en-US" altLang="zh-TW" b="1">
                <a:solidFill>
                  <a:srgbClr val="376092"/>
                </a:solidFill>
                <a:ea typeface="標楷體" charset="0"/>
                <a:cs typeface="標楷體" charset="0"/>
              </a:rPr>
              <a:pPr/>
              <a:t>60</a:t>
            </a:fld>
            <a:endParaRPr kumimoji="0" lang="en-US" altLang="zh-TW" b="1">
              <a:solidFill>
                <a:srgbClr val="376092"/>
              </a:solidFill>
              <a:ea typeface="標楷體" charset="0"/>
              <a:cs typeface="標楷體" charset="0"/>
            </a:endParaRPr>
          </a:p>
        </p:txBody>
      </p:sp>
      <p:sp>
        <p:nvSpPr>
          <p:cNvPr id="13517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481479447"/>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600200"/>
            <a:ext cx="8305800" cy="4953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圖</a:t>
            </a:r>
            <a:r>
              <a:rPr kumimoji="0" lang="en-US" altLang="zh-TW">
                <a:latin typeface="標楷體" charset="0"/>
                <a:ea typeface="標楷體" charset="0"/>
                <a:cs typeface="標楷體" charset="0"/>
              </a:rPr>
              <a:t>7</a:t>
            </a:r>
            <a:r>
              <a:rPr kumimoji="0" lang="zh-TW" altLang="en-US">
                <a:latin typeface="標楷體" charset="0"/>
                <a:ea typeface="標楷體" charset="0"/>
                <a:cs typeface="標楷體" charset="0"/>
              </a:rPr>
              <a:t>描繪供給曲線的移動。</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任何使每一價格下供給量增加的變化，例如糖價下跌，會使供給曲線往右移，此稱為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供給增加</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increase in supply</a:t>
            </a:r>
            <a:r>
              <a:rPr kumimoji="0" lang="zh-TW" altLang="en-US">
                <a:latin typeface="標楷體" charset="0"/>
                <a:ea typeface="標楷體" charset="0"/>
                <a:cs typeface="標楷體" charset="0"/>
              </a:rPr>
              <a:t>）。</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相反地，任何使每一價格下供給量減少的變化，會使供給曲線往左移，此稱為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供給減少</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decrease in supply</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供給曲線的移動</a:t>
            </a:r>
            <a:endParaRPr kumimoji="0" lang="zh-TW" altLang="en-US" dirty="0">
              <a:cs typeface="+mj-cs"/>
            </a:endParaRPr>
          </a:p>
        </p:txBody>
      </p:sp>
      <p:sp>
        <p:nvSpPr>
          <p:cNvPr id="13721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69A1542-E97A-F547-B1BF-687995A0A86C}" type="slidenum">
              <a:rPr kumimoji="0" lang="en-US" altLang="zh-TW" b="1">
                <a:solidFill>
                  <a:srgbClr val="376092"/>
                </a:solidFill>
                <a:ea typeface="標楷體" charset="0"/>
                <a:cs typeface="標楷體" charset="0"/>
              </a:rPr>
              <a:pPr/>
              <a:t>61</a:t>
            </a:fld>
            <a:endParaRPr kumimoji="0" lang="en-US" altLang="zh-TW" b="1">
              <a:solidFill>
                <a:srgbClr val="376092"/>
              </a:solidFill>
              <a:ea typeface="標楷體" charset="0"/>
              <a:cs typeface="標楷體" charset="0"/>
            </a:endParaRPr>
          </a:p>
        </p:txBody>
      </p:sp>
      <p:sp>
        <p:nvSpPr>
          <p:cNvPr id="13722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860121673"/>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181100" y="152400"/>
            <a:ext cx="9144000" cy="1143000"/>
          </a:xfrm>
        </p:spPr>
        <p:txBody>
          <a:bodyPr rtlCol="0"/>
          <a:lstStyle/>
          <a:p>
            <a:pPr>
              <a:defRPr/>
            </a:pPr>
            <a:r>
              <a:rPr kumimoji="0" lang="zh-TW" altLang="en-US" dirty="0" smtClean="0">
                <a:cs typeface="+mj-cs"/>
              </a:rPr>
              <a:t>圖</a:t>
            </a:r>
            <a:r>
              <a:rPr kumimoji="0" lang="en-US" altLang="zh-TW" dirty="0" smtClean="0">
                <a:cs typeface="+mj-cs"/>
              </a:rPr>
              <a:t>7</a:t>
            </a:r>
            <a:r>
              <a:rPr kumimoji="0" lang="zh-TW" altLang="en-US" dirty="0" smtClean="0">
                <a:cs typeface="+mj-cs"/>
              </a:rPr>
              <a:t>  供給曲線的移動</a:t>
            </a:r>
            <a:endParaRPr kumimoji="0" lang="zh-TW" altLang="en-US" dirty="0">
              <a:cs typeface="+mj-cs"/>
            </a:endParaRPr>
          </a:p>
        </p:txBody>
      </p:sp>
      <p:sp>
        <p:nvSpPr>
          <p:cNvPr id="139266"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97A1416-7984-1348-A425-6444B635DDB3}" type="slidenum">
              <a:rPr kumimoji="0" lang="en-US" altLang="zh-TW" b="1">
                <a:solidFill>
                  <a:srgbClr val="376092"/>
                </a:solidFill>
                <a:ea typeface="標楷體" charset="0"/>
                <a:cs typeface="標楷體" charset="0"/>
              </a:rPr>
              <a:pPr/>
              <a:t>62</a:t>
            </a:fld>
            <a:endParaRPr kumimoji="0" lang="en-US" altLang="zh-TW" b="1">
              <a:solidFill>
                <a:srgbClr val="376092"/>
              </a:solidFill>
              <a:ea typeface="標楷體" charset="0"/>
              <a:cs typeface="標楷體" charset="0"/>
            </a:endParaRPr>
          </a:p>
        </p:txBody>
      </p:sp>
      <p:sp>
        <p:nvSpPr>
          <p:cNvPr id="13926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6" name="Rectangle 4"/>
          <p:cNvSpPr/>
          <p:nvPr/>
        </p:nvSpPr>
        <p:spPr>
          <a:xfrm>
            <a:off x="1981200" y="1990725"/>
            <a:ext cx="6019800" cy="3733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000">
                <a:solidFill>
                  <a:srgbClr val="FFFFFF"/>
                </a:solidFill>
              </a:rPr>
              <a:t>`</a:t>
            </a:r>
          </a:p>
        </p:txBody>
      </p:sp>
      <p:grpSp>
        <p:nvGrpSpPr>
          <p:cNvPr id="139269" name="Group 5"/>
          <p:cNvGrpSpPr>
            <a:grpSpLocks/>
          </p:cNvGrpSpPr>
          <p:nvPr/>
        </p:nvGrpSpPr>
        <p:grpSpPr bwMode="auto">
          <a:xfrm>
            <a:off x="457200" y="1905000"/>
            <a:ext cx="1554163" cy="3821113"/>
            <a:chOff x="304724" y="1362670"/>
            <a:chExt cx="1554680" cy="3819724"/>
          </a:xfrm>
        </p:grpSpPr>
        <p:cxnSp>
          <p:nvCxnSpPr>
            <p:cNvPr id="8" name="Straight Connector 6"/>
            <p:cNvCxnSpPr/>
            <p:nvPr/>
          </p:nvCxnSpPr>
          <p:spPr>
            <a:xfrm rot="5400000">
              <a:off x="-76664" y="3276499"/>
              <a:ext cx="381020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9292" name="TextBox 7"/>
            <p:cNvSpPr txBox="1">
              <a:spLocks noChangeArrowheads="1"/>
            </p:cNvSpPr>
            <p:nvPr/>
          </p:nvSpPr>
          <p:spPr bwMode="auto">
            <a:xfrm>
              <a:off x="304724" y="1362670"/>
              <a:ext cx="1554680" cy="707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2000"/>
                <a:t>冰淇淋每球價格</a:t>
              </a:r>
              <a:endParaRPr lang="en-US" altLang="zh-TW" sz="2000"/>
            </a:p>
          </p:txBody>
        </p:sp>
      </p:grpSp>
      <p:grpSp>
        <p:nvGrpSpPr>
          <p:cNvPr id="139270" name="Group 8"/>
          <p:cNvGrpSpPr>
            <a:grpSpLocks/>
          </p:cNvGrpSpPr>
          <p:nvPr/>
        </p:nvGrpSpPr>
        <p:grpSpPr bwMode="auto">
          <a:xfrm>
            <a:off x="1828800" y="5724525"/>
            <a:ext cx="6296025" cy="466725"/>
            <a:chOff x="1676400" y="5181600"/>
            <a:chExt cx="6295237" cy="466317"/>
          </a:xfrm>
        </p:grpSpPr>
        <p:cxnSp>
          <p:nvCxnSpPr>
            <p:cNvPr id="11" name="Straight Connector 9"/>
            <p:cNvCxnSpPr/>
            <p:nvPr/>
          </p:nvCxnSpPr>
          <p:spPr>
            <a:xfrm>
              <a:off x="1828781" y="5181600"/>
              <a:ext cx="6019047" cy="1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9289" name="TextBox 10"/>
            <p:cNvSpPr txBox="1">
              <a:spLocks noChangeArrowheads="1"/>
            </p:cNvSpPr>
            <p:nvPr/>
          </p:nvSpPr>
          <p:spPr bwMode="auto">
            <a:xfrm>
              <a:off x="6248088" y="5248233"/>
              <a:ext cx="1723549" cy="39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冰淇淋供給量</a:t>
              </a:r>
              <a:endParaRPr lang="en-US" altLang="zh-TW" sz="2000"/>
            </a:p>
          </p:txBody>
        </p:sp>
        <p:sp>
          <p:nvSpPr>
            <p:cNvPr id="139290" name="TextBox 11"/>
            <p:cNvSpPr txBox="1">
              <a:spLocks noChangeArrowheads="1"/>
            </p:cNvSpPr>
            <p:nvPr/>
          </p:nvSpPr>
          <p:spPr bwMode="auto">
            <a:xfrm>
              <a:off x="1676400" y="5181603"/>
              <a:ext cx="327334" cy="39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0</a:t>
              </a:r>
            </a:p>
          </p:txBody>
        </p:sp>
      </p:grpSp>
      <p:grpSp>
        <p:nvGrpSpPr>
          <p:cNvPr id="139271" name="Group 12"/>
          <p:cNvGrpSpPr>
            <a:grpSpLocks/>
          </p:cNvGrpSpPr>
          <p:nvPr/>
        </p:nvGrpSpPr>
        <p:grpSpPr bwMode="auto">
          <a:xfrm>
            <a:off x="3352800" y="2266950"/>
            <a:ext cx="2989263" cy="3076575"/>
            <a:chOff x="3175069" y="2028765"/>
            <a:chExt cx="2989743" cy="3076637"/>
          </a:xfrm>
        </p:grpSpPr>
        <p:cxnSp>
          <p:nvCxnSpPr>
            <p:cNvPr id="15" name="Straight Connector 13"/>
            <p:cNvCxnSpPr/>
            <p:nvPr/>
          </p:nvCxnSpPr>
          <p:spPr>
            <a:xfrm rot="5400000">
              <a:off x="2717977" y="2971641"/>
              <a:ext cx="2590852" cy="1676669"/>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39287" name="TextBox 14"/>
            <p:cNvSpPr txBox="1">
              <a:spLocks noChangeArrowheads="1"/>
            </p:cNvSpPr>
            <p:nvPr/>
          </p:nvSpPr>
          <p:spPr bwMode="auto">
            <a:xfrm>
              <a:off x="4546669" y="2028765"/>
              <a:ext cx="16181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供給曲線</a:t>
              </a:r>
              <a:r>
                <a:rPr lang="en-US" altLang="zh-TW" sz="2000"/>
                <a:t>, S</a:t>
              </a:r>
              <a:r>
                <a:rPr lang="en-US" altLang="zh-TW" sz="2000" baseline="-25000"/>
                <a:t>1</a:t>
              </a:r>
            </a:p>
          </p:txBody>
        </p:sp>
      </p:grpSp>
      <p:grpSp>
        <p:nvGrpSpPr>
          <p:cNvPr id="139272" name="Group 15"/>
          <p:cNvGrpSpPr>
            <a:grpSpLocks/>
          </p:cNvGrpSpPr>
          <p:nvPr/>
        </p:nvGrpSpPr>
        <p:grpSpPr bwMode="auto">
          <a:xfrm>
            <a:off x="2286000" y="2114550"/>
            <a:ext cx="2038350" cy="2847975"/>
            <a:chOff x="3161332" y="1419165"/>
            <a:chExt cx="2037819" cy="2848036"/>
          </a:xfrm>
        </p:grpSpPr>
        <p:cxnSp>
          <p:nvCxnSpPr>
            <p:cNvPr id="18" name="Straight Connector 16"/>
            <p:cNvCxnSpPr/>
            <p:nvPr/>
          </p:nvCxnSpPr>
          <p:spPr>
            <a:xfrm rot="5400000">
              <a:off x="2761847" y="2304435"/>
              <a:ext cx="2362251" cy="156328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9285" name="TextBox 17"/>
            <p:cNvSpPr txBox="1">
              <a:spLocks noChangeArrowheads="1"/>
            </p:cNvSpPr>
            <p:nvPr/>
          </p:nvSpPr>
          <p:spPr bwMode="auto">
            <a:xfrm>
              <a:off x="3581400" y="1419165"/>
              <a:ext cx="16177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供給曲線</a:t>
              </a:r>
              <a:r>
                <a:rPr lang="en-US" altLang="zh-TW" sz="2000"/>
                <a:t>, S</a:t>
              </a:r>
              <a:r>
                <a:rPr lang="en-US" altLang="zh-TW" sz="2000" baseline="-25000"/>
                <a:t>3</a:t>
              </a:r>
            </a:p>
          </p:txBody>
        </p:sp>
      </p:grpSp>
      <p:grpSp>
        <p:nvGrpSpPr>
          <p:cNvPr id="139273" name="Group 18"/>
          <p:cNvGrpSpPr>
            <a:grpSpLocks/>
          </p:cNvGrpSpPr>
          <p:nvPr/>
        </p:nvGrpSpPr>
        <p:grpSpPr bwMode="auto">
          <a:xfrm>
            <a:off x="4840288" y="2343150"/>
            <a:ext cx="3217862" cy="3000375"/>
            <a:chOff x="1066800" y="1266765"/>
            <a:chExt cx="3218311" cy="3000435"/>
          </a:xfrm>
        </p:grpSpPr>
        <p:cxnSp>
          <p:nvCxnSpPr>
            <p:cNvPr id="21" name="Straight Connector 19"/>
            <p:cNvCxnSpPr/>
            <p:nvPr/>
          </p:nvCxnSpPr>
          <p:spPr>
            <a:xfrm rot="5400000">
              <a:off x="609691" y="2133457"/>
              <a:ext cx="2590852" cy="167663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9283" name="TextBox 20"/>
            <p:cNvSpPr txBox="1">
              <a:spLocks noChangeArrowheads="1"/>
            </p:cNvSpPr>
            <p:nvPr/>
          </p:nvSpPr>
          <p:spPr bwMode="auto">
            <a:xfrm>
              <a:off x="2667000" y="1266765"/>
              <a:ext cx="16181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供給曲線</a:t>
              </a:r>
              <a:r>
                <a:rPr lang="en-US" altLang="zh-TW" sz="2000"/>
                <a:t>, S</a:t>
              </a:r>
              <a:r>
                <a:rPr lang="en-US" altLang="zh-TW" sz="2000" baseline="-25000"/>
                <a:t>2</a:t>
              </a:r>
            </a:p>
          </p:txBody>
        </p:sp>
      </p:grpSp>
      <p:cxnSp>
        <p:nvCxnSpPr>
          <p:cNvPr id="23" name="Straight Arrow Connector 21"/>
          <p:cNvCxnSpPr/>
          <p:nvPr/>
        </p:nvCxnSpPr>
        <p:spPr>
          <a:xfrm>
            <a:off x="4267200" y="4048125"/>
            <a:ext cx="1295400" cy="1588"/>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39275" name="Group 22"/>
          <p:cNvGrpSpPr>
            <a:grpSpLocks/>
          </p:cNvGrpSpPr>
          <p:nvPr/>
        </p:nvGrpSpPr>
        <p:grpSpPr bwMode="auto">
          <a:xfrm>
            <a:off x="5105400" y="3286125"/>
            <a:ext cx="2505075" cy="685800"/>
            <a:chOff x="3962400" y="1676400"/>
            <a:chExt cx="2506329" cy="685800"/>
          </a:xfrm>
        </p:grpSpPr>
        <p:sp>
          <p:nvSpPr>
            <p:cNvPr id="139280" name="TextBox 23"/>
            <p:cNvSpPr txBox="1">
              <a:spLocks noChangeArrowheads="1"/>
            </p:cNvSpPr>
            <p:nvPr/>
          </p:nvSpPr>
          <p:spPr bwMode="auto">
            <a:xfrm>
              <a:off x="5257801" y="1676400"/>
              <a:ext cx="1210928" cy="400110"/>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solidFill>
                    <a:srgbClr val="800080"/>
                  </a:solidFill>
                </a:rPr>
                <a:t>供給增加</a:t>
              </a:r>
              <a:endParaRPr lang="en-US" altLang="zh-TW" sz="2000">
                <a:solidFill>
                  <a:srgbClr val="800080"/>
                </a:solidFill>
              </a:endParaRPr>
            </a:p>
          </p:txBody>
        </p:sp>
        <p:cxnSp>
          <p:nvCxnSpPr>
            <p:cNvPr id="26" name="Straight Connector 24"/>
            <p:cNvCxnSpPr/>
            <p:nvPr/>
          </p:nvCxnSpPr>
          <p:spPr>
            <a:xfrm flipV="1">
              <a:off x="3962400" y="1905000"/>
              <a:ext cx="1296048" cy="457200"/>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cxnSp>
        <p:nvCxnSpPr>
          <p:cNvPr id="27" name="Straight Arrow Connector 25"/>
          <p:cNvCxnSpPr/>
          <p:nvPr/>
        </p:nvCxnSpPr>
        <p:spPr>
          <a:xfrm>
            <a:off x="3352800" y="3590925"/>
            <a:ext cx="990600" cy="1588"/>
          </a:xfrm>
          <a:prstGeom prst="straightConnector1">
            <a:avLst/>
          </a:prstGeom>
          <a:ln w="1905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9277" name="Group 26"/>
          <p:cNvGrpSpPr>
            <a:grpSpLocks/>
          </p:cNvGrpSpPr>
          <p:nvPr/>
        </p:nvGrpSpPr>
        <p:grpSpPr bwMode="auto">
          <a:xfrm>
            <a:off x="2057400" y="2895600"/>
            <a:ext cx="1752600" cy="619125"/>
            <a:chOff x="3352800" y="3495675"/>
            <a:chExt cx="1752600" cy="619125"/>
          </a:xfrm>
        </p:grpSpPr>
        <p:sp>
          <p:nvSpPr>
            <p:cNvPr id="139278" name="TextBox 27"/>
            <p:cNvSpPr txBox="1">
              <a:spLocks noChangeArrowheads="1"/>
            </p:cNvSpPr>
            <p:nvPr/>
          </p:nvSpPr>
          <p:spPr bwMode="auto">
            <a:xfrm>
              <a:off x="3352800" y="3495675"/>
              <a:ext cx="1210588" cy="400110"/>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solidFill>
                    <a:srgbClr val="800080"/>
                  </a:solidFill>
                </a:rPr>
                <a:t>供給減少</a:t>
              </a:r>
              <a:endParaRPr lang="en-US" altLang="zh-TW" sz="2000">
                <a:solidFill>
                  <a:srgbClr val="800080"/>
                </a:solidFill>
              </a:endParaRPr>
            </a:p>
          </p:txBody>
        </p:sp>
        <p:cxnSp>
          <p:nvCxnSpPr>
            <p:cNvPr id="30" name="Straight Connector 28"/>
            <p:cNvCxnSpPr/>
            <p:nvPr/>
          </p:nvCxnSpPr>
          <p:spPr>
            <a:xfrm>
              <a:off x="4114800" y="3886200"/>
              <a:ext cx="990600" cy="228600"/>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41984202"/>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295400"/>
            <a:ext cx="8305800" cy="54102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有很多因素會造成供給曲線整條線的移動。以下是最重要的幾個：</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sz="3600" b="1">
                <a:solidFill>
                  <a:srgbClr val="FF0000"/>
                </a:solidFill>
                <a:effectLst>
                  <a:outerShdw blurRad="38100" dist="38100" dir="2700000" algn="tl">
                    <a:srgbClr val="DDDDDD"/>
                  </a:outerShdw>
                </a:effectLst>
                <a:latin typeface="標楷體" charset="0"/>
                <a:ea typeface="標楷體" charset="0"/>
                <a:cs typeface="標楷體" charset="0"/>
              </a:rPr>
              <a:t>投入價格</a:t>
            </a:r>
            <a:r>
              <a:rPr kumimoji="0" lang="zh-TW" altLang="en-US">
                <a:latin typeface="標楷體" charset="0"/>
                <a:ea typeface="標楷體" charset="0"/>
                <a:cs typeface="標楷體" charset="0"/>
              </a:rPr>
              <a:t>　為了要生產冰淇淋，賣者會使用不同的投入：奶油、糖、香料、冰淇淋機器、廠房，以及攪拌原料和操作機器的勞工。</a:t>
            </a:r>
          </a:p>
          <a:p>
            <a:pPr>
              <a:buFont typeface="Arial" charset="0"/>
              <a:buNone/>
              <a:defRPr/>
            </a:pPr>
            <a:r>
              <a:rPr kumimoji="0" lang="zh-TW" altLang="en-US" sz="700">
                <a:latin typeface="標楷體" charset="0"/>
                <a:ea typeface="標楷體" charset="0"/>
                <a:cs typeface="標楷體" charset="0"/>
              </a:rPr>
              <a:t> </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當其中一項或多項投入的價格上漲時，冰淇淋的生產利潤會降低，從而廠商會減少冰淇淋的供給量。</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供給曲線的移動</a:t>
            </a:r>
            <a:endParaRPr kumimoji="0" lang="zh-TW" altLang="en-US" dirty="0">
              <a:cs typeface="+mj-cs"/>
            </a:endParaRPr>
          </a:p>
        </p:txBody>
      </p:sp>
      <p:sp>
        <p:nvSpPr>
          <p:cNvPr id="14131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638A9BF-DEA5-A24A-AC46-144875468454}" type="slidenum">
              <a:rPr kumimoji="0" lang="en-US" altLang="zh-TW" b="1">
                <a:solidFill>
                  <a:srgbClr val="376092"/>
                </a:solidFill>
                <a:ea typeface="標楷體" charset="0"/>
                <a:cs typeface="標楷體" charset="0"/>
              </a:rPr>
              <a:pPr/>
              <a:t>63</a:t>
            </a:fld>
            <a:endParaRPr kumimoji="0" lang="en-US" altLang="zh-TW" b="1">
              <a:solidFill>
                <a:srgbClr val="376092"/>
              </a:solidFill>
              <a:ea typeface="標楷體" charset="0"/>
              <a:cs typeface="標楷體" charset="0"/>
            </a:endParaRPr>
          </a:p>
        </p:txBody>
      </p:sp>
      <p:sp>
        <p:nvSpPr>
          <p:cNvPr id="14131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099590612"/>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600200"/>
            <a:ext cx="8305800" cy="25908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若投入價格巨幅上揚，則廠商甚至有可能選擇關門歇業而不再提供任何的冰淇淋。</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因此，</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商品的供給量與用於該產品生產之投入的價格呈負向關聯</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供給曲線的移動</a:t>
            </a:r>
            <a:endParaRPr kumimoji="0" lang="zh-TW" altLang="en-US" dirty="0">
              <a:cs typeface="+mj-cs"/>
            </a:endParaRPr>
          </a:p>
        </p:txBody>
      </p:sp>
      <p:sp>
        <p:nvSpPr>
          <p:cNvPr id="14336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A134E78-BED1-E54A-A4C8-6F676437BC4E}" type="slidenum">
              <a:rPr kumimoji="0" lang="en-US" altLang="zh-TW" b="1">
                <a:solidFill>
                  <a:srgbClr val="376092"/>
                </a:solidFill>
                <a:ea typeface="標楷體" charset="0"/>
                <a:cs typeface="標楷體" charset="0"/>
              </a:rPr>
              <a:pPr/>
              <a:t>64</a:t>
            </a:fld>
            <a:endParaRPr kumimoji="0" lang="en-US" altLang="zh-TW" b="1">
              <a:solidFill>
                <a:srgbClr val="376092"/>
              </a:solidFill>
              <a:ea typeface="標楷體" charset="0"/>
              <a:cs typeface="標楷體" charset="0"/>
            </a:endParaRPr>
          </a:p>
        </p:txBody>
      </p:sp>
      <p:sp>
        <p:nvSpPr>
          <p:cNvPr id="14336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076343827"/>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524000"/>
            <a:ext cx="8305800" cy="54102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a:t>
            </a:r>
            <a:r>
              <a:rPr kumimoji="0" lang="zh-TW" altLang="en-US" sz="3600" b="1">
                <a:solidFill>
                  <a:srgbClr val="FF0000"/>
                </a:solidFill>
                <a:effectLst>
                  <a:outerShdw blurRad="38100" dist="38100" dir="2700000" algn="tl">
                    <a:srgbClr val="DDDDDD"/>
                  </a:outerShdw>
                </a:effectLst>
                <a:latin typeface="標楷體" charset="0"/>
                <a:ea typeface="標楷體" charset="0"/>
                <a:cs typeface="標楷體" charset="0"/>
              </a:rPr>
              <a:t>技術  </a:t>
            </a:r>
            <a:r>
              <a:rPr kumimoji="0" lang="zh-TW" altLang="en-US">
                <a:latin typeface="標楷體" charset="0"/>
                <a:ea typeface="標楷體" charset="0"/>
                <a:cs typeface="標楷體" charset="0"/>
              </a:rPr>
              <a:t>將投入轉換成冰淇淋的生產技術是供給的另一項決定因素。</a:t>
            </a:r>
          </a:p>
          <a:p>
            <a:pPr>
              <a:buFont typeface="Arial" charset="0"/>
              <a:buNone/>
              <a:defRPr/>
            </a:pPr>
            <a:r>
              <a:rPr kumimoji="0" lang="en-US" altLang="zh-TW">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例：冰淇淋生產機器的發明會降低製造</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冰淇淋所    </a:t>
            </a:r>
          </a:p>
          <a:p>
            <a:pPr>
              <a:buFont typeface="Arial" charset="0"/>
              <a:buNone/>
              <a:defRPr/>
            </a:pPr>
            <a:r>
              <a:rPr kumimoji="0" lang="zh-TW" altLang="en-US" sz="2800">
                <a:solidFill>
                  <a:srgbClr val="000099"/>
                </a:solidFill>
                <a:latin typeface="標楷體" charset="0"/>
                <a:ea typeface="標楷體" charset="0"/>
                <a:cs typeface="標楷體" charset="0"/>
              </a:rPr>
              <a:t>      需的勞動數量。</a:t>
            </a:r>
            <a:endParaRPr kumimoji="0" lang="zh-TW" altLang="en-US">
              <a:solidFill>
                <a:srgbClr val="000099"/>
              </a:solidFill>
              <a:latin typeface="標楷體" charset="0"/>
              <a:ea typeface="標楷體" charset="0"/>
              <a:cs typeface="標楷體" charset="0"/>
            </a:endParaRPr>
          </a:p>
          <a:p>
            <a:pPr>
              <a:buFont typeface="Arial" charset="0"/>
              <a:buNone/>
              <a:defRPr/>
            </a:pPr>
            <a:r>
              <a:rPr kumimoji="0" lang="zh-TW" altLang="en-US" sz="700">
                <a:latin typeface="標楷體" charset="0"/>
                <a:ea typeface="標楷體" charset="0"/>
                <a:cs typeface="標楷體" charset="0"/>
              </a:rPr>
              <a:t> </a:t>
            </a:r>
          </a:p>
          <a:p>
            <a:pPr>
              <a:buFont typeface="Arial" charset="0"/>
              <a:buNone/>
              <a:defRPr/>
            </a:pPr>
            <a:r>
              <a:rPr kumimoji="0" lang="en-US" altLang="zh-TW">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透過降低廠商的成本，技術進步會使冰淇淋供給增加。</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供給曲線的移動</a:t>
            </a:r>
            <a:endParaRPr kumimoji="0" lang="zh-TW" altLang="en-US" dirty="0">
              <a:cs typeface="+mj-cs"/>
            </a:endParaRPr>
          </a:p>
        </p:txBody>
      </p:sp>
      <p:sp>
        <p:nvSpPr>
          <p:cNvPr id="14541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02F0F83-B8AA-E547-81A5-3D2EC6AD37DF}" type="slidenum">
              <a:rPr kumimoji="0" lang="en-US" altLang="zh-TW" b="1">
                <a:solidFill>
                  <a:srgbClr val="376092"/>
                </a:solidFill>
                <a:ea typeface="標楷體" charset="0"/>
                <a:cs typeface="標楷體" charset="0"/>
              </a:rPr>
              <a:pPr/>
              <a:t>65</a:t>
            </a:fld>
            <a:endParaRPr kumimoji="0" lang="en-US" altLang="zh-TW" b="1">
              <a:solidFill>
                <a:srgbClr val="376092"/>
              </a:solidFill>
              <a:ea typeface="標楷體" charset="0"/>
              <a:cs typeface="標楷體" charset="0"/>
            </a:endParaRPr>
          </a:p>
        </p:txBody>
      </p:sp>
      <p:sp>
        <p:nvSpPr>
          <p:cNvPr id="14541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829846869"/>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524000"/>
            <a:ext cx="8305800" cy="34290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a:t>
            </a:r>
            <a:r>
              <a:rPr kumimoji="0" lang="zh-TW" altLang="en-US" sz="3600" b="1">
                <a:solidFill>
                  <a:srgbClr val="FF0000"/>
                </a:solidFill>
                <a:effectLst>
                  <a:outerShdw blurRad="38100" dist="38100" dir="2700000" algn="tl">
                    <a:srgbClr val="DDDDDD"/>
                  </a:outerShdw>
                </a:effectLst>
                <a:latin typeface="標楷體" charset="0"/>
                <a:ea typeface="標楷體" charset="0"/>
                <a:cs typeface="標楷體" charset="0"/>
              </a:rPr>
              <a:t>預期</a:t>
            </a:r>
            <a:r>
              <a:rPr kumimoji="0" lang="zh-TW" altLang="en-US">
                <a:latin typeface="標楷體" charset="0"/>
                <a:ea typeface="標楷體" charset="0"/>
                <a:cs typeface="標楷體" charset="0"/>
              </a:rPr>
              <a:t>　廠商今天的冰淇淋供給量可能決定於其對未來的預期。</a:t>
            </a:r>
          </a:p>
          <a:p>
            <a:pPr>
              <a:buFont typeface="Arial" charset="0"/>
              <a:buNone/>
              <a:defRPr/>
            </a:pPr>
            <a:r>
              <a:rPr kumimoji="0" lang="zh-TW" altLang="en-US" sz="700">
                <a:latin typeface="標楷體" charset="0"/>
                <a:ea typeface="標楷體" charset="0"/>
                <a:cs typeface="標楷體" charset="0"/>
              </a:rPr>
              <a:t> </a:t>
            </a:r>
          </a:p>
          <a:p>
            <a:pPr>
              <a:buFont typeface="Arial" charset="0"/>
              <a:buNone/>
              <a:defRPr/>
            </a:pPr>
            <a:r>
              <a:rPr kumimoji="0" lang="en-US" altLang="zh-TW">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例：如果廠商預期冰淇淋的價格明天會上漲，他</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可能會把部分今天生產出來的冰淇淋放進冷</a:t>
            </a: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凍庫，然後在明天賣到更高的價格。</a:t>
            </a:r>
          </a:p>
          <a:p>
            <a:pPr>
              <a:buFont typeface="Arial" charset="0"/>
              <a:buNone/>
              <a:defRPr/>
            </a:pP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 因此，今天的供給會減少。</a:t>
            </a:r>
            <a:endParaRPr kumimoji="0" lang="zh-TW" altLang="en-US" sz="2800" b="1">
              <a:solidFill>
                <a:srgbClr val="000099"/>
              </a:solidFill>
              <a:effectLst>
                <a:outerShdw blurRad="38100" dist="38100" dir="2700000" algn="tl">
                  <a:srgbClr val="DDDDDD"/>
                </a:outerShdw>
              </a:effectLst>
              <a:latin typeface="標楷體" charset="0"/>
              <a:ea typeface="標楷體" charset="0"/>
              <a:cs typeface="標楷體" charset="0"/>
            </a:endParaRP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供給曲線的移動</a:t>
            </a:r>
            <a:endParaRPr kumimoji="0" lang="zh-TW" altLang="en-US" dirty="0">
              <a:cs typeface="+mj-cs"/>
            </a:endParaRPr>
          </a:p>
        </p:txBody>
      </p:sp>
      <p:sp>
        <p:nvSpPr>
          <p:cNvPr id="14745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1B4D9F5-3858-DB49-AE22-893B3284A1AE}" type="slidenum">
              <a:rPr kumimoji="0" lang="en-US" altLang="zh-TW" b="1">
                <a:solidFill>
                  <a:srgbClr val="376092"/>
                </a:solidFill>
                <a:ea typeface="標楷體" charset="0"/>
                <a:cs typeface="標楷體" charset="0"/>
              </a:rPr>
              <a:pPr/>
              <a:t>66</a:t>
            </a:fld>
            <a:endParaRPr kumimoji="0" lang="en-US" altLang="zh-TW" b="1">
              <a:solidFill>
                <a:srgbClr val="376092"/>
              </a:solidFill>
              <a:ea typeface="標楷體" charset="0"/>
              <a:cs typeface="標楷體" charset="0"/>
            </a:endParaRPr>
          </a:p>
        </p:txBody>
      </p:sp>
      <p:sp>
        <p:nvSpPr>
          <p:cNvPr id="14746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466038126"/>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524000"/>
            <a:ext cx="8305800" cy="41148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a:t>
            </a:r>
            <a:r>
              <a:rPr kumimoji="0" lang="zh-TW" altLang="en-US" sz="3600" b="1">
                <a:solidFill>
                  <a:srgbClr val="FF0000"/>
                </a:solidFill>
                <a:effectLst>
                  <a:outerShdw blurRad="38100" dist="38100" dir="2700000" algn="tl">
                    <a:srgbClr val="DDDDDD"/>
                  </a:outerShdw>
                </a:effectLst>
                <a:latin typeface="標楷體" charset="0"/>
                <a:ea typeface="標楷體" charset="0"/>
                <a:cs typeface="標楷體" charset="0"/>
              </a:rPr>
              <a:t>賣者人數</a:t>
            </a:r>
            <a:r>
              <a:rPr kumimoji="0" lang="zh-TW" altLang="en-US">
                <a:latin typeface="標楷體" charset="0"/>
                <a:ea typeface="標楷體" charset="0"/>
                <a:cs typeface="標楷體" charset="0"/>
              </a:rPr>
              <a:t>　由於市場供給為個別供給的加總，因此，當賣者人數增加（減少）時，市場供給也會隨著增加（減少）。</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sz="3600" b="1">
                <a:solidFill>
                  <a:srgbClr val="FF0000"/>
                </a:solidFill>
                <a:effectLst>
                  <a:outerShdw blurRad="38100" dist="38100" dir="2700000" algn="tl">
                    <a:srgbClr val="DDDDDD"/>
                  </a:outerShdw>
                </a:effectLst>
                <a:latin typeface="標楷體" charset="0"/>
                <a:ea typeface="標楷體" charset="0"/>
                <a:cs typeface="標楷體" charset="0"/>
              </a:rPr>
              <a:t>小結</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a:latin typeface="標楷體" charset="0"/>
                <a:ea typeface="標楷體" charset="0"/>
                <a:cs typeface="標楷體" charset="0"/>
              </a:rPr>
              <a:t>供給曲線顯示，在其他影響因素不  </a:t>
            </a:r>
            <a:r>
              <a:rPr kumimoji="0" lang="en-US" altLang="zh-TW">
                <a:latin typeface="標楷體" charset="0"/>
                <a:ea typeface="標楷體" charset="0"/>
                <a:cs typeface="標楷體" charset="0"/>
              </a:rPr>
              <a:t/>
            </a:r>
            <a:br>
              <a:rPr kumimoji="0" lang="en-US" altLang="zh-TW">
                <a:latin typeface="標楷體" charset="0"/>
                <a:ea typeface="標楷體" charset="0"/>
                <a:cs typeface="標楷體" charset="0"/>
              </a:rPr>
            </a:br>
            <a:r>
              <a:rPr kumimoji="0" lang="zh-TW" altLang="en-US">
                <a:latin typeface="標楷體" charset="0"/>
                <a:ea typeface="標楷體" charset="0"/>
                <a:cs typeface="標楷體" charset="0"/>
              </a:rPr>
              <a:t>      變下，當價格變動時，供給量會如何</a:t>
            </a:r>
            <a:r>
              <a:rPr kumimoji="0" lang="en-US" altLang="zh-TW">
                <a:latin typeface="標楷體" charset="0"/>
                <a:ea typeface="標楷體" charset="0"/>
                <a:cs typeface="標楷體" charset="0"/>
              </a:rPr>
              <a:t/>
            </a:r>
            <a:br>
              <a:rPr kumimoji="0" lang="en-US" altLang="zh-TW">
                <a:latin typeface="標楷體" charset="0"/>
                <a:ea typeface="標楷體" charset="0"/>
                <a:cs typeface="標楷體" charset="0"/>
              </a:rPr>
            </a:br>
            <a:r>
              <a:rPr kumimoji="0" lang="zh-TW" altLang="en-US">
                <a:latin typeface="標楷體" charset="0"/>
                <a:ea typeface="標楷體" charset="0"/>
                <a:cs typeface="標楷體" charset="0"/>
              </a:rPr>
              <a:t>      變動。當其他影響因素變動時，供給</a:t>
            </a:r>
            <a:r>
              <a:rPr kumimoji="0" lang="en-US" altLang="zh-TW">
                <a:latin typeface="標楷體" charset="0"/>
                <a:ea typeface="標楷體" charset="0"/>
                <a:cs typeface="標楷體" charset="0"/>
              </a:rPr>
              <a:t/>
            </a:r>
            <a:br>
              <a:rPr kumimoji="0" lang="en-US" altLang="zh-TW">
                <a:latin typeface="標楷體" charset="0"/>
                <a:ea typeface="標楷體" charset="0"/>
                <a:cs typeface="標楷體" charset="0"/>
              </a:rPr>
            </a:br>
            <a:r>
              <a:rPr kumimoji="0" lang="zh-TW" altLang="en-US">
                <a:latin typeface="標楷體" charset="0"/>
                <a:ea typeface="標楷體" charset="0"/>
                <a:cs typeface="標楷體" charset="0"/>
              </a:rPr>
              <a:t>      曲線會移動。</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供給曲線的移動</a:t>
            </a:r>
            <a:endParaRPr kumimoji="0" lang="zh-TW" altLang="en-US" dirty="0">
              <a:cs typeface="+mj-cs"/>
            </a:endParaRPr>
          </a:p>
        </p:txBody>
      </p:sp>
      <p:sp>
        <p:nvSpPr>
          <p:cNvPr id="149507"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30D1478-06E1-4B45-94F5-6E3250A1173A}" type="slidenum">
              <a:rPr kumimoji="0" lang="en-US" altLang="zh-TW" b="1">
                <a:solidFill>
                  <a:srgbClr val="376092"/>
                </a:solidFill>
                <a:ea typeface="標楷體" charset="0"/>
                <a:cs typeface="標楷體" charset="0"/>
              </a:rPr>
              <a:pPr/>
              <a:t>67</a:t>
            </a:fld>
            <a:endParaRPr kumimoji="0" lang="en-US" altLang="zh-TW" b="1">
              <a:solidFill>
                <a:srgbClr val="376092"/>
              </a:solidFill>
              <a:ea typeface="標楷體" charset="0"/>
              <a:cs typeface="標楷體" charset="0"/>
            </a:endParaRPr>
          </a:p>
        </p:txBody>
      </p:sp>
      <p:sp>
        <p:nvSpPr>
          <p:cNvPr id="14950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605013620"/>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95400" y="228600"/>
            <a:ext cx="9144000" cy="1143000"/>
          </a:xfrm>
        </p:spPr>
        <p:txBody>
          <a:bodyPr rtlCol="0"/>
          <a:lstStyle/>
          <a:p>
            <a:pPr>
              <a:defRPr/>
            </a:pPr>
            <a:r>
              <a:rPr kumimoji="0" lang="zh-TW" altLang="en-US" dirty="0" smtClean="0">
                <a:cs typeface="+mj-cs"/>
              </a:rPr>
              <a:t>表</a:t>
            </a:r>
            <a:r>
              <a:rPr kumimoji="0" lang="en-US" dirty="0" smtClean="0">
                <a:cs typeface="+mj-cs"/>
              </a:rPr>
              <a:t>2</a:t>
            </a:r>
            <a:r>
              <a:rPr kumimoji="0" lang="zh-TW" altLang="en-US" dirty="0" smtClean="0">
                <a:cs typeface="+mj-cs"/>
              </a:rPr>
              <a:t> 影響賣者的因素</a:t>
            </a:r>
            <a:endParaRPr kumimoji="0" lang="zh-TW" altLang="en-US" dirty="0">
              <a:cs typeface="+mj-cs"/>
            </a:endParaRPr>
          </a:p>
        </p:txBody>
      </p:sp>
      <p:sp>
        <p:nvSpPr>
          <p:cNvPr id="151554"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99F16C4-71BB-F04C-8BF1-FB6D6FCE1D8C}" type="slidenum">
              <a:rPr kumimoji="0" lang="en-US" altLang="zh-TW" b="1">
                <a:solidFill>
                  <a:srgbClr val="376092"/>
                </a:solidFill>
                <a:ea typeface="標楷體" charset="0"/>
                <a:cs typeface="標楷體" charset="0"/>
              </a:rPr>
              <a:pPr/>
              <a:t>68</a:t>
            </a:fld>
            <a:endParaRPr kumimoji="0" lang="en-US" altLang="zh-TW" b="1">
              <a:solidFill>
                <a:srgbClr val="376092"/>
              </a:solidFill>
              <a:ea typeface="標楷體" charset="0"/>
              <a:cs typeface="標楷體" charset="0"/>
            </a:endParaRPr>
          </a:p>
        </p:txBody>
      </p:sp>
      <p:sp>
        <p:nvSpPr>
          <p:cNvPr id="151555"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graphicFrame>
        <p:nvGraphicFramePr>
          <p:cNvPr id="7" name="內容版面配置區 7"/>
          <p:cNvGraphicFramePr>
            <a:graphicFrameLocks noGrp="1"/>
          </p:cNvGraphicFramePr>
          <p:nvPr>
            <p:ph idx="1"/>
          </p:nvPr>
        </p:nvGraphicFramePr>
        <p:xfrm>
          <a:off x="990600" y="1815738"/>
          <a:ext cx="7010400" cy="3218905"/>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2819400"/>
                <a:gridCol w="4191000"/>
              </a:tblGrid>
              <a:tr h="579120">
                <a:tc>
                  <a:txBody>
                    <a:bodyPr/>
                    <a:lstStyle/>
                    <a:p>
                      <a:r>
                        <a:rPr lang="zh-TW" altLang="en-US" sz="3200" dirty="0" smtClean="0">
                          <a:solidFill>
                            <a:srgbClr val="FF0000"/>
                          </a:solidFill>
                          <a:effectLst>
                            <a:outerShdw blurRad="38100" dist="38100" dir="2700000" algn="tl">
                              <a:srgbClr val="000000">
                                <a:alpha val="43137"/>
                              </a:srgbClr>
                            </a:outerShdw>
                          </a:effectLst>
                        </a:rPr>
                        <a:t>變數</a:t>
                      </a:r>
                      <a:endParaRPr lang="zh-TW" altLang="en-US" sz="3200" dirty="0">
                        <a:solidFill>
                          <a:srgbClr val="FF0000"/>
                        </a:solidFill>
                        <a:effectLst>
                          <a:outerShdw blurRad="38100" dist="38100" dir="2700000" algn="tl">
                            <a:srgbClr val="000000">
                              <a:alpha val="43137"/>
                            </a:srgbClr>
                          </a:outerShdw>
                        </a:effectLst>
                      </a:endParaRPr>
                    </a:p>
                  </a:txBody>
                  <a:tcPr>
                    <a:solidFill>
                      <a:srgbClr val="B5CBD9"/>
                    </a:solidFill>
                  </a:tcPr>
                </a:tc>
                <a:tc>
                  <a:txBody>
                    <a:bodyPr/>
                    <a:lstStyle/>
                    <a:p>
                      <a:r>
                        <a:rPr lang="zh-TW" altLang="en-US" sz="3200" dirty="0" smtClean="0">
                          <a:solidFill>
                            <a:srgbClr val="FF0000"/>
                          </a:solidFill>
                          <a:effectLst>
                            <a:outerShdw blurRad="38100" dist="38100" dir="2700000" algn="tl">
                              <a:srgbClr val="000000">
                                <a:alpha val="43137"/>
                              </a:srgbClr>
                            </a:outerShdw>
                          </a:effectLst>
                        </a:rPr>
                        <a:t>此變數變動</a:t>
                      </a:r>
                      <a:r>
                        <a:rPr lang="en-US" altLang="zh-TW" sz="3200" dirty="0" smtClean="0">
                          <a:solidFill>
                            <a:srgbClr val="FF0000"/>
                          </a:solidFill>
                          <a:effectLst>
                            <a:outerShdw blurRad="38100" dist="38100" dir="2700000" algn="tl">
                              <a:srgbClr val="000000">
                                <a:alpha val="43137"/>
                              </a:srgbClr>
                            </a:outerShdw>
                          </a:effectLst>
                        </a:rPr>
                        <a:t>…</a:t>
                      </a:r>
                      <a:endParaRPr lang="zh-TW" altLang="en-US" sz="3200" dirty="0">
                        <a:solidFill>
                          <a:srgbClr val="FF0000"/>
                        </a:solidFill>
                        <a:effectLst>
                          <a:outerShdw blurRad="38100" dist="38100" dir="2700000" algn="tl">
                            <a:srgbClr val="000000">
                              <a:alpha val="43137"/>
                            </a:srgbClr>
                          </a:outerShdw>
                        </a:effectLst>
                      </a:endParaRPr>
                    </a:p>
                  </a:txBody>
                  <a:tcPr>
                    <a:solidFill>
                      <a:srgbClr val="B5CBD9"/>
                    </a:solidFill>
                  </a:tcPr>
                </a:tc>
              </a:tr>
              <a:tr h="527957">
                <a:tc>
                  <a:txBody>
                    <a:bodyPr/>
                    <a:lstStyle/>
                    <a:p>
                      <a:r>
                        <a:rPr lang="zh-TW" altLang="en-US" sz="2800" dirty="0" smtClean="0"/>
                        <a:t>價格</a:t>
                      </a:r>
                      <a:r>
                        <a:rPr lang="en-US" sz="2800" dirty="0" smtClean="0"/>
                        <a:t> </a:t>
                      </a:r>
                      <a:endParaRPr lang="zh-TW" altLang="en-US" sz="2800" dirty="0"/>
                    </a:p>
                  </a:txBody>
                  <a:tcPr>
                    <a:solidFill>
                      <a:schemeClr val="bg1"/>
                    </a:solidFill>
                  </a:tcPr>
                </a:tc>
                <a:tc>
                  <a:txBody>
                    <a:bodyPr/>
                    <a:lstStyle/>
                    <a:p>
                      <a:r>
                        <a:rPr lang="zh-TW" altLang="en-US" sz="2800" dirty="0" smtClean="0"/>
                        <a:t>代表沿著供給曲線的移動</a:t>
                      </a:r>
                      <a:endParaRPr lang="zh-TW" altLang="en-US" sz="2800" dirty="0"/>
                    </a:p>
                  </a:txBody>
                  <a:tcPr>
                    <a:solidFill>
                      <a:schemeClr val="bg1"/>
                    </a:solidFill>
                  </a:tcPr>
                </a:tc>
              </a:tr>
              <a:tr h="527957">
                <a:tc>
                  <a:txBody>
                    <a:bodyPr/>
                    <a:lstStyle/>
                    <a:p>
                      <a:r>
                        <a:rPr lang="zh-TW" altLang="en-US" sz="2800" dirty="0" smtClean="0"/>
                        <a:t>投入價格</a:t>
                      </a:r>
                      <a:endParaRPr lang="zh-TW" altLang="en-US" sz="2800" dirty="0"/>
                    </a:p>
                  </a:txBody>
                  <a:tcPr>
                    <a:solidFill>
                      <a:srgbClr val="B5CBD9"/>
                    </a:solidFill>
                  </a:tcPr>
                </a:tc>
                <a:tc>
                  <a:txBody>
                    <a:bodyPr/>
                    <a:lstStyle/>
                    <a:p>
                      <a:r>
                        <a:rPr lang="zh-TW" altLang="en-US" sz="2800" dirty="0" smtClean="0"/>
                        <a:t>造成整條供給曲線移動</a:t>
                      </a:r>
                      <a:endParaRPr lang="zh-TW" altLang="en-US" sz="2800" dirty="0"/>
                    </a:p>
                  </a:txBody>
                  <a:tcPr>
                    <a:solidFill>
                      <a:srgbClr val="B5CBD9"/>
                    </a:solidFill>
                  </a:tcPr>
                </a:tc>
              </a:tr>
              <a:tr h="527957">
                <a:tc>
                  <a:txBody>
                    <a:bodyPr/>
                    <a:lstStyle/>
                    <a:p>
                      <a:r>
                        <a:rPr lang="zh-TW" altLang="en-US" sz="2800" dirty="0" smtClean="0"/>
                        <a:t>技術 </a:t>
                      </a:r>
                      <a:endParaRPr lang="zh-TW" altLang="en-US" sz="2800" dirty="0"/>
                    </a:p>
                  </a:txBody>
                  <a:tcPr>
                    <a:solidFill>
                      <a:schemeClr val="bg1"/>
                    </a:solidFill>
                  </a:tcPr>
                </a:tc>
                <a:tc>
                  <a:txBody>
                    <a:bodyPr/>
                    <a:lstStyle/>
                    <a:p>
                      <a:r>
                        <a:rPr lang="zh-TW" altLang="en-US" sz="2800" dirty="0" smtClean="0"/>
                        <a:t>造成整條供給曲線移動</a:t>
                      </a:r>
                      <a:endParaRPr lang="zh-TW" altLang="en-US" sz="2800" dirty="0"/>
                    </a:p>
                  </a:txBody>
                  <a:tcPr>
                    <a:solidFill>
                      <a:schemeClr val="bg1"/>
                    </a:solidFill>
                  </a:tcPr>
                </a:tc>
              </a:tr>
              <a:tr h="527957">
                <a:tc>
                  <a:txBody>
                    <a:bodyPr/>
                    <a:lstStyle/>
                    <a:p>
                      <a:r>
                        <a:rPr lang="zh-TW" altLang="en-US" sz="2800" dirty="0" smtClean="0"/>
                        <a:t>預期 </a:t>
                      </a:r>
                      <a:r>
                        <a:rPr lang="en-US" sz="2800" dirty="0" smtClean="0"/>
                        <a:t> </a:t>
                      </a:r>
                      <a:endParaRPr lang="zh-TW" altLang="en-US" sz="2800" dirty="0"/>
                    </a:p>
                  </a:txBody>
                  <a:tcPr>
                    <a:solidFill>
                      <a:srgbClr val="B5CBD9"/>
                    </a:solidFill>
                  </a:tcPr>
                </a:tc>
                <a:tc>
                  <a:txBody>
                    <a:bodyPr/>
                    <a:lstStyle/>
                    <a:p>
                      <a:r>
                        <a:rPr lang="zh-TW" altLang="en-US" sz="2800" dirty="0" smtClean="0"/>
                        <a:t>造成整條供給曲線移動</a:t>
                      </a:r>
                      <a:endParaRPr lang="zh-TW" altLang="en-US" sz="2800" dirty="0"/>
                    </a:p>
                  </a:txBody>
                  <a:tcPr>
                    <a:solidFill>
                      <a:srgbClr val="B5CBD9"/>
                    </a:solidFill>
                  </a:tcPr>
                </a:tc>
              </a:tr>
              <a:tr h="527957">
                <a:tc>
                  <a:txBody>
                    <a:bodyPr/>
                    <a:lstStyle/>
                    <a:p>
                      <a:r>
                        <a:rPr lang="zh-TW" altLang="en-US" sz="2800" dirty="0" smtClean="0"/>
                        <a:t>賣者人數 </a:t>
                      </a:r>
                      <a:endParaRPr lang="zh-TW" altLang="en-US" sz="2800" dirty="0"/>
                    </a:p>
                  </a:txBody>
                  <a:tcPr>
                    <a:solidFill>
                      <a:schemeClr val="bg1"/>
                    </a:solidFill>
                  </a:tcPr>
                </a:tc>
                <a:tc>
                  <a:txBody>
                    <a:bodyPr/>
                    <a:lstStyle/>
                    <a:p>
                      <a:r>
                        <a:rPr lang="zh-TW" altLang="en-US" sz="2800" dirty="0" smtClean="0"/>
                        <a:t>造成整條供給曲線移動</a:t>
                      </a:r>
                      <a:endParaRPr lang="zh-TW" altLang="en-US" sz="2800" dirty="0"/>
                    </a:p>
                  </a:txBody>
                  <a:tcPr>
                    <a:solidFill>
                      <a:schemeClr val="bg1"/>
                    </a:solidFill>
                  </a:tcPr>
                </a:tc>
              </a:tr>
            </a:tbl>
          </a:graphicData>
        </a:graphic>
      </p:graphicFrame>
    </p:spTree>
    <p:extLst>
      <p:ext uri="{BB962C8B-B14F-4D97-AF65-F5344CB8AC3E}">
        <p14:creationId xmlns:p14="http://schemas.microsoft.com/office/powerpoint/2010/main" val="1503236537"/>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524000"/>
            <a:ext cx="8305800" cy="4724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dirty="0">
                <a:latin typeface="標楷體" charset="0"/>
                <a:ea typeface="標楷體" charset="0"/>
                <a:cs typeface="標楷體" charset="0"/>
              </a:rPr>
              <a:t>	</a:t>
            </a:r>
            <a:r>
              <a:rPr kumimoji="0" lang="zh-TW" altLang="en-US" dirty="0">
                <a:latin typeface="標楷體" charset="0"/>
                <a:ea typeface="標楷體" charset="0"/>
                <a:cs typeface="標楷體" charset="0"/>
              </a:rPr>
              <a:t>總之，</a:t>
            </a:r>
            <a:r>
              <a:rPr kumimoji="0" lang="zh-TW" altLang="en-US"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標楷體" charset="0"/>
                <a:ea typeface="標楷體" charset="0"/>
                <a:cs typeface="標楷體" charset="0"/>
              </a:rPr>
              <a:t>橫軸或縱軸變數的變動</a:t>
            </a:r>
            <a:r>
              <a:rPr kumimoji="0" lang="zh-TW" altLang="en-US"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標楷體" charset="0"/>
                <a:ea typeface="標楷體" charset="0"/>
                <a:cs typeface="標楷體" charset="0"/>
              </a:rPr>
              <a:t>造成</a:t>
            </a:r>
            <a:r>
              <a:rPr kumimoji="0" lang="en-US" altLang="zh-TW"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標楷體" charset="0"/>
                <a:ea typeface="標楷體" charset="0"/>
                <a:cs typeface="標楷體" charset="0"/>
              </a:rPr>
              <a:t> </a:t>
            </a:r>
            <a:r>
              <a:rPr kumimoji="0" lang="zh-TW" alt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標楷體" charset="0"/>
                <a:ea typeface="標楷體" charset="0"/>
                <a:cs typeface="標楷體" charset="0"/>
              </a:rPr>
              <a:t>線上</a:t>
            </a:r>
            <a:r>
              <a:rPr kumimoji="0" lang="zh-TW" altLang="en-US" dirty="0" smtClean="0">
                <a:latin typeface="標楷體" charset="0"/>
                <a:ea typeface="標楷體" charset="0"/>
                <a:cs typeface="標楷體" charset="0"/>
              </a:rPr>
              <a:t>的</a:t>
            </a:r>
            <a:r>
              <a:rPr kumimoji="0" lang="zh-TW" altLang="en-US" dirty="0">
                <a:latin typeface="標楷體" charset="0"/>
                <a:ea typeface="標楷體" charset="0"/>
                <a:cs typeface="標楷體" charset="0"/>
              </a:rPr>
              <a:t>移動，而其他影響因素的變動則造成整條線的移動。</a:t>
            </a:r>
          </a:p>
          <a:p>
            <a:pPr>
              <a:buFont typeface="Arial" charset="0"/>
              <a:buChar char="•"/>
              <a:defRPr/>
            </a:pPr>
            <a:endParaRPr kumimoji="0" lang="zh-TW" altLang="en-US" sz="700" dirty="0">
              <a:latin typeface="標楷體" charset="0"/>
              <a:ea typeface="標楷體" charset="0"/>
              <a:cs typeface="標楷體" charset="0"/>
            </a:endParaRPr>
          </a:p>
          <a:p>
            <a:pPr>
              <a:buFont typeface="Arial" charset="0"/>
              <a:buNone/>
              <a:defRPr/>
            </a:pPr>
            <a:r>
              <a:rPr kumimoji="0" lang="en-US" altLang="zh-TW" dirty="0">
                <a:latin typeface="標楷體" charset="0"/>
                <a:ea typeface="標楷體" charset="0"/>
                <a:cs typeface="標楷體" charset="0"/>
              </a:rPr>
              <a:t>	</a:t>
            </a:r>
            <a:r>
              <a:rPr kumimoji="0" lang="zh-TW" altLang="en-US" dirty="0">
                <a:latin typeface="標楷體" charset="0"/>
                <a:ea typeface="標楷體" charset="0"/>
                <a:cs typeface="標楷體" charset="0"/>
              </a:rPr>
              <a:t>由於價格位於縱軸，所以</a:t>
            </a:r>
            <a:r>
              <a:rPr kumimoji="0" lang="zh-TW" altLang="en-US" b="1" dirty="0">
                <a:solidFill>
                  <a:srgbClr val="FF0000"/>
                </a:solidFill>
                <a:effectLst>
                  <a:outerShdw blurRad="38100" dist="38100" dir="2700000" algn="tl">
                    <a:srgbClr val="DDDDDD"/>
                  </a:outerShdw>
                </a:effectLst>
                <a:latin typeface="標楷體" charset="0"/>
                <a:ea typeface="標楷體" charset="0"/>
                <a:cs typeface="標楷體" charset="0"/>
              </a:rPr>
              <a:t>價格變動代表沿著供給曲線的移動</a:t>
            </a:r>
            <a:r>
              <a:rPr kumimoji="0" lang="zh-TW" altLang="en-US" dirty="0">
                <a:latin typeface="標楷體" charset="0"/>
                <a:ea typeface="標楷體" charset="0"/>
                <a:cs typeface="標楷體" charset="0"/>
              </a:rPr>
              <a:t>。</a:t>
            </a:r>
          </a:p>
          <a:p>
            <a:pPr>
              <a:buFont typeface="Arial" charset="0"/>
              <a:buNone/>
              <a:defRPr/>
            </a:pPr>
            <a:r>
              <a:rPr kumimoji="0" lang="en-US" altLang="zh-TW" sz="700" dirty="0">
                <a:latin typeface="標楷體" charset="0"/>
                <a:ea typeface="標楷體" charset="0"/>
                <a:cs typeface="標楷體" charset="0"/>
              </a:rPr>
              <a:t> </a:t>
            </a:r>
            <a:endParaRPr kumimoji="0" lang="zh-TW" altLang="en-US" sz="700" dirty="0">
              <a:latin typeface="標楷體" charset="0"/>
              <a:ea typeface="標楷體" charset="0"/>
              <a:cs typeface="標楷體" charset="0"/>
            </a:endParaRPr>
          </a:p>
          <a:p>
            <a:pPr>
              <a:buFont typeface="Arial" charset="0"/>
              <a:buNone/>
              <a:defRPr/>
            </a:pPr>
            <a:r>
              <a:rPr kumimoji="0" lang="en-US" altLang="zh-TW" dirty="0">
                <a:latin typeface="標楷體" charset="0"/>
                <a:ea typeface="標楷體" charset="0"/>
                <a:cs typeface="標楷體" charset="0"/>
              </a:rPr>
              <a:t>	</a:t>
            </a:r>
            <a:r>
              <a:rPr kumimoji="0" lang="zh-TW" altLang="en-US" dirty="0">
                <a:latin typeface="標楷體" charset="0"/>
                <a:ea typeface="標楷體" charset="0"/>
                <a:cs typeface="標楷體" charset="0"/>
              </a:rPr>
              <a:t>因為投入價格、技術、預期和賣者人數並未位於橫軸或縱軸，所以</a:t>
            </a:r>
            <a:r>
              <a:rPr kumimoji="0" lang="zh-TW" altLang="en-US" b="1" dirty="0">
                <a:solidFill>
                  <a:srgbClr val="FF0000"/>
                </a:solidFill>
                <a:effectLst>
                  <a:outerShdw blurRad="38100" dist="38100" dir="2700000" algn="tl">
                    <a:srgbClr val="DDDDDD"/>
                  </a:outerShdw>
                </a:effectLst>
                <a:latin typeface="標楷體" charset="0"/>
                <a:ea typeface="標楷體" charset="0"/>
                <a:cs typeface="標楷體" charset="0"/>
              </a:rPr>
              <a:t>其變動會</a:t>
            </a:r>
            <a:r>
              <a:rPr kumimoji="0" lang="zh-TW" altLang="en-US" b="1" dirty="0" smtClean="0">
                <a:solidFill>
                  <a:srgbClr val="FF0000"/>
                </a:solidFill>
                <a:effectLst>
                  <a:outerShdw blurRad="38100" dist="38100" dir="2700000" algn="tl">
                    <a:srgbClr val="DDDDDD"/>
                  </a:outerShdw>
                </a:effectLst>
                <a:latin typeface="標楷體" charset="0"/>
                <a:ea typeface="標楷體" charset="0"/>
                <a:cs typeface="標楷體" charset="0"/>
              </a:rPr>
              <a:t>造成</a:t>
            </a:r>
            <a:r>
              <a:rPr kumimoji="0" lang="en-US" altLang="zh-TW" b="1" dirty="0" smtClean="0">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0000"/>
                </a:solidFill>
                <a:effectLst>
                  <a:outerShdw blurRad="50800" dist="40000" dir="5400000" algn="tl" rotWithShape="0">
                    <a:srgbClr val="000000">
                      <a:shade val="5000"/>
                      <a:satMod val="120000"/>
                      <a:alpha val="33000"/>
                    </a:srgbClr>
                  </a:outerShdw>
                </a:effectLst>
                <a:latin typeface="標楷體" charset="0"/>
                <a:ea typeface="標楷體" charset="0"/>
                <a:cs typeface="標楷體" charset="0"/>
              </a:rPr>
              <a:t>整條</a:t>
            </a:r>
            <a:r>
              <a:rPr kumimoji="0" lang="zh-TW" altLang="en-U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0000"/>
                </a:solidFill>
                <a:effectLst>
                  <a:outerShdw blurRad="50800" dist="40000" dir="5400000" algn="tl" rotWithShape="0">
                    <a:srgbClr val="000000">
                      <a:shade val="5000"/>
                      <a:satMod val="120000"/>
                      <a:alpha val="33000"/>
                    </a:srgbClr>
                  </a:outerShdw>
                </a:effectLst>
                <a:latin typeface="標楷體" charset="0"/>
                <a:ea typeface="標楷體" charset="0"/>
                <a:cs typeface="標楷體" charset="0"/>
              </a:rPr>
              <a:t>供給曲線的</a:t>
            </a:r>
            <a:r>
              <a:rPr kumimoji="0" lang="zh-TW" altLang="en-U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標楷體" charset="0"/>
                <a:ea typeface="標楷體" charset="0"/>
                <a:cs typeface="標楷體" charset="0"/>
              </a:rPr>
              <a:t>移動</a:t>
            </a:r>
            <a:r>
              <a:rPr kumimoji="0" lang="zh-TW" altLang="en-US" dirty="0">
                <a:latin typeface="標楷體" charset="0"/>
                <a:ea typeface="標楷體" charset="0"/>
                <a:cs typeface="標楷體" charset="0"/>
              </a:rPr>
              <a:t>。</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供給曲線的移動</a:t>
            </a:r>
            <a:endParaRPr kumimoji="0" lang="zh-TW" altLang="en-US" dirty="0">
              <a:cs typeface="+mj-cs"/>
            </a:endParaRPr>
          </a:p>
        </p:txBody>
      </p:sp>
      <p:sp>
        <p:nvSpPr>
          <p:cNvPr id="15360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81A2EE8-F305-6941-A5F7-394424605C7A}" type="slidenum">
              <a:rPr kumimoji="0" lang="en-US" altLang="zh-TW" b="1">
                <a:solidFill>
                  <a:srgbClr val="376092"/>
                </a:solidFill>
                <a:ea typeface="標楷體" charset="0"/>
                <a:cs typeface="標楷體" charset="0"/>
              </a:rPr>
              <a:pPr/>
              <a:t>69</a:t>
            </a:fld>
            <a:endParaRPr kumimoji="0" lang="en-US" altLang="zh-TW" b="1">
              <a:solidFill>
                <a:srgbClr val="376092"/>
              </a:solidFill>
              <a:ea typeface="標楷體" charset="0"/>
              <a:cs typeface="標楷體" charset="0"/>
            </a:endParaRPr>
          </a:p>
        </p:txBody>
      </p:sp>
      <p:sp>
        <p:nvSpPr>
          <p:cNvPr id="15360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937125433"/>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內容版面配置區 1"/>
          <p:cNvSpPr>
            <a:spLocks noGrp="1"/>
          </p:cNvSpPr>
          <p:nvPr>
            <p:ph idx="1"/>
          </p:nvPr>
        </p:nvSpPr>
        <p:spPr bwMode="auto">
          <a:xfrm>
            <a:off x="533400" y="1524000"/>
            <a:ext cx="83058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sz="3600">
                <a:latin typeface="標楷體" charset="0"/>
                <a:ea typeface="標楷體" charset="0"/>
                <a:cs typeface="標楷體" charset="0"/>
              </a:rPr>
              <a:t>在分析過需求和供給之後，我們現在將兩者結合來探討它們如何決定一項商品的市場銷售量及價格。</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供給與需求的結合</a:t>
            </a:r>
            <a:endParaRPr kumimoji="0" lang="zh-TW" altLang="en-US" dirty="0">
              <a:cs typeface="+mj-cs"/>
            </a:endParaRPr>
          </a:p>
        </p:txBody>
      </p:sp>
      <p:sp>
        <p:nvSpPr>
          <p:cNvPr id="15565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110092C-E2D4-8B46-8E03-BC5FE0A3BDD5}" type="slidenum">
              <a:rPr kumimoji="0" lang="en-US" altLang="zh-TW" b="1">
                <a:solidFill>
                  <a:srgbClr val="376092"/>
                </a:solidFill>
                <a:ea typeface="標楷體" charset="0"/>
                <a:cs typeface="標楷體" charset="0"/>
              </a:rPr>
              <a:pPr/>
              <a:t>70</a:t>
            </a:fld>
            <a:endParaRPr kumimoji="0" lang="en-US" altLang="zh-TW" b="1">
              <a:solidFill>
                <a:srgbClr val="376092"/>
              </a:solidFill>
              <a:ea typeface="標楷體" charset="0"/>
              <a:cs typeface="標楷體" charset="0"/>
            </a:endParaRPr>
          </a:p>
        </p:txBody>
      </p:sp>
      <p:sp>
        <p:nvSpPr>
          <p:cNvPr id="15565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983892832"/>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533400" y="1524000"/>
            <a:ext cx="7696200" cy="44958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dirty="0">
                <a:latin typeface="標楷體" charset="0"/>
                <a:ea typeface="標楷體" charset="0"/>
                <a:cs typeface="標楷體" charset="0"/>
              </a:rPr>
              <a:t>圖</a:t>
            </a:r>
            <a:r>
              <a:rPr kumimoji="0" lang="en-US" altLang="zh-TW" dirty="0">
                <a:latin typeface="標楷體" charset="0"/>
                <a:ea typeface="標楷體" charset="0"/>
                <a:cs typeface="標楷體" charset="0"/>
              </a:rPr>
              <a:t>8</a:t>
            </a:r>
            <a:r>
              <a:rPr kumimoji="0" lang="zh-TW" altLang="en-US" dirty="0">
                <a:latin typeface="標楷體" charset="0"/>
                <a:ea typeface="標楷體" charset="0"/>
                <a:cs typeface="標楷體" charset="0"/>
              </a:rPr>
              <a:t>同時顯示市場供給曲線與市場需求曲線。</a:t>
            </a:r>
          </a:p>
          <a:p>
            <a:pPr>
              <a:buFont typeface="Arial" charset="0"/>
              <a:buChar char="•"/>
              <a:defRPr/>
            </a:pPr>
            <a:endParaRPr kumimoji="0" lang="zh-TW" altLang="en-US" sz="600" dirty="0">
              <a:latin typeface="標楷體" charset="0"/>
              <a:ea typeface="標楷體" charset="0"/>
              <a:cs typeface="標楷體" charset="0"/>
            </a:endParaRPr>
          </a:p>
          <a:p>
            <a:pPr>
              <a:buFont typeface="Arial" charset="0"/>
              <a:buNone/>
              <a:defRPr/>
            </a:pPr>
            <a:r>
              <a:rPr kumimoji="0" lang="en-US" altLang="zh-TW" dirty="0">
                <a:latin typeface="標楷體" charset="0"/>
                <a:ea typeface="標楷體" charset="0"/>
                <a:cs typeface="標楷體" charset="0"/>
              </a:rPr>
              <a:t>	</a:t>
            </a:r>
            <a:r>
              <a:rPr kumimoji="0" lang="zh-TW" altLang="en-US" dirty="0">
                <a:latin typeface="標楷體" charset="0"/>
                <a:ea typeface="標楷體" charset="0"/>
                <a:cs typeface="標楷體" charset="0"/>
              </a:rPr>
              <a:t>這兩條線交在一點，此點稱為市場的  </a:t>
            </a:r>
            <a:r>
              <a:rPr kumimoji="0" lang="zh-TW" altLang="en-US" b="1" dirty="0">
                <a:solidFill>
                  <a:srgbClr val="FF0000"/>
                </a:solidFill>
                <a:effectLst>
                  <a:outerShdw blurRad="38100" dist="38100" dir="2700000" algn="tl">
                    <a:srgbClr val="DDDDDD"/>
                  </a:outerShdw>
                </a:effectLst>
                <a:latin typeface="標楷體" charset="0"/>
                <a:ea typeface="標楷體" charset="0"/>
                <a:cs typeface="標楷體" charset="0"/>
              </a:rPr>
              <a:t>均衡</a:t>
            </a:r>
            <a:r>
              <a:rPr kumimoji="0" lang="zh-TW" altLang="en-US" dirty="0">
                <a:latin typeface="標楷體" charset="0"/>
                <a:ea typeface="標楷體" charset="0"/>
                <a:cs typeface="標楷體" charset="0"/>
              </a:rPr>
              <a:t>。</a:t>
            </a:r>
          </a:p>
          <a:p>
            <a:pPr>
              <a:buFont typeface="Arial" charset="0"/>
              <a:buNone/>
              <a:defRPr/>
            </a:pPr>
            <a:r>
              <a:rPr kumimoji="0" lang="zh-TW" altLang="en-US" sz="600" dirty="0">
                <a:latin typeface="標楷體" charset="0"/>
                <a:ea typeface="標楷體" charset="0"/>
                <a:cs typeface="標楷體" charset="0"/>
              </a:rPr>
              <a:t> </a:t>
            </a:r>
          </a:p>
          <a:p>
            <a:pPr>
              <a:buFont typeface="Arial" charset="0"/>
              <a:buNone/>
              <a:defRPr/>
            </a:pPr>
            <a:r>
              <a:rPr kumimoji="0" lang="en-US" altLang="zh-TW" dirty="0">
                <a:latin typeface="標楷體" charset="0"/>
                <a:ea typeface="標楷體" charset="0"/>
                <a:cs typeface="標楷體" charset="0"/>
              </a:rPr>
              <a:t>	</a:t>
            </a:r>
            <a:r>
              <a:rPr kumimoji="0" lang="zh-TW" altLang="en-US" dirty="0">
                <a:latin typeface="標楷體" charset="0"/>
                <a:ea typeface="標楷體" charset="0"/>
                <a:cs typeface="標楷體" charset="0"/>
              </a:rPr>
              <a:t>此點所對應的價格稱為</a:t>
            </a:r>
            <a:r>
              <a:rPr kumimoji="0" lang="zh-TW" altLang="en-US" b="1" dirty="0">
                <a:solidFill>
                  <a:srgbClr val="FF0000"/>
                </a:solidFill>
                <a:effectLst>
                  <a:outerShdw blurRad="38100" dist="38100" dir="2700000" algn="tl">
                    <a:srgbClr val="DDDDDD"/>
                  </a:outerShdw>
                </a:effectLst>
                <a:latin typeface="標楷體" charset="0"/>
                <a:ea typeface="標楷體" charset="0"/>
                <a:cs typeface="標楷體" charset="0"/>
              </a:rPr>
              <a:t>均衡價格</a:t>
            </a:r>
            <a:r>
              <a:rPr kumimoji="0" lang="zh-TW" altLang="en-US" dirty="0">
                <a:latin typeface="標楷體" charset="0"/>
                <a:ea typeface="標楷體" charset="0"/>
                <a:cs typeface="標楷體" charset="0"/>
              </a:rPr>
              <a:t>，</a:t>
            </a:r>
          </a:p>
          <a:p>
            <a:pPr>
              <a:buFont typeface="Arial" charset="0"/>
              <a:buNone/>
              <a:defRPr/>
            </a:pPr>
            <a:r>
              <a:rPr kumimoji="0" lang="zh-TW" altLang="en-US" sz="600" dirty="0">
                <a:latin typeface="標楷體" charset="0"/>
                <a:ea typeface="標楷體" charset="0"/>
                <a:cs typeface="標楷體" charset="0"/>
              </a:rPr>
              <a:t> </a:t>
            </a:r>
          </a:p>
          <a:p>
            <a:pPr>
              <a:buFont typeface="Arial" charset="0"/>
              <a:buNone/>
              <a:defRPr/>
            </a:pPr>
            <a:r>
              <a:rPr kumimoji="0" lang="en-US" altLang="zh-TW" dirty="0">
                <a:latin typeface="標楷體" charset="0"/>
                <a:ea typeface="標楷體" charset="0"/>
                <a:cs typeface="標楷體" charset="0"/>
              </a:rPr>
              <a:t>	</a:t>
            </a:r>
            <a:r>
              <a:rPr kumimoji="0" lang="zh-TW" altLang="en-US" dirty="0">
                <a:latin typeface="標楷體" charset="0"/>
                <a:ea typeface="標楷體" charset="0"/>
                <a:cs typeface="標楷體" charset="0"/>
              </a:rPr>
              <a:t>所對應的數量稱為</a:t>
            </a:r>
            <a:r>
              <a:rPr kumimoji="0" lang="zh-TW" altLang="en-US" b="1" dirty="0">
                <a:solidFill>
                  <a:srgbClr val="FF0000"/>
                </a:solidFill>
                <a:effectLst>
                  <a:outerShdw blurRad="38100" dist="38100" dir="2700000" algn="tl">
                    <a:srgbClr val="DDDDDD"/>
                  </a:outerShdw>
                </a:effectLst>
                <a:latin typeface="標楷體" charset="0"/>
                <a:ea typeface="標楷體" charset="0"/>
                <a:cs typeface="標楷體" charset="0"/>
              </a:rPr>
              <a:t>均衡數量</a:t>
            </a:r>
            <a:r>
              <a:rPr kumimoji="0" lang="zh-TW" altLang="en-US" dirty="0">
                <a:latin typeface="標楷體" charset="0"/>
                <a:ea typeface="標楷體" charset="0"/>
                <a:cs typeface="標楷體" charset="0"/>
              </a:rPr>
              <a:t>。</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均衡</a:t>
            </a:r>
            <a:endParaRPr kumimoji="0" lang="zh-TW" altLang="en-US" dirty="0">
              <a:cs typeface="+mj-cs"/>
            </a:endParaRPr>
          </a:p>
        </p:txBody>
      </p:sp>
      <p:sp>
        <p:nvSpPr>
          <p:cNvPr id="15769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5E10C56-2454-F64E-9F0F-31D98CF2A3F3}" type="slidenum">
              <a:rPr kumimoji="0" lang="en-US" altLang="zh-TW" b="1">
                <a:solidFill>
                  <a:srgbClr val="376092"/>
                </a:solidFill>
                <a:ea typeface="標楷體" charset="0"/>
                <a:cs typeface="標楷體" charset="0"/>
              </a:rPr>
              <a:pPr/>
              <a:t>71</a:t>
            </a:fld>
            <a:endParaRPr kumimoji="0" lang="en-US" altLang="zh-TW" b="1">
              <a:solidFill>
                <a:srgbClr val="376092"/>
              </a:solidFill>
              <a:ea typeface="標楷體" charset="0"/>
              <a:cs typeface="標楷體" charset="0"/>
            </a:endParaRPr>
          </a:p>
        </p:txBody>
      </p:sp>
      <p:sp>
        <p:nvSpPr>
          <p:cNvPr id="15770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418127391"/>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12850" y="152400"/>
            <a:ext cx="9144000" cy="1143000"/>
          </a:xfrm>
        </p:spPr>
        <p:txBody>
          <a:bodyPr rtlCol="0"/>
          <a:lstStyle/>
          <a:p>
            <a:pPr>
              <a:defRPr/>
            </a:pPr>
            <a:r>
              <a:rPr kumimoji="0" lang="zh-TW" altLang="en-US" dirty="0" smtClean="0">
                <a:cs typeface="+mj-cs"/>
              </a:rPr>
              <a:t>圖</a:t>
            </a:r>
            <a:r>
              <a:rPr kumimoji="0" lang="en-US" altLang="zh-TW" dirty="0" smtClean="0">
                <a:cs typeface="+mj-cs"/>
              </a:rPr>
              <a:t>8</a:t>
            </a:r>
            <a:r>
              <a:rPr kumimoji="0" lang="zh-TW" altLang="en-US" dirty="0" smtClean="0">
                <a:cs typeface="+mj-cs"/>
              </a:rPr>
              <a:t> </a:t>
            </a:r>
            <a:r>
              <a:rPr kumimoji="0" lang="en-US" altLang="zh-TW" dirty="0" smtClean="0">
                <a:cs typeface="+mj-cs"/>
              </a:rPr>
              <a:t> </a:t>
            </a:r>
            <a:r>
              <a:rPr kumimoji="0" lang="zh-TW" altLang="en-US" dirty="0" smtClean="0">
                <a:cs typeface="+mj-cs"/>
              </a:rPr>
              <a:t>供給與需求的均衡</a:t>
            </a:r>
            <a:endParaRPr kumimoji="0" lang="zh-TW" altLang="en-US" dirty="0">
              <a:cs typeface="+mj-cs"/>
            </a:endParaRPr>
          </a:p>
        </p:txBody>
      </p:sp>
      <p:sp>
        <p:nvSpPr>
          <p:cNvPr id="159746"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2D4A102B-346D-6D41-AC73-A63430DBD754}" type="slidenum">
              <a:rPr kumimoji="0" lang="en-US" altLang="zh-TW" b="1">
                <a:solidFill>
                  <a:srgbClr val="376092"/>
                </a:solidFill>
                <a:ea typeface="標楷體" charset="0"/>
                <a:cs typeface="標楷體" charset="0"/>
              </a:rPr>
              <a:pPr/>
              <a:t>72</a:t>
            </a:fld>
            <a:endParaRPr kumimoji="0" lang="en-US" altLang="zh-TW" b="1">
              <a:solidFill>
                <a:srgbClr val="376092"/>
              </a:solidFill>
              <a:ea typeface="標楷體" charset="0"/>
              <a:cs typeface="標楷體" charset="0"/>
            </a:endParaRPr>
          </a:p>
        </p:txBody>
      </p:sp>
      <p:sp>
        <p:nvSpPr>
          <p:cNvPr id="15974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7" name="Rectangle 4"/>
          <p:cNvSpPr/>
          <p:nvPr/>
        </p:nvSpPr>
        <p:spPr>
          <a:xfrm>
            <a:off x="2120900" y="2081213"/>
            <a:ext cx="48768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2000">
              <a:solidFill>
                <a:srgbClr val="FFFFFF"/>
              </a:solidFill>
              <a:cs typeface="Arial" pitchFamily="34" charset="0"/>
            </a:endParaRPr>
          </a:p>
        </p:txBody>
      </p:sp>
      <p:grpSp>
        <p:nvGrpSpPr>
          <p:cNvPr id="159749" name="Group 5"/>
          <p:cNvGrpSpPr>
            <a:grpSpLocks/>
          </p:cNvGrpSpPr>
          <p:nvPr/>
        </p:nvGrpSpPr>
        <p:grpSpPr bwMode="auto">
          <a:xfrm>
            <a:off x="2425700" y="2233613"/>
            <a:ext cx="3822700" cy="2787650"/>
            <a:chOff x="4571747" y="1588532"/>
            <a:chExt cx="3821317" cy="2787136"/>
          </a:xfrm>
        </p:grpSpPr>
        <p:cxnSp>
          <p:nvCxnSpPr>
            <p:cNvPr id="9" name="Straight Connector 6"/>
            <p:cNvCxnSpPr/>
            <p:nvPr/>
          </p:nvCxnSpPr>
          <p:spPr>
            <a:xfrm flipV="1">
              <a:off x="4571747" y="1969462"/>
              <a:ext cx="3351587" cy="2406206"/>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59827" name="TextBox 7"/>
            <p:cNvSpPr txBox="1">
              <a:spLocks noChangeArrowheads="1"/>
            </p:cNvSpPr>
            <p:nvPr/>
          </p:nvSpPr>
          <p:spPr bwMode="auto">
            <a:xfrm>
              <a:off x="7695548" y="1588532"/>
              <a:ext cx="697516" cy="40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供給</a:t>
              </a:r>
              <a:endParaRPr lang="en-US" altLang="zh-TW" sz="2000"/>
            </a:p>
          </p:txBody>
        </p:sp>
      </p:grpSp>
      <p:grpSp>
        <p:nvGrpSpPr>
          <p:cNvPr id="159750" name="Group 8"/>
          <p:cNvGrpSpPr>
            <a:grpSpLocks/>
          </p:cNvGrpSpPr>
          <p:nvPr/>
        </p:nvGrpSpPr>
        <p:grpSpPr bwMode="auto">
          <a:xfrm>
            <a:off x="1892300" y="5357813"/>
            <a:ext cx="5289550" cy="909637"/>
            <a:chOff x="4343400" y="4648200"/>
            <a:chExt cx="5289263" cy="909090"/>
          </a:xfrm>
        </p:grpSpPr>
        <p:cxnSp>
          <p:nvCxnSpPr>
            <p:cNvPr id="12" name="Straight Connector 9"/>
            <p:cNvCxnSpPr/>
            <p:nvPr/>
          </p:nvCxnSpPr>
          <p:spPr>
            <a:xfrm>
              <a:off x="4571988" y="4800508"/>
              <a:ext cx="4876535" cy="158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9788" name="TextBox 10"/>
            <p:cNvSpPr txBox="1">
              <a:spLocks noChangeArrowheads="1"/>
            </p:cNvSpPr>
            <p:nvPr/>
          </p:nvSpPr>
          <p:spPr bwMode="auto">
            <a:xfrm>
              <a:off x="4343400" y="4800600"/>
              <a:ext cx="32733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0</a:t>
              </a:r>
            </a:p>
          </p:txBody>
        </p:sp>
        <p:grpSp>
          <p:nvGrpSpPr>
            <p:cNvPr id="159789" name="Group 14"/>
            <p:cNvGrpSpPr>
              <a:grpSpLocks/>
            </p:cNvGrpSpPr>
            <p:nvPr/>
          </p:nvGrpSpPr>
          <p:grpSpPr bwMode="auto">
            <a:xfrm>
              <a:off x="8001000" y="4648200"/>
              <a:ext cx="470000" cy="552242"/>
              <a:chOff x="8001000" y="4648200"/>
              <a:chExt cx="470000" cy="552242"/>
            </a:xfrm>
          </p:grpSpPr>
          <p:cxnSp>
            <p:nvCxnSpPr>
              <p:cNvPr id="49" name="Straight Connector 12"/>
              <p:cNvCxnSpPr/>
              <p:nvPr/>
            </p:nvCxnSpPr>
            <p:spPr>
              <a:xfrm rot="5400000">
                <a:off x="8152442" y="4723560"/>
                <a:ext cx="15230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825" name="TextBox 13"/>
              <p:cNvSpPr txBox="1">
                <a:spLocks noChangeArrowheads="1"/>
              </p:cNvSpPr>
              <p:nvPr/>
            </p:nvSpPr>
            <p:spPr bwMode="auto">
              <a:xfrm>
                <a:off x="8001000" y="4800600"/>
                <a:ext cx="470000"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12</a:t>
                </a:r>
              </a:p>
            </p:txBody>
          </p:sp>
        </p:grpSp>
        <p:grpSp>
          <p:nvGrpSpPr>
            <p:cNvPr id="159790" name="Group 15"/>
            <p:cNvGrpSpPr>
              <a:grpSpLocks/>
            </p:cNvGrpSpPr>
            <p:nvPr/>
          </p:nvGrpSpPr>
          <p:grpSpPr bwMode="auto">
            <a:xfrm>
              <a:off x="7391400" y="4648200"/>
              <a:ext cx="470000" cy="552242"/>
              <a:chOff x="8001000" y="4648200"/>
              <a:chExt cx="470000" cy="552242"/>
            </a:xfrm>
          </p:grpSpPr>
          <p:cxnSp>
            <p:nvCxnSpPr>
              <p:cNvPr id="47" name="Straight Connector 16"/>
              <p:cNvCxnSpPr/>
              <p:nvPr/>
            </p:nvCxnSpPr>
            <p:spPr>
              <a:xfrm rot="5400000">
                <a:off x="8152475" y="4723560"/>
                <a:ext cx="15230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823" name="TextBox 17"/>
              <p:cNvSpPr txBox="1">
                <a:spLocks noChangeArrowheads="1"/>
              </p:cNvSpPr>
              <p:nvPr/>
            </p:nvSpPr>
            <p:spPr bwMode="auto">
              <a:xfrm>
                <a:off x="8001000" y="4800600"/>
                <a:ext cx="470000"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10</a:t>
                </a:r>
              </a:p>
            </p:txBody>
          </p:sp>
        </p:grpSp>
        <p:grpSp>
          <p:nvGrpSpPr>
            <p:cNvPr id="159791" name="Group 18"/>
            <p:cNvGrpSpPr>
              <a:grpSpLocks/>
            </p:cNvGrpSpPr>
            <p:nvPr/>
          </p:nvGrpSpPr>
          <p:grpSpPr bwMode="auto">
            <a:xfrm>
              <a:off x="7696200" y="4648200"/>
              <a:ext cx="450957" cy="552242"/>
              <a:chOff x="8001000" y="4648200"/>
              <a:chExt cx="450957" cy="552242"/>
            </a:xfrm>
          </p:grpSpPr>
          <p:cxnSp>
            <p:nvCxnSpPr>
              <p:cNvPr id="45" name="Straight Connector 19"/>
              <p:cNvCxnSpPr/>
              <p:nvPr/>
            </p:nvCxnSpPr>
            <p:spPr>
              <a:xfrm rot="5400000">
                <a:off x="8152459" y="4723560"/>
                <a:ext cx="15230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821" name="TextBox 20"/>
              <p:cNvSpPr txBox="1">
                <a:spLocks noChangeArrowheads="1"/>
              </p:cNvSpPr>
              <p:nvPr/>
            </p:nvSpPr>
            <p:spPr bwMode="auto">
              <a:xfrm>
                <a:off x="8001000" y="4800600"/>
                <a:ext cx="45095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11</a:t>
                </a:r>
              </a:p>
            </p:txBody>
          </p:sp>
        </p:grpSp>
        <p:grpSp>
          <p:nvGrpSpPr>
            <p:cNvPr id="159792" name="Group 21"/>
            <p:cNvGrpSpPr>
              <a:grpSpLocks/>
            </p:cNvGrpSpPr>
            <p:nvPr/>
          </p:nvGrpSpPr>
          <p:grpSpPr bwMode="auto">
            <a:xfrm>
              <a:off x="7154694" y="4648200"/>
              <a:ext cx="327334" cy="552242"/>
              <a:chOff x="8069094" y="4648200"/>
              <a:chExt cx="327334" cy="552242"/>
            </a:xfrm>
          </p:grpSpPr>
          <p:cxnSp>
            <p:nvCxnSpPr>
              <p:cNvPr id="43" name="Straight Connector 22"/>
              <p:cNvCxnSpPr/>
              <p:nvPr/>
            </p:nvCxnSpPr>
            <p:spPr>
              <a:xfrm rot="5400000">
                <a:off x="8152491" y="4723560"/>
                <a:ext cx="15230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819" name="TextBox 41"/>
              <p:cNvSpPr txBox="1">
                <a:spLocks noChangeArrowheads="1"/>
              </p:cNvSpPr>
              <p:nvPr/>
            </p:nvSpPr>
            <p:spPr bwMode="auto">
              <a:xfrm>
                <a:off x="8069094" y="4800600"/>
                <a:ext cx="32733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9</a:t>
                </a:r>
              </a:p>
            </p:txBody>
          </p:sp>
        </p:grpSp>
        <p:grpSp>
          <p:nvGrpSpPr>
            <p:cNvPr id="159793" name="Group 27"/>
            <p:cNvGrpSpPr>
              <a:grpSpLocks/>
            </p:cNvGrpSpPr>
            <p:nvPr/>
          </p:nvGrpSpPr>
          <p:grpSpPr bwMode="auto">
            <a:xfrm>
              <a:off x="4716294" y="4648200"/>
              <a:ext cx="327334" cy="552242"/>
              <a:chOff x="8069094" y="4648200"/>
              <a:chExt cx="327334" cy="552242"/>
            </a:xfrm>
          </p:grpSpPr>
          <p:cxnSp>
            <p:nvCxnSpPr>
              <p:cNvPr id="41" name="Straight Connector 38"/>
              <p:cNvCxnSpPr/>
              <p:nvPr/>
            </p:nvCxnSpPr>
            <p:spPr>
              <a:xfrm rot="5400000">
                <a:off x="8152624" y="4723560"/>
                <a:ext cx="15230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817" name="TextBox 39"/>
              <p:cNvSpPr txBox="1">
                <a:spLocks noChangeArrowheads="1"/>
              </p:cNvSpPr>
              <p:nvPr/>
            </p:nvSpPr>
            <p:spPr bwMode="auto">
              <a:xfrm>
                <a:off x="8069094" y="4800600"/>
                <a:ext cx="32733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1</a:t>
                </a:r>
              </a:p>
            </p:txBody>
          </p:sp>
        </p:grpSp>
        <p:grpSp>
          <p:nvGrpSpPr>
            <p:cNvPr id="159794" name="Group 30"/>
            <p:cNvGrpSpPr>
              <a:grpSpLocks/>
            </p:cNvGrpSpPr>
            <p:nvPr/>
          </p:nvGrpSpPr>
          <p:grpSpPr bwMode="auto">
            <a:xfrm>
              <a:off x="5021094" y="4648200"/>
              <a:ext cx="327334" cy="552242"/>
              <a:chOff x="8069094" y="4648200"/>
              <a:chExt cx="327334" cy="552242"/>
            </a:xfrm>
          </p:grpSpPr>
          <p:cxnSp>
            <p:nvCxnSpPr>
              <p:cNvPr id="39" name="Straight Connector 36"/>
              <p:cNvCxnSpPr/>
              <p:nvPr/>
            </p:nvCxnSpPr>
            <p:spPr>
              <a:xfrm rot="5400000">
                <a:off x="8152607" y="4723560"/>
                <a:ext cx="15230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815" name="TextBox 37"/>
              <p:cNvSpPr txBox="1">
                <a:spLocks noChangeArrowheads="1"/>
              </p:cNvSpPr>
              <p:nvPr/>
            </p:nvSpPr>
            <p:spPr bwMode="auto">
              <a:xfrm>
                <a:off x="8069094" y="4800600"/>
                <a:ext cx="32733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2</a:t>
                </a:r>
              </a:p>
            </p:txBody>
          </p:sp>
        </p:grpSp>
        <p:grpSp>
          <p:nvGrpSpPr>
            <p:cNvPr id="159795" name="Group 33"/>
            <p:cNvGrpSpPr>
              <a:grpSpLocks/>
            </p:cNvGrpSpPr>
            <p:nvPr/>
          </p:nvGrpSpPr>
          <p:grpSpPr bwMode="auto">
            <a:xfrm>
              <a:off x="5325894" y="4648200"/>
              <a:ext cx="327334" cy="552242"/>
              <a:chOff x="8069094" y="4648200"/>
              <a:chExt cx="327334" cy="552242"/>
            </a:xfrm>
          </p:grpSpPr>
          <p:cxnSp>
            <p:nvCxnSpPr>
              <p:cNvPr id="37" name="Straight Connector 34"/>
              <p:cNvCxnSpPr/>
              <p:nvPr/>
            </p:nvCxnSpPr>
            <p:spPr>
              <a:xfrm rot="5400000">
                <a:off x="8152591" y="4723560"/>
                <a:ext cx="15230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813" name="TextBox 35"/>
              <p:cNvSpPr txBox="1">
                <a:spLocks noChangeArrowheads="1"/>
              </p:cNvSpPr>
              <p:nvPr/>
            </p:nvSpPr>
            <p:spPr bwMode="auto">
              <a:xfrm>
                <a:off x="8069094" y="4800600"/>
                <a:ext cx="32733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3</a:t>
                </a:r>
              </a:p>
            </p:txBody>
          </p:sp>
        </p:grpSp>
        <p:grpSp>
          <p:nvGrpSpPr>
            <p:cNvPr id="159796" name="Group 36"/>
            <p:cNvGrpSpPr>
              <a:grpSpLocks/>
            </p:cNvGrpSpPr>
            <p:nvPr/>
          </p:nvGrpSpPr>
          <p:grpSpPr bwMode="auto">
            <a:xfrm>
              <a:off x="5630694" y="4648200"/>
              <a:ext cx="327334" cy="552242"/>
              <a:chOff x="8069094" y="4648200"/>
              <a:chExt cx="327334" cy="552242"/>
            </a:xfrm>
          </p:grpSpPr>
          <p:cxnSp>
            <p:nvCxnSpPr>
              <p:cNvPr id="35" name="Straight Connector 32"/>
              <p:cNvCxnSpPr/>
              <p:nvPr/>
            </p:nvCxnSpPr>
            <p:spPr>
              <a:xfrm rot="5400000">
                <a:off x="8152574" y="4723560"/>
                <a:ext cx="15230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811" name="TextBox 33"/>
              <p:cNvSpPr txBox="1">
                <a:spLocks noChangeArrowheads="1"/>
              </p:cNvSpPr>
              <p:nvPr/>
            </p:nvSpPr>
            <p:spPr bwMode="auto">
              <a:xfrm>
                <a:off x="8069094" y="4800600"/>
                <a:ext cx="32733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4</a:t>
                </a:r>
              </a:p>
            </p:txBody>
          </p:sp>
        </p:grpSp>
        <p:grpSp>
          <p:nvGrpSpPr>
            <p:cNvPr id="159797" name="Group 39"/>
            <p:cNvGrpSpPr>
              <a:grpSpLocks/>
            </p:cNvGrpSpPr>
            <p:nvPr/>
          </p:nvGrpSpPr>
          <p:grpSpPr bwMode="auto">
            <a:xfrm>
              <a:off x="5935494" y="4648200"/>
              <a:ext cx="327334" cy="552242"/>
              <a:chOff x="8069094" y="4648200"/>
              <a:chExt cx="327334" cy="552242"/>
            </a:xfrm>
          </p:grpSpPr>
          <p:cxnSp>
            <p:nvCxnSpPr>
              <p:cNvPr id="33" name="Straight Connector 30"/>
              <p:cNvCxnSpPr/>
              <p:nvPr/>
            </p:nvCxnSpPr>
            <p:spPr>
              <a:xfrm rot="5400000">
                <a:off x="8152558" y="4723560"/>
                <a:ext cx="15230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809" name="TextBox 31"/>
              <p:cNvSpPr txBox="1">
                <a:spLocks noChangeArrowheads="1"/>
              </p:cNvSpPr>
              <p:nvPr/>
            </p:nvSpPr>
            <p:spPr bwMode="auto">
              <a:xfrm>
                <a:off x="8069094" y="4800600"/>
                <a:ext cx="32733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5</a:t>
                </a:r>
              </a:p>
            </p:txBody>
          </p:sp>
        </p:grpSp>
        <p:grpSp>
          <p:nvGrpSpPr>
            <p:cNvPr id="159798" name="Group 42"/>
            <p:cNvGrpSpPr>
              <a:grpSpLocks/>
            </p:cNvGrpSpPr>
            <p:nvPr/>
          </p:nvGrpSpPr>
          <p:grpSpPr bwMode="auto">
            <a:xfrm>
              <a:off x="6240294" y="4648200"/>
              <a:ext cx="327334" cy="552242"/>
              <a:chOff x="8069094" y="4648200"/>
              <a:chExt cx="327334" cy="552242"/>
            </a:xfrm>
          </p:grpSpPr>
          <p:cxnSp>
            <p:nvCxnSpPr>
              <p:cNvPr id="31" name="Straight Connector 28"/>
              <p:cNvCxnSpPr/>
              <p:nvPr/>
            </p:nvCxnSpPr>
            <p:spPr>
              <a:xfrm rot="5400000">
                <a:off x="8152541" y="4723560"/>
                <a:ext cx="15230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807" name="TextBox 29"/>
              <p:cNvSpPr txBox="1">
                <a:spLocks noChangeArrowheads="1"/>
              </p:cNvSpPr>
              <p:nvPr/>
            </p:nvSpPr>
            <p:spPr bwMode="auto">
              <a:xfrm>
                <a:off x="8069094" y="4800600"/>
                <a:ext cx="32733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6</a:t>
                </a:r>
              </a:p>
            </p:txBody>
          </p:sp>
        </p:grpSp>
        <p:grpSp>
          <p:nvGrpSpPr>
            <p:cNvPr id="159799" name="Group 45"/>
            <p:cNvGrpSpPr>
              <a:grpSpLocks/>
            </p:cNvGrpSpPr>
            <p:nvPr/>
          </p:nvGrpSpPr>
          <p:grpSpPr bwMode="auto">
            <a:xfrm>
              <a:off x="6545094" y="4648200"/>
              <a:ext cx="327334" cy="552242"/>
              <a:chOff x="8069094" y="4648200"/>
              <a:chExt cx="327334" cy="552242"/>
            </a:xfrm>
          </p:grpSpPr>
          <p:cxnSp>
            <p:nvCxnSpPr>
              <p:cNvPr id="29" name="Straight Connector 26"/>
              <p:cNvCxnSpPr/>
              <p:nvPr/>
            </p:nvCxnSpPr>
            <p:spPr>
              <a:xfrm rot="5400000">
                <a:off x="8152525" y="4723560"/>
                <a:ext cx="15230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805" name="TextBox 27"/>
              <p:cNvSpPr txBox="1">
                <a:spLocks noChangeArrowheads="1"/>
              </p:cNvSpPr>
              <p:nvPr/>
            </p:nvSpPr>
            <p:spPr bwMode="auto">
              <a:xfrm>
                <a:off x="8069094" y="4800600"/>
                <a:ext cx="32733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7</a:t>
                </a:r>
              </a:p>
            </p:txBody>
          </p:sp>
        </p:grpSp>
        <p:grpSp>
          <p:nvGrpSpPr>
            <p:cNvPr id="159800" name="Group 48"/>
            <p:cNvGrpSpPr>
              <a:grpSpLocks/>
            </p:cNvGrpSpPr>
            <p:nvPr/>
          </p:nvGrpSpPr>
          <p:grpSpPr bwMode="auto">
            <a:xfrm>
              <a:off x="6849894" y="4648200"/>
              <a:ext cx="327334" cy="552242"/>
              <a:chOff x="8069094" y="4648200"/>
              <a:chExt cx="327334" cy="552242"/>
            </a:xfrm>
          </p:grpSpPr>
          <p:cxnSp>
            <p:nvCxnSpPr>
              <p:cNvPr id="27" name="Straight Connector 24"/>
              <p:cNvCxnSpPr/>
              <p:nvPr/>
            </p:nvCxnSpPr>
            <p:spPr>
              <a:xfrm rot="5400000">
                <a:off x="8152508" y="4723560"/>
                <a:ext cx="15230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803" name="TextBox 25"/>
              <p:cNvSpPr txBox="1">
                <a:spLocks noChangeArrowheads="1"/>
              </p:cNvSpPr>
              <p:nvPr/>
            </p:nvSpPr>
            <p:spPr bwMode="auto">
              <a:xfrm>
                <a:off x="8069094" y="4800600"/>
                <a:ext cx="32733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8</a:t>
                </a:r>
              </a:p>
            </p:txBody>
          </p:sp>
        </p:grpSp>
        <p:sp>
          <p:nvSpPr>
            <p:cNvPr id="159801" name="TextBox 23"/>
            <p:cNvSpPr txBox="1">
              <a:spLocks noChangeArrowheads="1"/>
            </p:cNvSpPr>
            <p:nvPr/>
          </p:nvSpPr>
          <p:spPr bwMode="auto">
            <a:xfrm>
              <a:off x="8165595" y="5157448"/>
              <a:ext cx="1467068"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冰淇淋數量</a:t>
              </a:r>
              <a:endParaRPr lang="en-US" altLang="zh-TW" sz="2000"/>
            </a:p>
          </p:txBody>
        </p:sp>
      </p:grpSp>
      <p:grpSp>
        <p:nvGrpSpPr>
          <p:cNvPr id="159751" name="Group 48"/>
          <p:cNvGrpSpPr>
            <a:grpSpLocks/>
          </p:cNvGrpSpPr>
          <p:nvPr/>
        </p:nvGrpSpPr>
        <p:grpSpPr bwMode="auto">
          <a:xfrm>
            <a:off x="914400" y="1524000"/>
            <a:ext cx="1358900" cy="3975100"/>
            <a:chOff x="3364476" y="826542"/>
            <a:chExt cx="1359671" cy="3974851"/>
          </a:xfrm>
        </p:grpSpPr>
        <p:cxnSp>
          <p:nvCxnSpPr>
            <p:cNvPr id="52" name="Straight Connector 7"/>
            <p:cNvCxnSpPr/>
            <p:nvPr/>
          </p:nvCxnSpPr>
          <p:spPr>
            <a:xfrm rot="5400000">
              <a:off x="2896160" y="3124304"/>
              <a:ext cx="3352590" cy="15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9768" name="Group 56"/>
            <p:cNvGrpSpPr>
              <a:grpSpLocks/>
            </p:cNvGrpSpPr>
            <p:nvPr/>
          </p:nvGrpSpPr>
          <p:grpSpPr bwMode="auto">
            <a:xfrm>
              <a:off x="3810000" y="1828800"/>
              <a:ext cx="914147" cy="400085"/>
              <a:chOff x="5943853" y="2286000"/>
              <a:chExt cx="914147" cy="400085"/>
            </a:xfrm>
          </p:grpSpPr>
          <p:sp>
            <p:nvSpPr>
              <p:cNvPr id="159785" name="TextBox 53"/>
              <p:cNvSpPr txBox="1">
                <a:spLocks noChangeArrowheads="1"/>
              </p:cNvSpPr>
              <p:nvPr/>
            </p:nvSpPr>
            <p:spPr bwMode="auto">
              <a:xfrm>
                <a:off x="5943853" y="2286000"/>
                <a:ext cx="825864" cy="400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$3.00</a:t>
                </a:r>
              </a:p>
            </p:txBody>
          </p:sp>
          <p:cxnSp>
            <p:nvCxnSpPr>
              <p:cNvPr id="71" name="Straight Connector 55"/>
              <p:cNvCxnSpPr/>
              <p:nvPr/>
            </p:nvCxnSpPr>
            <p:spPr>
              <a:xfrm>
                <a:off x="6705514" y="2513978"/>
                <a:ext cx="152486"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9769" name="Group 57"/>
            <p:cNvGrpSpPr>
              <a:grpSpLocks/>
            </p:cNvGrpSpPr>
            <p:nvPr/>
          </p:nvGrpSpPr>
          <p:grpSpPr bwMode="auto">
            <a:xfrm>
              <a:off x="3938240" y="2297668"/>
              <a:ext cx="785907" cy="400085"/>
              <a:chOff x="6072093" y="2286000"/>
              <a:chExt cx="785907" cy="400085"/>
            </a:xfrm>
          </p:grpSpPr>
          <p:sp>
            <p:nvSpPr>
              <p:cNvPr id="159783" name="TextBox 58"/>
              <p:cNvSpPr txBox="1">
                <a:spLocks noChangeArrowheads="1"/>
              </p:cNvSpPr>
              <p:nvPr/>
            </p:nvSpPr>
            <p:spPr bwMode="auto">
              <a:xfrm>
                <a:off x="6072093" y="2286000"/>
                <a:ext cx="683198" cy="400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2.50</a:t>
                </a:r>
              </a:p>
            </p:txBody>
          </p:sp>
          <p:cxnSp>
            <p:nvCxnSpPr>
              <p:cNvPr id="69" name="Straight Connector 66"/>
              <p:cNvCxnSpPr/>
              <p:nvPr/>
            </p:nvCxnSpPr>
            <p:spPr>
              <a:xfrm>
                <a:off x="6705513" y="2514981"/>
                <a:ext cx="15248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9770" name="Group 60"/>
            <p:cNvGrpSpPr>
              <a:grpSpLocks/>
            </p:cNvGrpSpPr>
            <p:nvPr/>
          </p:nvGrpSpPr>
          <p:grpSpPr bwMode="auto">
            <a:xfrm>
              <a:off x="3938240" y="2754868"/>
              <a:ext cx="785907" cy="400085"/>
              <a:chOff x="6072093" y="2286000"/>
              <a:chExt cx="785907" cy="400085"/>
            </a:xfrm>
          </p:grpSpPr>
          <p:sp>
            <p:nvSpPr>
              <p:cNvPr id="159781" name="TextBox 63"/>
              <p:cNvSpPr txBox="1">
                <a:spLocks noChangeArrowheads="1"/>
              </p:cNvSpPr>
              <p:nvPr/>
            </p:nvSpPr>
            <p:spPr bwMode="auto">
              <a:xfrm>
                <a:off x="6072093" y="2286000"/>
                <a:ext cx="683198" cy="400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2.00</a:t>
                </a:r>
              </a:p>
            </p:txBody>
          </p:sp>
          <p:cxnSp>
            <p:nvCxnSpPr>
              <p:cNvPr id="67" name="Straight Connector 64"/>
              <p:cNvCxnSpPr/>
              <p:nvPr/>
            </p:nvCxnSpPr>
            <p:spPr>
              <a:xfrm>
                <a:off x="6705513" y="2514952"/>
                <a:ext cx="15248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9771" name="Group 63"/>
            <p:cNvGrpSpPr>
              <a:grpSpLocks/>
            </p:cNvGrpSpPr>
            <p:nvPr/>
          </p:nvGrpSpPr>
          <p:grpSpPr bwMode="auto">
            <a:xfrm>
              <a:off x="3938240" y="3212068"/>
              <a:ext cx="785907" cy="400085"/>
              <a:chOff x="6072093" y="2286000"/>
              <a:chExt cx="785907" cy="400085"/>
            </a:xfrm>
          </p:grpSpPr>
          <p:sp>
            <p:nvSpPr>
              <p:cNvPr id="159779" name="TextBox 61"/>
              <p:cNvSpPr txBox="1">
                <a:spLocks noChangeArrowheads="1"/>
              </p:cNvSpPr>
              <p:nvPr/>
            </p:nvSpPr>
            <p:spPr bwMode="auto">
              <a:xfrm>
                <a:off x="6072093" y="2286000"/>
                <a:ext cx="683198" cy="400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1.50</a:t>
                </a:r>
              </a:p>
            </p:txBody>
          </p:sp>
          <p:cxnSp>
            <p:nvCxnSpPr>
              <p:cNvPr id="65" name="Straight Connector 62"/>
              <p:cNvCxnSpPr/>
              <p:nvPr/>
            </p:nvCxnSpPr>
            <p:spPr>
              <a:xfrm>
                <a:off x="6705513" y="2514924"/>
                <a:ext cx="15248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9772" name="Group 66"/>
            <p:cNvGrpSpPr>
              <a:grpSpLocks/>
            </p:cNvGrpSpPr>
            <p:nvPr/>
          </p:nvGrpSpPr>
          <p:grpSpPr bwMode="auto">
            <a:xfrm>
              <a:off x="3938240" y="3669268"/>
              <a:ext cx="785907" cy="400085"/>
              <a:chOff x="6072093" y="2286000"/>
              <a:chExt cx="785907" cy="400085"/>
            </a:xfrm>
          </p:grpSpPr>
          <p:sp>
            <p:nvSpPr>
              <p:cNvPr id="159777" name="TextBox 59"/>
              <p:cNvSpPr txBox="1">
                <a:spLocks noChangeArrowheads="1"/>
              </p:cNvSpPr>
              <p:nvPr/>
            </p:nvSpPr>
            <p:spPr bwMode="auto">
              <a:xfrm>
                <a:off x="6072093" y="2286000"/>
                <a:ext cx="683198" cy="400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1.00</a:t>
                </a:r>
              </a:p>
            </p:txBody>
          </p:sp>
          <p:cxnSp>
            <p:nvCxnSpPr>
              <p:cNvPr id="63" name="Straight Connector 60"/>
              <p:cNvCxnSpPr/>
              <p:nvPr/>
            </p:nvCxnSpPr>
            <p:spPr>
              <a:xfrm>
                <a:off x="6705513" y="2514895"/>
                <a:ext cx="15248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9773" name="Group 69"/>
            <p:cNvGrpSpPr>
              <a:grpSpLocks/>
            </p:cNvGrpSpPr>
            <p:nvPr/>
          </p:nvGrpSpPr>
          <p:grpSpPr bwMode="auto">
            <a:xfrm>
              <a:off x="3938240" y="4126468"/>
              <a:ext cx="785907" cy="400085"/>
              <a:chOff x="6072093" y="2286000"/>
              <a:chExt cx="785907" cy="400085"/>
            </a:xfrm>
          </p:grpSpPr>
          <p:sp>
            <p:nvSpPr>
              <p:cNvPr id="159775" name="TextBox 57"/>
              <p:cNvSpPr txBox="1">
                <a:spLocks noChangeArrowheads="1"/>
              </p:cNvSpPr>
              <p:nvPr/>
            </p:nvSpPr>
            <p:spPr bwMode="auto">
              <a:xfrm>
                <a:off x="6072093" y="2286000"/>
                <a:ext cx="683198" cy="400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0.50</a:t>
                </a:r>
              </a:p>
            </p:txBody>
          </p:sp>
          <p:cxnSp>
            <p:nvCxnSpPr>
              <p:cNvPr id="61" name="Straight Connector 58"/>
              <p:cNvCxnSpPr/>
              <p:nvPr/>
            </p:nvCxnSpPr>
            <p:spPr>
              <a:xfrm>
                <a:off x="6705513" y="2514866"/>
                <a:ext cx="15248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9774" name="TextBox 56"/>
            <p:cNvSpPr txBox="1">
              <a:spLocks noChangeArrowheads="1"/>
            </p:cNvSpPr>
            <p:nvPr/>
          </p:nvSpPr>
          <p:spPr bwMode="auto">
            <a:xfrm>
              <a:off x="3364476" y="826542"/>
              <a:ext cx="1271219" cy="70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2000"/>
                <a:t>冰淇淋每球價格</a:t>
              </a:r>
              <a:endParaRPr lang="en-US" altLang="zh-TW" sz="2000"/>
            </a:p>
          </p:txBody>
        </p:sp>
      </p:grpSp>
      <p:cxnSp>
        <p:nvCxnSpPr>
          <p:cNvPr id="72" name="Straight Connector 75"/>
          <p:cNvCxnSpPr/>
          <p:nvPr/>
        </p:nvCxnSpPr>
        <p:spPr>
          <a:xfrm rot="5400000" flipH="1" flipV="1">
            <a:off x="3340894" y="4583906"/>
            <a:ext cx="1828800" cy="1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59753" name="Group 87"/>
          <p:cNvGrpSpPr>
            <a:grpSpLocks/>
          </p:cNvGrpSpPr>
          <p:nvPr/>
        </p:nvGrpSpPr>
        <p:grpSpPr bwMode="auto">
          <a:xfrm>
            <a:off x="4330700" y="3224213"/>
            <a:ext cx="1689100" cy="455612"/>
            <a:chOff x="5562600" y="1535668"/>
            <a:chExt cx="1688080" cy="455711"/>
          </a:xfrm>
        </p:grpSpPr>
        <p:sp>
          <p:nvSpPr>
            <p:cNvPr id="159765" name="TextBox 88"/>
            <p:cNvSpPr txBox="1">
              <a:spLocks noChangeArrowheads="1"/>
            </p:cNvSpPr>
            <p:nvPr/>
          </p:nvSpPr>
          <p:spPr bwMode="auto">
            <a:xfrm>
              <a:off x="6553200" y="1535668"/>
              <a:ext cx="697480" cy="400197"/>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solidFill>
                    <a:srgbClr val="800080"/>
                  </a:solidFill>
                </a:rPr>
                <a:t>均衡</a:t>
              </a:r>
              <a:endParaRPr lang="en-US" altLang="zh-TW" sz="2000">
                <a:solidFill>
                  <a:srgbClr val="800080"/>
                </a:solidFill>
              </a:endParaRPr>
            </a:p>
          </p:txBody>
        </p:sp>
        <p:cxnSp>
          <p:nvCxnSpPr>
            <p:cNvPr id="75" name="Straight Connector 89"/>
            <p:cNvCxnSpPr/>
            <p:nvPr/>
          </p:nvCxnSpPr>
          <p:spPr>
            <a:xfrm flipV="1">
              <a:off x="5562600" y="1688101"/>
              <a:ext cx="990002" cy="303278"/>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159754" name="Group 93"/>
          <p:cNvGrpSpPr>
            <a:grpSpLocks/>
          </p:cNvGrpSpPr>
          <p:nvPr/>
        </p:nvGrpSpPr>
        <p:grpSpPr bwMode="auto">
          <a:xfrm>
            <a:off x="2425700" y="2309813"/>
            <a:ext cx="4356100" cy="2871787"/>
            <a:chOff x="4572000" y="2057400"/>
            <a:chExt cx="4354764" cy="2871787"/>
          </a:xfrm>
        </p:grpSpPr>
        <p:cxnSp>
          <p:nvCxnSpPr>
            <p:cNvPr id="77" name="Straight Connector 94"/>
            <p:cNvCxnSpPr/>
            <p:nvPr/>
          </p:nvCxnSpPr>
          <p:spPr>
            <a:xfrm>
              <a:off x="4572000" y="2057400"/>
              <a:ext cx="3648544" cy="2743200"/>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59764" name="TextBox 95"/>
            <p:cNvSpPr txBox="1">
              <a:spLocks noChangeArrowheads="1"/>
            </p:cNvSpPr>
            <p:nvPr/>
          </p:nvSpPr>
          <p:spPr bwMode="auto">
            <a:xfrm>
              <a:off x="8229227" y="4529077"/>
              <a:ext cx="6975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需求</a:t>
              </a:r>
              <a:endParaRPr lang="en-US" altLang="zh-TW" sz="2000"/>
            </a:p>
          </p:txBody>
        </p:sp>
      </p:grpSp>
      <p:cxnSp>
        <p:nvCxnSpPr>
          <p:cNvPr id="79" name="Straight Connector 99"/>
          <p:cNvCxnSpPr/>
          <p:nvPr/>
        </p:nvCxnSpPr>
        <p:spPr>
          <a:xfrm rot="10800000">
            <a:off x="2120900" y="3681413"/>
            <a:ext cx="2133600" cy="15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9756" name="Freeform 183"/>
          <p:cNvSpPr>
            <a:spLocks/>
          </p:cNvSpPr>
          <p:nvPr/>
        </p:nvSpPr>
        <p:spPr bwMode="auto">
          <a:xfrm>
            <a:off x="4184650" y="3605213"/>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C00000"/>
          </a:solidFill>
          <a:ln w="9525">
            <a:solidFill>
              <a:srgbClr val="C00000"/>
            </a:solidFill>
            <a:round/>
            <a:headEnd/>
            <a:tailEnd/>
          </a:ln>
        </p:spPr>
        <p:txBody>
          <a:bodyPr/>
          <a:lstStyle/>
          <a:p>
            <a:endParaRPr lang="zh-TW" altLang="en-US"/>
          </a:p>
        </p:txBody>
      </p:sp>
      <p:grpSp>
        <p:nvGrpSpPr>
          <p:cNvPr id="159757" name="Group 103"/>
          <p:cNvGrpSpPr>
            <a:grpSpLocks/>
          </p:cNvGrpSpPr>
          <p:nvPr/>
        </p:nvGrpSpPr>
        <p:grpSpPr bwMode="auto">
          <a:xfrm>
            <a:off x="2120900" y="3105150"/>
            <a:ext cx="1363663" cy="576263"/>
            <a:chOff x="6324600" y="1111745"/>
            <a:chExt cx="1362554" cy="576323"/>
          </a:xfrm>
        </p:grpSpPr>
        <p:sp>
          <p:nvSpPr>
            <p:cNvPr id="159761" name="TextBox 104"/>
            <p:cNvSpPr txBox="1">
              <a:spLocks noChangeArrowheads="1"/>
            </p:cNvSpPr>
            <p:nvPr/>
          </p:nvSpPr>
          <p:spPr bwMode="auto">
            <a:xfrm>
              <a:off x="6476998" y="1111745"/>
              <a:ext cx="1210156" cy="400110"/>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solidFill>
                    <a:srgbClr val="800080"/>
                  </a:solidFill>
                </a:rPr>
                <a:t>均衡價格</a:t>
              </a:r>
              <a:endParaRPr lang="en-US" altLang="zh-TW" sz="2000">
                <a:solidFill>
                  <a:srgbClr val="800080"/>
                </a:solidFill>
              </a:endParaRPr>
            </a:p>
          </p:txBody>
        </p:sp>
        <p:cxnSp>
          <p:nvCxnSpPr>
            <p:cNvPr id="83" name="Straight Connector 105"/>
            <p:cNvCxnSpPr/>
            <p:nvPr/>
          </p:nvCxnSpPr>
          <p:spPr>
            <a:xfrm flipV="1">
              <a:off x="6324600" y="1535652"/>
              <a:ext cx="532966" cy="152416"/>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159758" name="Group 106"/>
          <p:cNvGrpSpPr>
            <a:grpSpLocks/>
          </p:cNvGrpSpPr>
          <p:nvPr/>
        </p:nvGrpSpPr>
        <p:grpSpPr bwMode="auto">
          <a:xfrm>
            <a:off x="2959100" y="4724400"/>
            <a:ext cx="1295400" cy="785813"/>
            <a:chOff x="5029200" y="1816101"/>
            <a:chExt cx="1295399" cy="786367"/>
          </a:xfrm>
        </p:grpSpPr>
        <p:sp>
          <p:nvSpPr>
            <p:cNvPr id="159759" name="TextBox 107"/>
            <p:cNvSpPr txBox="1">
              <a:spLocks noChangeArrowheads="1"/>
            </p:cNvSpPr>
            <p:nvPr/>
          </p:nvSpPr>
          <p:spPr bwMode="auto">
            <a:xfrm>
              <a:off x="5029200" y="1816101"/>
              <a:ext cx="1210587" cy="400393"/>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solidFill>
                    <a:srgbClr val="800080"/>
                  </a:solidFill>
                </a:rPr>
                <a:t>均衡數量</a:t>
              </a:r>
              <a:endParaRPr lang="en-US" altLang="zh-TW" sz="2000">
                <a:solidFill>
                  <a:srgbClr val="800080"/>
                </a:solidFill>
              </a:endParaRPr>
            </a:p>
          </p:txBody>
        </p:sp>
        <p:cxnSp>
          <p:nvCxnSpPr>
            <p:cNvPr id="86" name="Straight Connector 108"/>
            <p:cNvCxnSpPr/>
            <p:nvPr/>
          </p:nvCxnSpPr>
          <p:spPr>
            <a:xfrm rot="16200000" flipH="1">
              <a:off x="5983947" y="2261815"/>
              <a:ext cx="381269" cy="300037"/>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00305105"/>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533400" y="1524000"/>
            <a:ext cx="7696200" cy="44958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均衡的定義為不同力量處在平衡狀態，而這也可以用來描述市場均衡。</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在均衡價格下，買者願意且有能力購買的數量恰好等於賣者願意且有能力賣出的數量</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均衡</a:t>
            </a:r>
            <a:endParaRPr kumimoji="0" lang="zh-TW" altLang="en-US" dirty="0">
              <a:cs typeface="+mj-cs"/>
            </a:endParaRPr>
          </a:p>
        </p:txBody>
      </p:sp>
      <p:sp>
        <p:nvSpPr>
          <p:cNvPr id="16179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333FA20-B870-5349-94BF-2B3BAEEF6062}" type="slidenum">
              <a:rPr kumimoji="0" lang="en-US" altLang="zh-TW" b="1">
                <a:solidFill>
                  <a:srgbClr val="376092"/>
                </a:solidFill>
                <a:ea typeface="標楷體" charset="0"/>
                <a:cs typeface="標楷體" charset="0"/>
              </a:rPr>
              <a:pPr/>
              <a:t>73</a:t>
            </a:fld>
            <a:endParaRPr kumimoji="0" lang="en-US" altLang="zh-TW" b="1">
              <a:solidFill>
                <a:srgbClr val="376092"/>
              </a:solidFill>
              <a:ea typeface="標楷體" charset="0"/>
              <a:cs typeface="標楷體" charset="0"/>
            </a:endParaRPr>
          </a:p>
        </p:txBody>
      </p:sp>
      <p:sp>
        <p:nvSpPr>
          <p:cNvPr id="16179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310024192"/>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533400" y="1524000"/>
            <a:ext cx="7772400" cy="44958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均衡價格有時候稱為</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市場結清價格</a:t>
            </a:r>
            <a:endParaRPr kumimoji="0" lang="en-US" altLang="zh-TW" b="1">
              <a:solidFill>
                <a:srgbClr val="FF0000"/>
              </a:solidFill>
              <a:effectLst>
                <a:outerShdw blurRad="38100" dist="38100" dir="2700000" algn="tl">
                  <a:srgbClr val="DDDDDD"/>
                </a:outerShdw>
              </a:effectLst>
              <a:latin typeface="標楷體" charset="0"/>
              <a:ea typeface="標楷體" charset="0"/>
              <a:cs typeface="標楷體" charset="0"/>
            </a:endParaRPr>
          </a:p>
          <a:p>
            <a:pPr>
              <a:buFont typeface="Arial" charset="0"/>
              <a:buNone/>
              <a:defRPr/>
            </a:pP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market-clearing price</a:t>
            </a:r>
            <a:r>
              <a:rPr kumimoji="0" lang="zh-TW" altLang="en-US">
                <a:latin typeface="標楷體" charset="0"/>
                <a:ea typeface="標楷體" charset="0"/>
                <a:cs typeface="標楷體" charset="0"/>
              </a:rPr>
              <a:t>）。</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這是因為在這個價格下，每個市場參與者都獲得滿足：</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買者買到他們想要購買的數量，而賣者則賣出他們想要賣出的數量。</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均衡</a:t>
            </a:r>
            <a:endParaRPr kumimoji="0" lang="zh-TW" altLang="en-US" dirty="0">
              <a:cs typeface="+mj-cs"/>
            </a:endParaRPr>
          </a:p>
        </p:txBody>
      </p:sp>
      <p:sp>
        <p:nvSpPr>
          <p:cNvPr id="16384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5711974-7FCB-5B46-812F-47F61751DAE9}" type="slidenum">
              <a:rPr kumimoji="0" lang="en-US" altLang="zh-TW" b="1">
                <a:solidFill>
                  <a:srgbClr val="376092"/>
                </a:solidFill>
                <a:ea typeface="標楷體" charset="0"/>
                <a:cs typeface="標楷體" charset="0"/>
              </a:rPr>
              <a:pPr/>
              <a:t>74</a:t>
            </a:fld>
            <a:endParaRPr kumimoji="0" lang="en-US" altLang="zh-TW" b="1">
              <a:solidFill>
                <a:srgbClr val="376092"/>
              </a:solidFill>
              <a:ea typeface="標楷體" charset="0"/>
              <a:cs typeface="標楷體" charset="0"/>
            </a:endParaRPr>
          </a:p>
        </p:txBody>
      </p:sp>
      <p:sp>
        <p:nvSpPr>
          <p:cNvPr id="16384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720711521"/>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內容版面配置區 1"/>
          <p:cNvSpPr>
            <a:spLocks noGrp="1"/>
          </p:cNvSpPr>
          <p:nvPr>
            <p:ph idx="1"/>
          </p:nvPr>
        </p:nvSpPr>
        <p:spPr bwMode="auto">
          <a:xfrm>
            <a:off x="533400" y="1524000"/>
            <a:ext cx="76962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sz="3600">
                <a:latin typeface="標楷體" charset="0"/>
                <a:ea typeface="標楷體" charset="0"/>
                <a:cs typeface="標楷體" charset="0"/>
              </a:rPr>
              <a:t>買者與賣者的行動會很自然地使市場趨向均衡。何以如此？</a:t>
            </a:r>
          </a:p>
          <a:p>
            <a:pPr>
              <a:buFont typeface="Arial" charset="0"/>
              <a:buNone/>
            </a:pPr>
            <a:r>
              <a:rPr kumimoji="0" lang="en-US" altLang="zh-TW" sz="3600">
                <a:latin typeface="標楷體" charset="0"/>
                <a:ea typeface="標楷體" charset="0"/>
                <a:cs typeface="標楷體" charset="0"/>
              </a:rPr>
              <a:t>	</a:t>
            </a:r>
            <a:r>
              <a:rPr kumimoji="0" lang="zh-TW" altLang="en-US" sz="3600">
                <a:latin typeface="標楷體" charset="0"/>
                <a:ea typeface="標楷體" charset="0"/>
                <a:cs typeface="標楷體" charset="0"/>
              </a:rPr>
              <a:t>我們可以透過當市場價格不等於均衡價格時會發生什麼變化來理解。</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均衡</a:t>
            </a:r>
            <a:endParaRPr kumimoji="0" lang="zh-TW" altLang="en-US" dirty="0">
              <a:cs typeface="+mj-cs"/>
            </a:endParaRPr>
          </a:p>
        </p:txBody>
      </p:sp>
      <p:sp>
        <p:nvSpPr>
          <p:cNvPr id="16589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7904E56-45E3-1748-9994-990BB5413A76}" type="slidenum">
              <a:rPr kumimoji="0" lang="en-US" altLang="zh-TW" b="1">
                <a:solidFill>
                  <a:srgbClr val="376092"/>
                </a:solidFill>
                <a:ea typeface="標楷體" charset="0"/>
                <a:cs typeface="標楷體" charset="0"/>
              </a:rPr>
              <a:pPr/>
              <a:t>75</a:t>
            </a:fld>
            <a:endParaRPr kumimoji="0" lang="en-US" altLang="zh-TW" b="1">
              <a:solidFill>
                <a:srgbClr val="376092"/>
              </a:solidFill>
              <a:ea typeface="標楷體" charset="0"/>
              <a:cs typeface="標楷體" charset="0"/>
            </a:endParaRPr>
          </a:p>
        </p:txBody>
      </p:sp>
      <p:sp>
        <p:nvSpPr>
          <p:cNvPr id="16589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607294246"/>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676400"/>
            <a:ext cx="8610600" cy="41148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假設如圖</a:t>
            </a:r>
            <a:r>
              <a:rPr kumimoji="0" lang="en-US" altLang="zh-TW">
                <a:latin typeface="標楷體" charset="0"/>
                <a:ea typeface="標楷體" charset="0"/>
                <a:cs typeface="標楷體" charset="0"/>
              </a:rPr>
              <a:t>9</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a</a:t>
            </a:r>
            <a:r>
              <a:rPr kumimoji="0" lang="zh-TW" altLang="en-US">
                <a:latin typeface="標楷體" charset="0"/>
                <a:ea typeface="標楷體" charset="0"/>
                <a:cs typeface="標楷體" charset="0"/>
              </a:rPr>
              <a:t>）所示，市場一開始的價格為每球</a:t>
            </a:r>
            <a:r>
              <a:rPr kumimoji="0" lang="en-US" altLang="zh-TW">
                <a:latin typeface="標楷體" charset="0"/>
                <a:ea typeface="標楷體" charset="0"/>
                <a:cs typeface="標楷體" charset="0"/>
              </a:rPr>
              <a:t>2.50</a:t>
            </a:r>
            <a:r>
              <a:rPr kumimoji="0" lang="zh-TW" altLang="en-US">
                <a:latin typeface="標楷體" charset="0"/>
                <a:ea typeface="標楷體" charset="0"/>
                <a:cs typeface="標楷體" charset="0"/>
              </a:rPr>
              <a:t>美元，高於</a:t>
            </a:r>
            <a:r>
              <a:rPr kumimoji="0" lang="en-US" altLang="zh-TW">
                <a:latin typeface="標楷體" charset="0"/>
                <a:ea typeface="標楷體" charset="0"/>
                <a:cs typeface="標楷體" charset="0"/>
              </a:rPr>
              <a:t>2</a:t>
            </a:r>
            <a:r>
              <a:rPr kumimoji="0" lang="zh-TW" altLang="en-US">
                <a:latin typeface="標楷體" charset="0"/>
                <a:ea typeface="標楷體" charset="0"/>
                <a:cs typeface="標楷體" charset="0"/>
              </a:rPr>
              <a:t>美元的均衡價格。</a:t>
            </a:r>
          </a:p>
          <a:p>
            <a:pPr>
              <a:buFont typeface="Arial" charset="0"/>
              <a:buChar char="•"/>
              <a:defRPr/>
            </a:pP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在每球</a:t>
            </a:r>
            <a:r>
              <a:rPr kumimoji="0" lang="en-US" altLang="zh-TW">
                <a:latin typeface="標楷體" charset="0"/>
                <a:ea typeface="標楷體" charset="0"/>
                <a:cs typeface="標楷體" charset="0"/>
              </a:rPr>
              <a:t>2.50</a:t>
            </a:r>
            <a:r>
              <a:rPr kumimoji="0" lang="zh-TW" altLang="en-US">
                <a:latin typeface="標楷體" charset="0"/>
                <a:ea typeface="標楷體" charset="0"/>
                <a:cs typeface="標楷體" charset="0"/>
              </a:rPr>
              <a:t>美元的價格下，市場供給量（</a:t>
            </a:r>
            <a:r>
              <a:rPr kumimoji="0" lang="en-US" altLang="zh-TW">
                <a:latin typeface="標楷體" charset="0"/>
                <a:ea typeface="標楷體" charset="0"/>
                <a:cs typeface="標楷體" charset="0"/>
              </a:rPr>
              <a:t>10</a:t>
            </a:r>
            <a:r>
              <a:rPr kumimoji="0" lang="zh-TW" altLang="en-US">
                <a:latin typeface="標楷體" charset="0"/>
                <a:ea typeface="標楷體" charset="0"/>
                <a:cs typeface="標楷體" charset="0"/>
              </a:rPr>
              <a:t>球）超過市場需求量（</a:t>
            </a:r>
            <a:r>
              <a:rPr kumimoji="0" lang="en-US" altLang="zh-TW">
                <a:latin typeface="標楷體" charset="0"/>
                <a:ea typeface="標楷體" charset="0"/>
                <a:cs typeface="標楷體" charset="0"/>
              </a:rPr>
              <a:t>4</a:t>
            </a:r>
            <a:r>
              <a:rPr kumimoji="0" lang="zh-TW" altLang="en-US">
                <a:latin typeface="標楷體" charset="0"/>
                <a:ea typeface="標楷體" charset="0"/>
                <a:cs typeface="標楷體" charset="0"/>
              </a:rPr>
              <a:t>球）。</a:t>
            </a: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此時有</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剩餘</a:t>
            </a:r>
            <a:r>
              <a:rPr kumimoji="0" lang="zh-TW" altLang="en-US">
                <a:latin typeface="標楷體" charset="0"/>
                <a:ea typeface="標楷體" charset="0"/>
                <a:cs typeface="標楷體" charset="0"/>
              </a:rPr>
              <a:t>現象：賣者無法在現行價格下賣出他們想要賣出的所有數量。</a:t>
            </a:r>
          </a:p>
          <a:p>
            <a:pPr>
              <a:buFont typeface="Arial" charset="0"/>
              <a:buNone/>
              <a:defRPr/>
            </a:pPr>
            <a:r>
              <a:rPr kumimoji="0" lang="zh-TW" altLang="en-US" sz="600">
                <a:latin typeface="標楷體" charset="0"/>
                <a:ea typeface="標楷體" charset="0"/>
                <a:cs typeface="標楷體" charset="0"/>
              </a:rPr>
              <a:t> </a:t>
            </a: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剩餘有時稱為</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超額供給</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excess supply</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均衡</a:t>
            </a:r>
            <a:endParaRPr kumimoji="0" lang="zh-TW" altLang="en-US" dirty="0">
              <a:cs typeface="+mj-cs"/>
            </a:endParaRPr>
          </a:p>
        </p:txBody>
      </p:sp>
      <p:sp>
        <p:nvSpPr>
          <p:cNvPr id="16793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CCEE955-2859-BA4F-91EF-1E64F3D54CD5}" type="slidenum">
              <a:rPr kumimoji="0" lang="en-US" altLang="zh-TW" b="1">
                <a:solidFill>
                  <a:srgbClr val="376092"/>
                </a:solidFill>
                <a:ea typeface="標楷體" charset="0"/>
                <a:cs typeface="標楷體" charset="0"/>
              </a:rPr>
              <a:pPr/>
              <a:t>76</a:t>
            </a:fld>
            <a:endParaRPr kumimoji="0" lang="en-US" altLang="zh-TW" b="1">
              <a:solidFill>
                <a:srgbClr val="376092"/>
              </a:solidFill>
              <a:ea typeface="標楷體" charset="0"/>
              <a:cs typeface="標楷體" charset="0"/>
            </a:endParaRPr>
          </a:p>
        </p:txBody>
      </p:sp>
      <p:sp>
        <p:nvSpPr>
          <p:cNvPr id="16794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89553687"/>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23963" y="152400"/>
            <a:ext cx="9144000" cy="1143000"/>
          </a:xfrm>
        </p:spPr>
        <p:txBody>
          <a:bodyPr rtlCol="0"/>
          <a:lstStyle/>
          <a:p>
            <a:pPr>
              <a:defRPr/>
            </a:pPr>
            <a:r>
              <a:rPr kumimoji="0" lang="zh-TW" altLang="en-US" dirty="0" smtClean="0">
                <a:cs typeface="+mj-cs"/>
              </a:rPr>
              <a:t>圖</a:t>
            </a:r>
            <a:r>
              <a:rPr kumimoji="0" lang="en-US" altLang="zh-TW" dirty="0" smtClean="0">
                <a:cs typeface="+mj-cs"/>
              </a:rPr>
              <a:t>9 </a:t>
            </a:r>
            <a:r>
              <a:rPr kumimoji="0" lang="zh-TW" altLang="en-US" dirty="0" smtClean="0">
                <a:cs typeface="+mj-cs"/>
              </a:rPr>
              <a:t> 未達均衡的市場</a:t>
            </a:r>
            <a:endParaRPr kumimoji="0" lang="zh-TW" altLang="en-US" dirty="0">
              <a:cs typeface="+mj-cs"/>
            </a:endParaRPr>
          </a:p>
        </p:txBody>
      </p:sp>
      <p:sp>
        <p:nvSpPr>
          <p:cNvPr id="169986"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0EA55A5-6798-AE4E-A418-016FA516AA62}" type="slidenum">
              <a:rPr kumimoji="0" lang="en-US" altLang="zh-TW" b="1">
                <a:solidFill>
                  <a:srgbClr val="376092"/>
                </a:solidFill>
                <a:ea typeface="標楷體" charset="0"/>
                <a:cs typeface="標楷體" charset="0"/>
              </a:rPr>
              <a:pPr/>
              <a:t>77</a:t>
            </a:fld>
            <a:endParaRPr kumimoji="0" lang="en-US" altLang="zh-TW" b="1">
              <a:solidFill>
                <a:srgbClr val="376092"/>
              </a:solidFill>
              <a:ea typeface="標楷體" charset="0"/>
              <a:cs typeface="標楷體" charset="0"/>
            </a:endParaRPr>
          </a:p>
        </p:txBody>
      </p:sp>
      <p:sp>
        <p:nvSpPr>
          <p:cNvPr id="16998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7" name="Rectangle 4"/>
          <p:cNvSpPr/>
          <p:nvPr/>
        </p:nvSpPr>
        <p:spPr>
          <a:xfrm>
            <a:off x="1049338" y="2124075"/>
            <a:ext cx="3581400" cy="3124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2000">
              <a:solidFill>
                <a:srgbClr val="FFFFFF"/>
              </a:solidFill>
              <a:cs typeface="Arial" pitchFamily="34" charset="0"/>
            </a:endParaRPr>
          </a:p>
        </p:txBody>
      </p:sp>
      <p:grpSp>
        <p:nvGrpSpPr>
          <p:cNvPr id="169989" name="Group 5"/>
          <p:cNvGrpSpPr>
            <a:grpSpLocks/>
          </p:cNvGrpSpPr>
          <p:nvPr/>
        </p:nvGrpSpPr>
        <p:grpSpPr bwMode="auto">
          <a:xfrm>
            <a:off x="-85725" y="1676400"/>
            <a:ext cx="1211263" cy="3571875"/>
            <a:chOff x="695374" y="1000786"/>
            <a:chExt cx="1209634" cy="3571214"/>
          </a:xfrm>
        </p:grpSpPr>
        <p:cxnSp>
          <p:nvCxnSpPr>
            <p:cNvPr id="9" name="Straight Connector 6"/>
            <p:cNvCxnSpPr/>
            <p:nvPr/>
          </p:nvCxnSpPr>
          <p:spPr>
            <a:xfrm rot="5400000">
              <a:off x="229007" y="2972096"/>
              <a:ext cx="3199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0067" name="TextBox 7"/>
            <p:cNvSpPr txBox="1">
              <a:spLocks noChangeArrowheads="1"/>
            </p:cNvSpPr>
            <p:nvPr/>
          </p:nvSpPr>
          <p:spPr bwMode="auto">
            <a:xfrm>
              <a:off x="695374" y="1000786"/>
              <a:ext cx="1209634" cy="70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2000"/>
                <a:t>冰淇淋每</a:t>
              </a:r>
            </a:p>
            <a:p>
              <a:pPr algn="r"/>
              <a:r>
                <a:rPr lang="zh-TW" altLang="en-US" sz="2000"/>
                <a:t>球價格</a:t>
              </a:r>
              <a:endParaRPr lang="en-US" altLang="zh-TW" sz="2000"/>
            </a:p>
          </p:txBody>
        </p:sp>
      </p:grpSp>
      <p:grpSp>
        <p:nvGrpSpPr>
          <p:cNvPr id="169990" name="Group 8"/>
          <p:cNvGrpSpPr>
            <a:grpSpLocks/>
          </p:cNvGrpSpPr>
          <p:nvPr/>
        </p:nvGrpSpPr>
        <p:grpSpPr bwMode="auto">
          <a:xfrm>
            <a:off x="896938" y="5248275"/>
            <a:ext cx="4208462" cy="771525"/>
            <a:chOff x="1676400" y="5181600"/>
            <a:chExt cx="4208593" cy="771525"/>
          </a:xfrm>
        </p:grpSpPr>
        <p:cxnSp>
          <p:nvCxnSpPr>
            <p:cNvPr id="12" name="Straight Connector 9"/>
            <p:cNvCxnSpPr/>
            <p:nvPr/>
          </p:nvCxnSpPr>
          <p:spPr>
            <a:xfrm>
              <a:off x="1828805" y="5181600"/>
              <a:ext cx="3581511"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0064" name="TextBox 10"/>
            <p:cNvSpPr txBox="1">
              <a:spLocks noChangeArrowheads="1"/>
            </p:cNvSpPr>
            <p:nvPr/>
          </p:nvSpPr>
          <p:spPr bwMode="auto">
            <a:xfrm>
              <a:off x="4417925" y="5553015"/>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冰淇淋數量</a:t>
              </a:r>
              <a:endParaRPr lang="en-US" altLang="zh-TW" sz="2000"/>
            </a:p>
          </p:txBody>
        </p:sp>
        <p:sp>
          <p:nvSpPr>
            <p:cNvPr id="170065" name="TextBox 11"/>
            <p:cNvSpPr txBox="1">
              <a:spLocks noChangeArrowheads="1"/>
            </p:cNvSpPr>
            <p:nvPr/>
          </p:nvSpPr>
          <p:spPr bwMode="auto">
            <a:xfrm>
              <a:off x="1676400" y="5181600"/>
              <a:ext cx="3273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0</a:t>
              </a:r>
            </a:p>
          </p:txBody>
        </p:sp>
      </p:grpSp>
      <p:grpSp>
        <p:nvGrpSpPr>
          <p:cNvPr id="169991" name="Group 12"/>
          <p:cNvGrpSpPr>
            <a:grpSpLocks/>
          </p:cNvGrpSpPr>
          <p:nvPr/>
        </p:nvGrpSpPr>
        <p:grpSpPr bwMode="auto">
          <a:xfrm>
            <a:off x="1311275" y="3038475"/>
            <a:ext cx="3032125" cy="1704975"/>
            <a:chOff x="2301312" y="2307877"/>
            <a:chExt cx="3386084" cy="2312810"/>
          </a:xfrm>
        </p:grpSpPr>
        <p:cxnSp>
          <p:nvCxnSpPr>
            <p:cNvPr id="16" name="Straight Connector 13"/>
            <p:cNvCxnSpPr/>
            <p:nvPr/>
          </p:nvCxnSpPr>
          <p:spPr>
            <a:xfrm>
              <a:off x="2301312" y="2307877"/>
              <a:ext cx="2637954" cy="2170682"/>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70062" name="TextBox 14"/>
            <p:cNvSpPr txBox="1">
              <a:spLocks noChangeArrowheads="1"/>
            </p:cNvSpPr>
            <p:nvPr/>
          </p:nvSpPr>
          <p:spPr bwMode="auto">
            <a:xfrm>
              <a:off x="4908364" y="4077954"/>
              <a:ext cx="779032" cy="54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需求</a:t>
              </a:r>
              <a:endParaRPr lang="en-US" altLang="zh-TW" sz="2000" baseline="-25000"/>
            </a:p>
          </p:txBody>
        </p:sp>
      </p:grpSp>
      <p:grpSp>
        <p:nvGrpSpPr>
          <p:cNvPr id="169992" name="Group 22"/>
          <p:cNvGrpSpPr>
            <a:grpSpLocks/>
          </p:cNvGrpSpPr>
          <p:nvPr/>
        </p:nvGrpSpPr>
        <p:grpSpPr bwMode="auto">
          <a:xfrm>
            <a:off x="2420938" y="3878263"/>
            <a:ext cx="327025" cy="1770062"/>
            <a:chOff x="2901920" y="3201194"/>
            <a:chExt cx="327367" cy="1771199"/>
          </a:xfrm>
        </p:grpSpPr>
        <p:cxnSp>
          <p:nvCxnSpPr>
            <p:cNvPr id="19" name="Straight Connector 23"/>
            <p:cNvCxnSpPr/>
            <p:nvPr/>
          </p:nvCxnSpPr>
          <p:spPr>
            <a:xfrm rot="5400000">
              <a:off x="2361882" y="3885845"/>
              <a:ext cx="1370892" cy="1590"/>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0060" name="TextBox 24"/>
            <p:cNvSpPr txBox="1">
              <a:spLocks noChangeArrowheads="1"/>
            </p:cNvSpPr>
            <p:nvPr/>
          </p:nvSpPr>
          <p:spPr bwMode="auto">
            <a:xfrm>
              <a:off x="2901920" y="4572000"/>
              <a:ext cx="327367" cy="40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7</a:t>
              </a:r>
            </a:p>
          </p:txBody>
        </p:sp>
      </p:grpSp>
      <p:grpSp>
        <p:nvGrpSpPr>
          <p:cNvPr id="169993" name="Group 28"/>
          <p:cNvGrpSpPr>
            <a:grpSpLocks/>
          </p:cNvGrpSpPr>
          <p:nvPr/>
        </p:nvGrpSpPr>
        <p:grpSpPr bwMode="auto">
          <a:xfrm>
            <a:off x="228600" y="3233738"/>
            <a:ext cx="2908300" cy="400050"/>
            <a:chOff x="1131173" y="3014246"/>
            <a:chExt cx="2907427" cy="400603"/>
          </a:xfrm>
        </p:grpSpPr>
        <p:cxnSp>
          <p:nvCxnSpPr>
            <p:cNvPr id="22" name="Straight Connector 29"/>
            <p:cNvCxnSpPr/>
            <p:nvPr/>
          </p:nvCxnSpPr>
          <p:spPr>
            <a:xfrm>
              <a:off x="1829463" y="3200240"/>
              <a:ext cx="2209137" cy="1590"/>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0058" name="TextBox 30"/>
            <p:cNvSpPr txBox="1">
              <a:spLocks noChangeArrowheads="1"/>
            </p:cNvSpPr>
            <p:nvPr/>
          </p:nvSpPr>
          <p:spPr bwMode="auto">
            <a:xfrm>
              <a:off x="1131173" y="3014246"/>
              <a:ext cx="825619" cy="400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$2.50</a:t>
              </a:r>
            </a:p>
          </p:txBody>
        </p:sp>
      </p:grpSp>
      <p:sp>
        <p:nvSpPr>
          <p:cNvPr id="169994" name="Freeform 183"/>
          <p:cNvSpPr>
            <a:spLocks/>
          </p:cNvSpPr>
          <p:nvPr/>
        </p:nvSpPr>
        <p:spPr bwMode="auto">
          <a:xfrm>
            <a:off x="1844675" y="3359150"/>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5" name="TextBox 37"/>
          <p:cNvSpPr txBox="1">
            <a:spLocks noChangeArrowheads="1"/>
          </p:cNvSpPr>
          <p:nvPr/>
        </p:nvSpPr>
        <p:spPr bwMode="auto">
          <a:xfrm>
            <a:off x="1495425" y="1447800"/>
            <a:ext cx="2160588" cy="523875"/>
          </a:xfrm>
          <a:prstGeom prst="rect">
            <a:avLst/>
          </a:prstGeom>
          <a:noFill/>
          <a:ln w="9525">
            <a:noFill/>
            <a:miter lim="800000"/>
            <a:headEnd/>
            <a:tailEnd/>
          </a:ln>
        </p:spPr>
        <p:txBody>
          <a:bodyPr wrap="none">
            <a:spAutoFit/>
          </a:bodyPr>
          <a:lstStyle/>
          <a:p>
            <a:pPr>
              <a:defRPr/>
            </a:pPr>
            <a:r>
              <a:rPr lang="en-US" altLang="zh-TW" sz="2800" b="1" dirty="0">
                <a:solidFill>
                  <a:srgbClr val="800080"/>
                </a:solidFill>
                <a:effectLst>
                  <a:outerShdw blurRad="38100" dist="38100" dir="2700000" algn="tl">
                    <a:srgbClr val="000000">
                      <a:alpha val="43137"/>
                    </a:srgbClr>
                  </a:outerShdw>
                </a:effectLst>
                <a:ea typeface="新細明體" charset="-120"/>
                <a:cs typeface="Arial" charset="0"/>
              </a:rPr>
              <a:t>(a)</a:t>
            </a:r>
            <a:r>
              <a:rPr lang="zh-TW" altLang="en-US" sz="2800" b="1" dirty="0">
                <a:solidFill>
                  <a:srgbClr val="800080"/>
                </a:solidFill>
                <a:effectLst>
                  <a:outerShdw blurRad="38100" dist="38100" dir="2700000" algn="tl">
                    <a:srgbClr val="000000">
                      <a:alpha val="43137"/>
                    </a:srgbClr>
                  </a:outerShdw>
                </a:effectLst>
                <a:ea typeface="新細明體" charset="-120"/>
                <a:cs typeface="Arial" charset="0"/>
              </a:rPr>
              <a:t> 超額供給</a:t>
            </a:r>
            <a:endParaRPr lang="en-US" altLang="zh-TW" sz="2800" b="1" dirty="0">
              <a:solidFill>
                <a:srgbClr val="800080"/>
              </a:solidFill>
              <a:effectLst>
                <a:outerShdw blurRad="38100" dist="38100" dir="2700000" algn="tl">
                  <a:srgbClr val="000000">
                    <a:alpha val="43137"/>
                  </a:srgbClr>
                </a:outerShdw>
              </a:effectLst>
              <a:ea typeface="新細明體" charset="-120"/>
              <a:cs typeface="Arial" charset="0"/>
            </a:endParaRPr>
          </a:p>
        </p:txBody>
      </p:sp>
      <p:sp>
        <p:nvSpPr>
          <p:cNvPr id="26" name="TextBox 69"/>
          <p:cNvSpPr txBox="1">
            <a:spLocks noChangeArrowheads="1"/>
          </p:cNvSpPr>
          <p:nvPr/>
        </p:nvSpPr>
        <p:spPr bwMode="auto">
          <a:xfrm>
            <a:off x="5688013" y="1447800"/>
            <a:ext cx="2160587" cy="523875"/>
          </a:xfrm>
          <a:prstGeom prst="rect">
            <a:avLst/>
          </a:prstGeom>
          <a:noFill/>
          <a:ln w="9525">
            <a:noFill/>
            <a:miter lim="800000"/>
            <a:headEnd/>
            <a:tailEnd/>
          </a:ln>
        </p:spPr>
        <p:txBody>
          <a:bodyPr wrap="none">
            <a:spAutoFit/>
          </a:bodyPr>
          <a:lstStyle/>
          <a:p>
            <a:pPr>
              <a:defRPr/>
            </a:pPr>
            <a:r>
              <a:rPr lang="en-US" altLang="zh-TW" sz="2800" b="1" dirty="0">
                <a:solidFill>
                  <a:srgbClr val="800080"/>
                </a:solidFill>
                <a:effectLst>
                  <a:outerShdw blurRad="38100" dist="38100" dir="2700000" algn="tl">
                    <a:srgbClr val="000000">
                      <a:alpha val="43137"/>
                    </a:srgbClr>
                  </a:outerShdw>
                </a:effectLst>
                <a:ea typeface="新細明體" charset="-120"/>
                <a:cs typeface="Arial" charset="0"/>
              </a:rPr>
              <a:t>(b)</a:t>
            </a:r>
            <a:r>
              <a:rPr lang="zh-TW" altLang="en-US" sz="2800" b="1" dirty="0">
                <a:solidFill>
                  <a:srgbClr val="800080"/>
                </a:solidFill>
                <a:effectLst>
                  <a:outerShdw blurRad="38100" dist="38100" dir="2700000" algn="tl">
                    <a:srgbClr val="000000">
                      <a:alpha val="43137"/>
                    </a:srgbClr>
                  </a:outerShdw>
                </a:effectLst>
                <a:ea typeface="新細明體" charset="-120"/>
                <a:cs typeface="Arial" charset="0"/>
              </a:rPr>
              <a:t> 超額需求</a:t>
            </a:r>
            <a:endParaRPr lang="en-US" altLang="zh-TW" sz="2800" b="1" dirty="0">
              <a:solidFill>
                <a:srgbClr val="800080"/>
              </a:solidFill>
              <a:effectLst>
                <a:outerShdw blurRad="38100" dist="38100" dir="2700000" algn="tl">
                  <a:srgbClr val="000000">
                    <a:alpha val="43137"/>
                  </a:srgbClr>
                </a:outerShdw>
              </a:effectLst>
              <a:ea typeface="新細明體" charset="-120"/>
              <a:cs typeface="Arial" charset="0"/>
            </a:endParaRPr>
          </a:p>
        </p:txBody>
      </p:sp>
      <p:grpSp>
        <p:nvGrpSpPr>
          <p:cNvPr id="169997" name="Group 76"/>
          <p:cNvGrpSpPr>
            <a:grpSpLocks/>
          </p:cNvGrpSpPr>
          <p:nvPr/>
        </p:nvGrpSpPr>
        <p:grpSpPr bwMode="auto">
          <a:xfrm>
            <a:off x="406400" y="3690938"/>
            <a:ext cx="2108200" cy="400050"/>
            <a:chOff x="1233159" y="3014246"/>
            <a:chExt cx="2107814" cy="400603"/>
          </a:xfrm>
        </p:grpSpPr>
        <p:cxnSp>
          <p:nvCxnSpPr>
            <p:cNvPr id="28" name="Straight Connector 77"/>
            <p:cNvCxnSpPr/>
            <p:nvPr/>
          </p:nvCxnSpPr>
          <p:spPr>
            <a:xfrm>
              <a:off x="1828363" y="3200240"/>
              <a:ext cx="1512610" cy="1590"/>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0056" name="TextBox 78"/>
            <p:cNvSpPr txBox="1">
              <a:spLocks noChangeArrowheads="1"/>
            </p:cNvSpPr>
            <p:nvPr/>
          </p:nvSpPr>
          <p:spPr bwMode="auto">
            <a:xfrm>
              <a:off x="1233159" y="3014246"/>
              <a:ext cx="683075" cy="400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2.00</a:t>
              </a:r>
            </a:p>
          </p:txBody>
        </p:sp>
      </p:grpSp>
      <p:grpSp>
        <p:nvGrpSpPr>
          <p:cNvPr id="169998" name="Group 90"/>
          <p:cNvGrpSpPr>
            <a:grpSpLocks/>
          </p:cNvGrpSpPr>
          <p:nvPr/>
        </p:nvGrpSpPr>
        <p:grpSpPr bwMode="auto">
          <a:xfrm>
            <a:off x="1506538" y="2495550"/>
            <a:ext cx="2989262" cy="2066925"/>
            <a:chOff x="2471491" y="3948669"/>
            <a:chExt cx="3339027" cy="2803780"/>
          </a:xfrm>
        </p:grpSpPr>
        <p:cxnSp>
          <p:nvCxnSpPr>
            <p:cNvPr id="31" name="Straight Connector 91"/>
            <p:cNvCxnSpPr/>
            <p:nvPr/>
          </p:nvCxnSpPr>
          <p:spPr>
            <a:xfrm flipV="1">
              <a:off x="2471491" y="4478415"/>
              <a:ext cx="2893942" cy="2274034"/>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70054" name="TextBox 92"/>
            <p:cNvSpPr txBox="1">
              <a:spLocks noChangeArrowheads="1"/>
            </p:cNvSpPr>
            <p:nvPr/>
          </p:nvSpPr>
          <p:spPr bwMode="auto">
            <a:xfrm>
              <a:off x="5031298" y="3948669"/>
              <a:ext cx="779220" cy="54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供給</a:t>
              </a:r>
              <a:endParaRPr lang="en-US" altLang="zh-TW" sz="2000" baseline="-25000"/>
            </a:p>
          </p:txBody>
        </p:sp>
      </p:grpSp>
      <p:sp>
        <p:nvSpPr>
          <p:cNvPr id="169999" name="Freeform 183"/>
          <p:cNvSpPr>
            <a:spLocks/>
          </p:cNvSpPr>
          <p:nvPr/>
        </p:nvSpPr>
        <p:spPr bwMode="auto">
          <a:xfrm>
            <a:off x="3216275" y="3343275"/>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70000" name="Freeform 183"/>
          <p:cNvSpPr>
            <a:spLocks/>
          </p:cNvSpPr>
          <p:nvPr/>
        </p:nvSpPr>
        <p:spPr bwMode="auto">
          <a:xfrm>
            <a:off x="2460625" y="3800475"/>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C00000"/>
          </a:solidFill>
          <a:ln w="9525">
            <a:solidFill>
              <a:srgbClr val="C00000"/>
            </a:solidFill>
            <a:round/>
            <a:headEnd/>
            <a:tailEnd/>
          </a:ln>
        </p:spPr>
        <p:txBody>
          <a:bodyPr/>
          <a:lstStyle/>
          <a:p>
            <a:endParaRPr lang="zh-TW" altLang="en-US"/>
          </a:p>
        </p:txBody>
      </p:sp>
      <p:grpSp>
        <p:nvGrpSpPr>
          <p:cNvPr id="170001" name="Group 100"/>
          <p:cNvGrpSpPr>
            <a:grpSpLocks/>
          </p:cNvGrpSpPr>
          <p:nvPr/>
        </p:nvGrpSpPr>
        <p:grpSpPr bwMode="auto">
          <a:xfrm>
            <a:off x="1920875" y="2581275"/>
            <a:ext cx="1295400" cy="762000"/>
            <a:chOff x="1600200" y="1905000"/>
            <a:chExt cx="1295400" cy="762000"/>
          </a:xfrm>
        </p:grpSpPr>
        <p:sp>
          <p:nvSpPr>
            <p:cNvPr id="170051" name="TextBox 20"/>
            <p:cNvSpPr txBox="1">
              <a:spLocks noChangeArrowheads="1"/>
            </p:cNvSpPr>
            <p:nvPr/>
          </p:nvSpPr>
          <p:spPr bwMode="auto">
            <a:xfrm>
              <a:off x="1828800" y="1905000"/>
              <a:ext cx="990600" cy="400110"/>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2000">
                  <a:solidFill>
                    <a:srgbClr val="800080"/>
                  </a:solidFill>
                </a:rPr>
                <a:t>剩餘</a:t>
              </a:r>
              <a:endParaRPr lang="en-US" altLang="zh-TW" sz="2000">
                <a:solidFill>
                  <a:srgbClr val="800080"/>
                </a:solidFill>
              </a:endParaRPr>
            </a:p>
          </p:txBody>
        </p:sp>
        <p:sp>
          <p:nvSpPr>
            <p:cNvPr id="37" name="Left Brace 99"/>
            <p:cNvSpPr/>
            <p:nvPr/>
          </p:nvSpPr>
          <p:spPr>
            <a:xfrm rot="5400000">
              <a:off x="2095500" y="1866900"/>
              <a:ext cx="304800" cy="1295400"/>
            </a:xfrm>
            <a:prstGeom prst="leftBrace">
              <a:avLst>
                <a:gd name="adj1" fmla="val 36904"/>
                <a:gd name="adj2" fmla="val 49026"/>
              </a:avLst>
            </a:prstGeom>
            <a:ln w="19050">
              <a:solidFill>
                <a:srgbClr val="80008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zh-TW" sz="2000">
                <a:cs typeface="Arial" pitchFamily="34" charset="0"/>
              </a:endParaRPr>
            </a:p>
          </p:txBody>
        </p:sp>
      </p:grpSp>
      <p:grpSp>
        <p:nvGrpSpPr>
          <p:cNvPr id="170002" name="Group 104"/>
          <p:cNvGrpSpPr>
            <a:grpSpLocks/>
          </p:cNvGrpSpPr>
          <p:nvPr/>
        </p:nvGrpSpPr>
        <p:grpSpPr bwMode="auto">
          <a:xfrm>
            <a:off x="1158875" y="3419475"/>
            <a:ext cx="1066800" cy="2228850"/>
            <a:chOff x="838200" y="2743199"/>
            <a:chExt cx="1066800" cy="2228047"/>
          </a:xfrm>
        </p:grpSpPr>
        <p:grpSp>
          <p:nvGrpSpPr>
            <p:cNvPr id="170047" name="Group 79"/>
            <p:cNvGrpSpPr>
              <a:grpSpLocks/>
            </p:cNvGrpSpPr>
            <p:nvPr/>
          </p:nvGrpSpPr>
          <p:grpSpPr bwMode="auto">
            <a:xfrm>
              <a:off x="1420083" y="2743199"/>
              <a:ext cx="327334" cy="2228047"/>
              <a:chOff x="2901920" y="2743993"/>
              <a:chExt cx="327334" cy="2228047"/>
            </a:xfrm>
          </p:grpSpPr>
          <p:cxnSp>
            <p:nvCxnSpPr>
              <p:cNvPr id="41" name="Straight Connector 80"/>
              <p:cNvCxnSpPr/>
              <p:nvPr/>
            </p:nvCxnSpPr>
            <p:spPr>
              <a:xfrm rot="5400000">
                <a:off x="2133835" y="3657270"/>
                <a:ext cx="1828141" cy="1588"/>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0050" name="TextBox 81"/>
              <p:cNvSpPr txBox="1">
                <a:spLocks noChangeArrowheads="1"/>
              </p:cNvSpPr>
              <p:nvPr/>
            </p:nvSpPr>
            <p:spPr bwMode="auto">
              <a:xfrm>
                <a:off x="2901920" y="4572000"/>
                <a:ext cx="327334" cy="40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4</a:t>
                </a:r>
              </a:p>
            </p:txBody>
          </p:sp>
        </p:grpSp>
        <p:sp>
          <p:nvSpPr>
            <p:cNvPr id="170048" name="TextBox 101"/>
            <p:cNvSpPr txBox="1">
              <a:spLocks noChangeArrowheads="1"/>
            </p:cNvSpPr>
            <p:nvPr/>
          </p:nvSpPr>
          <p:spPr bwMode="auto">
            <a:xfrm>
              <a:off x="838200" y="3972579"/>
              <a:ext cx="1066800" cy="400040"/>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2000">
                  <a:solidFill>
                    <a:srgbClr val="800080"/>
                  </a:solidFill>
                </a:rPr>
                <a:t>需求量</a:t>
              </a:r>
              <a:endParaRPr lang="en-US" altLang="zh-TW" sz="2000">
                <a:solidFill>
                  <a:srgbClr val="800080"/>
                </a:solidFill>
              </a:endParaRPr>
            </a:p>
          </p:txBody>
        </p:sp>
      </p:grpSp>
      <p:grpSp>
        <p:nvGrpSpPr>
          <p:cNvPr id="170003" name="Group 105"/>
          <p:cNvGrpSpPr>
            <a:grpSpLocks/>
          </p:cNvGrpSpPr>
          <p:nvPr/>
        </p:nvGrpSpPr>
        <p:grpSpPr bwMode="auto">
          <a:xfrm>
            <a:off x="3030538" y="3421063"/>
            <a:ext cx="1176337" cy="2227262"/>
            <a:chOff x="2709163" y="2743993"/>
            <a:chExt cx="1177037" cy="2228341"/>
          </a:xfrm>
        </p:grpSpPr>
        <p:grpSp>
          <p:nvGrpSpPr>
            <p:cNvPr id="170043" name="Group 25"/>
            <p:cNvGrpSpPr>
              <a:grpSpLocks/>
            </p:cNvGrpSpPr>
            <p:nvPr/>
          </p:nvGrpSpPr>
          <p:grpSpPr bwMode="auto">
            <a:xfrm>
              <a:off x="2709163" y="2743993"/>
              <a:ext cx="470279" cy="2228341"/>
              <a:chOff x="3962400" y="2743993"/>
              <a:chExt cx="470279" cy="2228341"/>
            </a:xfrm>
          </p:grpSpPr>
          <p:cxnSp>
            <p:nvCxnSpPr>
              <p:cNvPr id="46" name="Straight Connector 26"/>
              <p:cNvCxnSpPr/>
              <p:nvPr/>
            </p:nvCxnSpPr>
            <p:spPr>
              <a:xfrm rot="5400000">
                <a:off x="3277882" y="3657247"/>
                <a:ext cx="1828097" cy="1588"/>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0046" name="TextBox 27"/>
              <p:cNvSpPr txBox="1">
                <a:spLocks noChangeArrowheads="1"/>
              </p:cNvSpPr>
              <p:nvPr/>
            </p:nvSpPr>
            <p:spPr bwMode="auto">
              <a:xfrm>
                <a:off x="3962400" y="4572000"/>
                <a:ext cx="470279" cy="400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10</a:t>
                </a:r>
              </a:p>
            </p:txBody>
          </p:sp>
        </p:grpSp>
        <p:sp>
          <p:nvSpPr>
            <p:cNvPr id="170044" name="TextBox 103"/>
            <p:cNvSpPr txBox="1">
              <a:spLocks noChangeArrowheads="1"/>
            </p:cNvSpPr>
            <p:nvPr/>
          </p:nvSpPr>
          <p:spPr bwMode="auto">
            <a:xfrm>
              <a:off x="2879257" y="4028940"/>
              <a:ext cx="1006943" cy="400334"/>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2000">
                  <a:solidFill>
                    <a:srgbClr val="800080"/>
                  </a:solidFill>
                </a:rPr>
                <a:t>供給量</a:t>
              </a:r>
              <a:endParaRPr lang="en-US" altLang="zh-TW" sz="2000">
                <a:solidFill>
                  <a:srgbClr val="800080"/>
                </a:solidFill>
              </a:endParaRPr>
            </a:p>
          </p:txBody>
        </p:sp>
      </p:grpSp>
      <p:sp>
        <p:nvSpPr>
          <p:cNvPr id="48" name="Rectangle 106"/>
          <p:cNvSpPr/>
          <p:nvPr/>
        </p:nvSpPr>
        <p:spPr>
          <a:xfrm>
            <a:off x="5273675" y="2133600"/>
            <a:ext cx="3581400" cy="3124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2000">
              <a:solidFill>
                <a:srgbClr val="FFFFFF"/>
              </a:solidFill>
              <a:cs typeface="Arial" pitchFamily="34" charset="0"/>
            </a:endParaRPr>
          </a:p>
        </p:txBody>
      </p:sp>
      <p:grpSp>
        <p:nvGrpSpPr>
          <p:cNvPr id="170005" name="Group 107"/>
          <p:cNvGrpSpPr>
            <a:grpSpLocks/>
          </p:cNvGrpSpPr>
          <p:nvPr/>
        </p:nvGrpSpPr>
        <p:grpSpPr bwMode="auto">
          <a:xfrm>
            <a:off x="4114800" y="1676400"/>
            <a:ext cx="1235075" cy="3581400"/>
            <a:chOff x="671032" y="991264"/>
            <a:chExt cx="1233975" cy="3580736"/>
          </a:xfrm>
        </p:grpSpPr>
        <p:cxnSp>
          <p:nvCxnSpPr>
            <p:cNvPr id="50" name="Straight Connector 108"/>
            <p:cNvCxnSpPr/>
            <p:nvPr/>
          </p:nvCxnSpPr>
          <p:spPr>
            <a:xfrm rot="5400000">
              <a:off x="228972" y="2972097"/>
              <a:ext cx="319980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0042" name="TextBox 109"/>
            <p:cNvSpPr txBox="1">
              <a:spLocks noChangeArrowheads="1"/>
            </p:cNvSpPr>
            <p:nvPr/>
          </p:nvSpPr>
          <p:spPr bwMode="auto">
            <a:xfrm>
              <a:off x="671032" y="991264"/>
              <a:ext cx="1233975" cy="70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2000"/>
                <a:t>冰淇淋每</a:t>
              </a:r>
            </a:p>
            <a:p>
              <a:pPr algn="r"/>
              <a:r>
                <a:rPr lang="zh-TW" altLang="en-US" sz="2000"/>
                <a:t>球價格</a:t>
              </a:r>
              <a:endParaRPr lang="en-US" altLang="zh-TW" sz="2000"/>
            </a:p>
          </p:txBody>
        </p:sp>
      </p:grpSp>
      <p:grpSp>
        <p:nvGrpSpPr>
          <p:cNvPr id="170006" name="Group 110"/>
          <p:cNvGrpSpPr>
            <a:grpSpLocks/>
          </p:cNvGrpSpPr>
          <p:nvPr/>
        </p:nvGrpSpPr>
        <p:grpSpPr bwMode="auto">
          <a:xfrm>
            <a:off x="5121275" y="5257800"/>
            <a:ext cx="3870325" cy="762000"/>
            <a:chOff x="1676400" y="5181600"/>
            <a:chExt cx="3870456" cy="762000"/>
          </a:xfrm>
        </p:grpSpPr>
        <p:cxnSp>
          <p:nvCxnSpPr>
            <p:cNvPr id="53" name="Straight Connector 111"/>
            <p:cNvCxnSpPr/>
            <p:nvPr/>
          </p:nvCxnSpPr>
          <p:spPr>
            <a:xfrm>
              <a:off x="1828805" y="5181600"/>
              <a:ext cx="3581521"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0039" name="TextBox 112"/>
            <p:cNvSpPr txBox="1">
              <a:spLocks noChangeArrowheads="1"/>
            </p:cNvSpPr>
            <p:nvPr/>
          </p:nvSpPr>
          <p:spPr bwMode="auto">
            <a:xfrm>
              <a:off x="4079788" y="5543490"/>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冰淇淋數量</a:t>
              </a:r>
              <a:endParaRPr lang="en-US" altLang="zh-TW" sz="2000"/>
            </a:p>
          </p:txBody>
        </p:sp>
        <p:sp>
          <p:nvSpPr>
            <p:cNvPr id="170040" name="TextBox 113"/>
            <p:cNvSpPr txBox="1">
              <a:spLocks noChangeArrowheads="1"/>
            </p:cNvSpPr>
            <p:nvPr/>
          </p:nvSpPr>
          <p:spPr bwMode="auto">
            <a:xfrm>
              <a:off x="1676400" y="5181600"/>
              <a:ext cx="3273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0</a:t>
              </a:r>
            </a:p>
          </p:txBody>
        </p:sp>
      </p:grpSp>
      <p:grpSp>
        <p:nvGrpSpPr>
          <p:cNvPr id="170007" name="Group 114"/>
          <p:cNvGrpSpPr>
            <a:grpSpLocks/>
          </p:cNvGrpSpPr>
          <p:nvPr/>
        </p:nvGrpSpPr>
        <p:grpSpPr bwMode="auto">
          <a:xfrm>
            <a:off x="5535613" y="3048000"/>
            <a:ext cx="3074987" cy="1752600"/>
            <a:chOff x="2301312" y="2307877"/>
            <a:chExt cx="3433946" cy="2377330"/>
          </a:xfrm>
        </p:grpSpPr>
        <p:cxnSp>
          <p:nvCxnSpPr>
            <p:cNvPr id="57" name="Straight Connector 115"/>
            <p:cNvCxnSpPr/>
            <p:nvPr/>
          </p:nvCxnSpPr>
          <p:spPr>
            <a:xfrm>
              <a:off x="2301312" y="2307877"/>
              <a:ext cx="2637952" cy="2170606"/>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70037" name="TextBox 116"/>
            <p:cNvSpPr txBox="1">
              <a:spLocks noChangeArrowheads="1"/>
            </p:cNvSpPr>
            <p:nvPr/>
          </p:nvSpPr>
          <p:spPr bwMode="auto">
            <a:xfrm>
              <a:off x="4956227" y="4142474"/>
              <a:ext cx="779031" cy="54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需求</a:t>
              </a:r>
              <a:endParaRPr lang="en-US" altLang="zh-TW" sz="2000" baseline="-25000"/>
            </a:p>
          </p:txBody>
        </p:sp>
      </p:grpSp>
      <p:grpSp>
        <p:nvGrpSpPr>
          <p:cNvPr id="170008" name="Group 117"/>
          <p:cNvGrpSpPr>
            <a:grpSpLocks/>
          </p:cNvGrpSpPr>
          <p:nvPr/>
        </p:nvGrpSpPr>
        <p:grpSpPr bwMode="auto">
          <a:xfrm>
            <a:off x="6645275" y="3886200"/>
            <a:ext cx="327025" cy="1771650"/>
            <a:chOff x="2901920" y="3201193"/>
            <a:chExt cx="327367" cy="1770829"/>
          </a:xfrm>
        </p:grpSpPr>
        <p:cxnSp>
          <p:nvCxnSpPr>
            <p:cNvPr id="60" name="Straight Connector 118"/>
            <p:cNvCxnSpPr/>
            <p:nvPr/>
          </p:nvCxnSpPr>
          <p:spPr>
            <a:xfrm rot="5400000">
              <a:off x="2361847" y="3885880"/>
              <a:ext cx="1370964" cy="1589"/>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0035" name="TextBox 119"/>
            <p:cNvSpPr txBox="1">
              <a:spLocks noChangeArrowheads="1"/>
            </p:cNvSpPr>
            <p:nvPr/>
          </p:nvSpPr>
          <p:spPr bwMode="auto">
            <a:xfrm>
              <a:off x="2901920" y="4572000"/>
              <a:ext cx="327367" cy="400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7</a:t>
              </a:r>
            </a:p>
          </p:txBody>
        </p:sp>
      </p:grpSp>
      <p:grpSp>
        <p:nvGrpSpPr>
          <p:cNvPr id="170009" name="Group 120"/>
          <p:cNvGrpSpPr>
            <a:grpSpLocks/>
          </p:cNvGrpSpPr>
          <p:nvPr/>
        </p:nvGrpSpPr>
        <p:grpSpPr bwMode="auto">
          <a:xfrm>
            <a:off x="4572000" y="4148138"/>
            <a:ext cx="2794000" cy="400050"/>
            <a:chOff x="1244986" y="3014246"/>
            <a:chExt cx="2793614" cy="400603"/>
          </a:xfrm>
        </p:grpSpPr>
        <p:cxnSp>
          <p:nvCxnSpPr>
            <p:cNvPr id="63" name="Straight Connector 121"/>
            <p:cNvCxnSpPr/>
            <p:nvPr/>
          </p:nvCxnSpPr>
          <p:spPr>
            <a:xfrm>
              <a:off x="1829105" y="3200240"/>
              <a:ext cx="2209495" cy="1590"/>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0033" name="TextBox 122"/>
            <p:cNvSpPr txBox="1">
              <a:spLocks noChangeArrowheads="1"/>
            </p:cNvSpPr>
            <p:nvPr/>
          </p:nvSpPr>
          <p:spPr bwMode="auto">
            <a:xfrm>
              <a:off x="1244986" y="3014246"/>
              <a:ext cx="683106" cy="400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1.50</a:t>
              </a:r>
            </a:p>
          </p:txBody>
        </p:sp>
      </p:grpSp>
      <p:grpSp>
        <p:nvGrpSpPr>
          <p:cNvPr id="170010" name="Group 124"/>
          <p:cNvGrpSpPr>
            <a:grpSpLocks/>
          </p:cNvGrpSpPr>
          <p:nvPr/>
        </p:nvGrpSpPr>
        <p:grpSpPr bwMode="auto">
          <a:xfrm>
            <a:off x="4419600" y="3698875"/>
            <a:ext cx="2378075" cy="400050"/>
            <a:chOff x="962898" y="3014246"/>
            <a:chExt cx="2378075" cy="398731"/>
          </a:xfrm>
        </p:grpSpPr>
        <p:cxnSp>
          <p:nvCxnSpPr>
            <p:cNvPr id="66" name="Straight Connector 125"/>
            <p:cNvCxnSpPr/>
            <p:nvPr/>
          </p:nvCxnSpPr>
          <p:spPr>
            <a:xfrm>
              <a:off x="1828086" y="3200953"/>
              <a:ext cx="1512887" cy="1583"/>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0031" name="TextBox 126"/>
            <p:cNvSpPr txBox="1">
              <a:spLocks noChangeArrowheads="1"/>
            </p:cNvSpPr>
            <p:nvPr/>
          </p:nvSpPr>
          <p:spPr bwMode="auto">
            <a:xfrm>
              <a:off x="962898" y="3014246"/>
              <a:ext cx="825867" cy="398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$2.00</a:t>
              </a:r>
            </a:p>
          </p:txBody>
        </p:sp>
      </p:grpSp>
      <p:grpSp>
        <p:nvGrpSpPr>
          <p:cNvPr id="170011" name="Group 127"/>
          <p:cNvGrpSpPr>
            <a:grpSpLocks/>
          </p:cNvGrpSpPr>
          <p:nvPr/>
        </p:nvGrpSpPr>
        <p:grpSpPr bwMode="auto">
          <a:xfrm>
            <a:off x="5730875" y="2495550"/>
            <a:ext cx="3032125" cy="2076450"/>
            <a:chOff x="2471491" y="3935749"/>
            <a:chExt cx="3386903" cy="2816700"/>
          </a:xfrm>
        </p:grpSpPr>
        <p:cxnSp>
          <p:nvCxnSpPr>
            <p:cNvPr id="69" name="Straight Connector 128"/>
            <p:cNvCxnSpPr/>
            <p:nvPr/>
          </p:nvCxnSpPr>
          <p:spPr>
            <a:xfrm flipV="1">
              <a:off x="2471491" y="4478416"/>
              <a:ext cx="2893940" cy="2274033"/>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70029" name="TextBox 129"/>
            <p:cNvSpPr txBox="1">
              <a:spLocks noChangeArrowheads="1"/>
            </p:cNvSpPr>
            <p:nvPr/>
          </p:nvSpPr>
          <p:spPr bwMode="auto">
            <a:xfrm>
              <a:off x="5079174" y="3935749"/>
              <a:ext cx="779220" cy="54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供給</a:t>
              </a:r>
              <a:endParaRPr lang="en-US" altLang="zh-TW" sz="2000" baseline="-25000"/>
            </a:p>
          </p:txBody>
        </p:sp>
      </p:grpSp>
      <p:sp>
        <p:nvSpPr>
          <p:cNvPr id="170012" name="Freeform 183"/>
          <p:cNvSpPr>
            <a:spLocks/>
          </p:cNvSpPr>
          <p:nvPr/>
        </p:nvSpPr>
        <p:spPr bwMode="auto">
          <a:xfrm>
            <a:off x="7407275" y="4273550"/>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70013" name="Freeform 183"/>
          <p:cNvSpPr>
            <a:spLocks/>
          </p:cNvSpPr>
          <p:nvPr/>
        </p:nvSpPr>
        <p:spPr bwMode="auto">
          <a:xfrm>
            <a:off x="6686550" y="3810000"/>
            <a:ext cx="144463"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C00000"/>
          </a:solidFill>
          <a:ln w="9525">
            <a:solidFill>
              <a:srgbClr val="C00000"/>
            </a:solidFill>
            <a:round/>
            <a:headEnd/>
            <a:tailEnd/>
          </a:ln>
        </p:spPr>
        <p:txBody>
          <a:bodyPr/>
          <a:lstStyle/>
          <a:p>
            <a:endParaRPr lang="zh-TW" altLang="en-US"/>
          </a:p>
        </p:txBody>
      </p:sp>
      <p:grpSp>
        <p:nvGrpSpPr>
          <p:cNvPr id="170014" name="Group 132"/>
          <p:cNvGrpSpPr>
            <a:grpSpLocks/>
          </p:cNvGrpSpPr>
          <p:nvPr/>
        </p:nvGrpSpPr>
        <p:grpSpPr bwMode="auto">
          <a:xfrm>
            <a:off x="6145213" y="4483100"/>
            <a:ext cx="1338262" cy="771525"/>
            <a:chOff x="1600200" y="2362200"/>
            <a:chExt cx="1337563" cy="771856"/>
          </a:xfrm>
        </p:grpSpPr>
        <p:sp>
          <p:nvSpPr>
            <p:cNvPr id="170026" name="TextBox 133"/>
            <p:cNvSpPr txBox="1">
              <a:spLocks noChangeArrowheads="1"/>
            </p:cNvSpPr>
            <p:nvPr/>
          </p:nvSpPr>
          <p:spPr bwMode="auto">
            <a:xfrm>
              <a:off x="1905000" y="2734270"/>
              <a:ext cx="1032763" cy="399786"/>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2000">
                  <a:solidFill>
                    <a:srgbClr val="800080"/>
                  </a:solidFill>
                </a:rPr>
                <a:t>短缺</a:t>
              </a:r>
              <a:endParaRPr lang="en-US" altLang="zh-TW" sz="2000">
                <a:solidFill>
                  <a:srgbClr val="800080"/>
                </a:solidFill>
              </a:endParaRPr>
            </a:p>
          </p:txBody>
        </p:sp>
        <p:sp>
          <p:nvSpPr>
            <p:cNvPr id="75" name="Left Brace 134"/>
            <p:cNvSpPr/>
            <p:nvPr/>
          </p:nvSpPr>
          <p:spPr>
            <a:xfrm rot="16200000">
              <a:off x="2095096" y="1867304"/>
              <a:ext cx="304931" cy="1294723"/>
            </a:xfrm>
            <a:prstGeom prst="leftBrace">
              <a:avLst>
                <a:gd name="adj1" fmla="val 36904"/>
                <a:gd name="adj2" fmla="val 49026"/>
              </a:avLst>
            </a:prstGeom>
            <a:ln w="19050">
              <a:solidFill>
                <a:srgbClr val="80008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zh-TW" sz="2000">
                <a:cs typeface="Arial" pitchFamily="34" charset="0"/>
              </a:endParaRPr>
            </a:p>
          </p:txBody>
        </p:sp>
      </p:grpSp>
      <p:grpSp>
        <p:nvGrpSpPr>
          <p:cNvPr id="170015" name="Group 135"/>
          <p:cNvGrpSpPr>
            <a:grpSpLocks/>
          </p:cNvGrpSpPr>
          <p:nvPr/>
        </p:nvGrpSpPr>
        <p:grpSpPr bwMode="auto">
          <a:xfrm>
            <a:off x="5349875" y="4333875"/>
            <a:ext cx="1066800" cy="1322388"/>
            <a:chOff x="804163" y="3648670"/>
            <a:chExt cx="1066800" cy="1322841"/>
          </a:xfrm>
        </p:grpSpPr>
        <p:grpSp>
          <p:nvGrpSpPr>
            <p:cNvPr id="170022" name="Group 79"/>
            <p:cNvGrpSpPr>
              <a:grpSpLocks/>
            </p:cNvGrpSpPr>
            <p:nvPr/>
          </p:nvGrpSpPr>
          <p:grpSpPr bwMode="auto">
            <a:xfrm>
              <a:off x="1420083" y="3648670"/>
              <a:ext cx="327334" cy="1322841"/>
              <a:chOff x="2901920" y="3649464"/>
              <a:chExt cx="327334" cy="1322841"/>
            </a:xfrm>
          </p:grpSpPr>
          <p:cxnSp>
            <p:nvCxnSpPr>
              <p:cNvPr id="79" name="Straight Connector 138"/>
              <p:cNvCxnSpPr/>
              <p:nvPr/>
            </p:nvCxnSpPr>
            <p:spPr>
              <a:xfrm rot="5400000">
                <a:off x="2585880" y="4109997"/>
                <a:ext cx="922654" cy="1587"/>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0025" name="TextBox 139"/>
              <p:cNvSpPr txBox="1">
                <a:spLocks noChangeArrowheads="1"/>
              </p:cNvSpPr>
              <p:nvPr/>
            </p:nvSpPr>
            <p:spPr bwMode="auto">
              <a:xfrm>
                <a:off x="2901920" y="4572000"/>
                <a:ext cx="327334" cy="400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4</a:t>
                </a:r>
              </a:p>
            </p:txBody>
          </p:sp>
        </p:grpSp>
        <p:sp>
          <p:nvSpPr>
            <p:cNvPr id="170023" name="TextBox 137"/>
            <p:cNvSpPr txBox="1">
              <a:spLocks noChangeArrowheads="1"/>
            </p:cNvSpPr>
            <p:nvPr/>
          </p:nvSpPr>
          <p:spPr bwMode="auto">
            <a:xfrm>
              <a:off x="804163" y="4020266"/>
              <a:ext cx="1066800" cy="400305"/>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2000">
                  <a:solidFill>
                    <a:srgbClr val="800080"/>
                  </a:solidFill>
                </a:rPr>
                <a:t>供給量</a:t>
              </a:r>
              <a:endParaRPr lang="en-US" altLang="zh-TW" sz="2000">
                <a:solidFill>
                  <a:srgbClr val="800080"/>
                </a:solidFill>
              </a:endParaRPr>
            </a:p>
          </p:txBody>
        </p:sp>
      </p:grpSp>
      <p:grpSp>
        <p:nvGrpSpPr>
          <p:cNvPr id="170016" name="Group 140"/>
          <p:cNvGrpSpPr>
            <a:grpSpLocks/>
          </p:cNvGrpSpPr>
          <p:nvPr/>
        </p:nvGrpSpPr>
        <p:grpSpPr bwMode="auto">
          <a:xfrm>
            <a:off x="7254875" y="4333875"/>
            <a:ext cx="1338263" cy="1323975"/>
            <a:chOff x="2709163" y="3648670"/>
            <a:chExt cx="1337563" cy="1323383"/>
          </a:xfrm>
        </p:grpSpPr>
        <p:grpSp>
          <p:nvGrpSpPr>
            <p:cNvPr id="170018" name="Group 25"/>
            <p:cNvGrpSpPr>
              <a:grpSpLocks/>
            </p:cNvGrpSpPr>
            <p:nvPr/>
          </p:nvGrpSpPr>
          <p:grpSpPr bwMode="auto">
            <a:xfrm>
              <a:off x="2709163" y="3648670"/>
              <a:ext cx="469754" cy="1323383"/>
              <a:chOff x="3962400" y="3648670"/>
              <a:chExt cx="469754" cy="1323383"/>
            </a:xfrm>
          </p:grpSpPr>
          <p:cxnSp>
            <p:nvCxnSpPr>
              <p:cNvPr id="84" name="Straight Connector 143"/>
              <p:cNvCxnSpPr/>
              <p:nvPr/>
            </p:nvCxnSpPr>
            <p:spPr>
              <a:xfrm rot="5400000">
                <a:off x="3729124" y="4110426"/>
                <a:ext cx="923512" cy="0"/>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0021" name="TextBox 144"/>
              <p:cNvSpPr txBox="1">
                <a:spLocks noChangeArrowheads="1"/>
              </p:cNvSpPr>
              <p:nvPr/>
            </p:nvSpPr>
            <p:spPr bwMode="auto">
              <a:xfrm>
                <a:off x="3962400" y="4572000"/>
                <a:ext cx="469754" cy="40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10</a:t>
                </a:r>
              </a:p>
            </p:txBody>
          </p:sp>
        </p:grpSp>
        <p:sp>
          <p:nvSpPr>
            <p:cNvPr id="170019" name="TextBox 142"/>
            <p:cNvSpPr txBox="1">
              <a:spLocks noChangeArrowheads="1"/>
            </p:cNvSpPr>
            <p:nvPr/>
          </p:nvSpPr>
          <p:spPr bwMode="auto">
            <a:xfrm>
              <a:off x="3013963" y="4039848"/>
              <a:ext cx="1032763" cy="400053"/>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ctr"/>
              <a:r>
                <a:rPr lang="zh-TW" altLang="en-US" sz="2000">
                  <a:solidFill>
                    <a:srgbClr val="800080"/>
                  </a:solidFill>
                </a:rPr>
                <a:t>需求量</a:t>
              </a:r>
              <a:endParaRPr lang="en-US" altLang="zh-TW" sz="2000">
                <a:solidFill>
                  <a:srgbClr val="800080"/>
                </a:solidFill>
              </a:endParaRPr>
            </a:p>
          </p:txBody>
        </p:sp>
      </p:grpSp>
      <p:sp>
        <p:nvSpPr>
          <p:cNvPr id="170017" name="Freeform 183"/>
          <p:cNvSpPr>
            <a:spLocks/>
          </p:cNvSpPr>
          <p:nvPr/>
        </p:nvSpPr>
        <p:spPr bwMode="auto">
          <a:xfrm>
            <a:off x="6035675" y="4273550"/>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Tree>
    <p:extLst>
      <p:ext uri="{BB962C8B-B14F-4D97-AF65-F5344CB8AC3E}">
        <p14:creationId xmlns:p14="http://schemas.microsoft.com/office/powerpoint/2010/main" val="3425673413"/>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內容版面配置區 1"/>
          <p:cNvSpPr>
            <a:spLocks noGrp="1"/>
          </p:cNvSpPr>
          <p:nvPr>
            <p:ph idx="1"/>
          </p:nvPr>
        </p:nvSpPr>
        <p:spPr bwMode="auto">
          <a:xfrm>
            <a:off x="304800" y="1676400"/>
            <a:ext cx="86106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當冰淇淋市場有剩餘現象時，賣者會發現他們的冷凍箱中塞滿了他們想要賣卻無法賣出的冰淇淋。</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面對此一情況，賣者會降價求售。當價格下降時，需求量會增加且供給量會減少，從而剩餘情況獲得改善。賣者會持續降價，直到市場達成均衡為止。</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均衡</a:t>
            </a:r>
            <a:endParaRPr kumimoji="0" lang="zh-TW" altLang="en-US" dirty="0">
              <a:cs typeface="+mj-cs"/>
            </a:endParaRPr>
          </a:p>
        </p:txBody>
      </p:sp>
      <p:sp>
        <p:nvSpPr>
          <p:cNvPr id="17203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9E6788B9-6B0F-2B4F-B8DE-3C6B9582C4A3}" type="slidenum">
              <a:rPr kumimoji="0" lang="en-US" altLang="zh-TW" b="1">
                <a:solidFill>
                  <a:srgbClr val="376092"/>
                </a:solidFill>
                <a:ea typeface="標楷體" charset="0"/>
                <a:cs typeface="標楷體" charset="0"/>
              </a:rPr>
              <a:pPr/>
              <a:t>78</a:t>
            </a:fld>
            <a:endParaRPr kumimoji="0" lang="en-US" altLang="zh-TW" b="1">
              <a:solidFill>
                <a:srgbClr val="376092"/>
              </a:solidFill>
              <a:ea typeface="標楷體" charset="0"/>
              <a:cs typeface="標楷體" charset="0"/>
            </a:endParaRPr>
          </a:p>
        </p:txBody>
      </p:sp>
      <p:sp>
        <p:nvSpPr>
          <p:cNvPr id="17203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880620631"/>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04800" y="1447800"/>
            <a:ext cx="8610600" cy="4724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圖</a:t>
            </a:r>
            <a:r>
              <a:rPr kumimoji="0" lang="en-US" altLang="zh-TW">
                <a:latin typeface="標楷體" charset="0"/>
                <a:ea typeface="標楷體" charset="0"/>
                <a:cs typeface="標楷體" charset="0"/>
              </a:rPr>
              <a:t>9</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b</a:t>
            </a:r>
            <a:r>
              <a:rPr kumimoji="0" lang="zh-TW" altLang="en-US">
                <a:latin typeface="標楷體" charset="0"/>
                <a:ea typeface="標楷體" charset="0"/>
                <a:cs typeface="標楷體" charset="0"/>
              </a:rPr>
              <a:t>）顯示另一種情況。</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市場一開始的價格為每球</a:t>
            </a:r>
            <a:r>
              <a:rPr kumimoji="0" lang="en-US" altLang="zh-TW">
                <a:latin typeface="標楷體" charset="0"/>
                <a:ea typeface="標楷體" charset="0"/>
                <a:cs typeface="標楷體" charset="0"/>
              </a:rPr>
              <a:t>1.50</a:t>
            </a:r>
            <a:r>
              <a:rPr kumimoji="0" lang="zh-TW" altLang="en-US">
                <a:latin typeface="標楷體" charset="0"/>
                <a:ea typeface="標楷體" charset="0"/>
                <a:cs typeface="標楷體" charset="0"/>
              </a:rPr>
              <a:t>美元，低於均衡價格。</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在每球</a:t>
            </a:r>
            <a:r>
              <a:rPr kumimoji="0" lang="en-US" altLang="zh-TW">
                <a:latin typeface="標楷體" charset="0"/>
                <a:ea typeface="標楷體" charset="0"/>
                <a:cs typeface="標楷體" charset="0"/>
              </a:rPr>
              <a:t>1.50</a:t>
            </a:r>
            <a:r>
              <a:rPr kumimoji="0" lang="zh-TW" altLang="en-US">
                <a:latin typeface="標楷體" charset="0"/>
                <a:ea typeface="標楷體" charset="0"/>
                <a:cs typeface="標楷體" charset="0"/>
              </a:rPr>
              <a:t>美元的價格下，市場需求量（</a:t>
            </a:r>
            <a:r>
              <a:rPr kumimoji="0" lang="en-US" altLang="zh-TW">
                <a:latin typeface="標楷體" charset="0"/>
                <a:ea typeface="標楷體" charset="0"/>
                <a:cs typeface="標楷體" charset="0"/>
              </a:rPr>
              <a:t>10</a:t>
            </a:r>
            <a:r>
              <a:rPr kumimoji="0" lang="zh-TW" altLang="en-US">
                <a:latin typeface="標楷體" charset="0"/>
                <a:ea typeface="標楷體" charset="0"/>
                <a:cs typeface="標楷體" charset="0"/>
              </a:rPr>
              <a:t>球）超過市場供給量（</a:t>
            </a:r>
            <a:r>
              <a:rPr kumimoji="0" lang="en-US" altLang="zh-TW">
                <a:latin typeface="標楷體" charset="0"/>
                <a:ea typeface="標楷體" charset="0"/>
                <a:cs typeface="標楷體" charset="0"/>
              </a:rPr>
              <a:t>4</a:t>
            </a:r>
            <a:r>
              <a:rPr kumimoji="0" lang="zh-TW" altLang="en-US">
                <a:latin typeface="標楷體" charset="0"/>
                <a:ea typeface="標楷體" charset="0"/>
                <a:cs typeface="標楷體" charset="0"/>
              </a:rPr>
              <a:t>球）。此時有</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短缺</a:t>
            </a:r>
            <a:r>
              <a:rPr kumimoji="0" lang="zh-TW" altLang="en-US">
                <a:latin typeface="標楷體" charset="0"/>
                <a:ea typeface="標楷體" charset="0"/>
                <a:cs typeface="標楷體" charset="0"/>
              </a:rPr>
              <a:t>現象：買者無法在現行價格下買到他們想要購買的所有數量。</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短缺有時稱為</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超額需求</a:t>
            </a:r>
            <a:r>
              <a:rPr kumimoji="0" lang="zh-TW" altLang="en-US">
                <a:latin typeface="標楷體" charset="0"/>
                <a:ea typeface="標楷體" charset="0"/>
                <a:cs typeface="標楷體" charset="0"/>
              </a:rPr>
              <a:t>（</a:t>
            </a:r>
            <a:r>
              <a:rPr kumimoji="0" lang="en-US" altLang="zh-TW">
                <a:latin typeface="標楷體" charset="0"/>
                <a:ea typeface="標楷體" charset="0"/>
                <a:cs typeface="標楷體" charset="0"/>
              </a:rPr>
              <a:t>excess demand</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均衡</a:t>
            </a:r>
            <a:endParaRPr kumimoji="0" lang="zh-TW" altLang="en-US" dirty="0">
              <a:cs typeface="+mj-cs"/>
            </a:endParaRPr>
          </a:p>
        </p:txBody>
      </p:sp>
      <p:sp>
        <p:nvSpPr>
          <p:cNvPr id="17408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6F8C9B7-3B3D-834A-99B3-B8D84A420E6C}" type="slidenum">
              <a:rPr kumimoji="0" lang="en-US" altLang="zh-TW" b="1">
                <a:solidFill>
                  <a:srgbClr val="376092"/>
                </a:solidFill>
                <a:ea typeface="標楷體" charset="0"/>
                <a:cs typeface="標楷體" charset="0"/>
              </a:rPr>
              <a:pPr/>
              <a:t>79</a:t>
            </a:fld>
            <a:endParaRPr kumimoji="0" lang="en-US" altLang="zh-TW" b="1">
              <a:solidFill>
                <a:srgbClr val="376092"/>
              </a:solidFill>
              <a:ea typeface="標楷體" charset="0"/>
              <a:cs typeface="標楷體" charset="0"/>
            </a:endParaRPr>
          </a:p>
        </p:txBody>
      </p:sp>
      <p:sp>
        <p:nvSpPr>
          <p:cNvPr id="17408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697393298"/>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內容版面配置區 1"/>
          <p:cNvSpPr>
            <a:spLocks noGrp="1"/>
          </p:cNvSpPr>
          <p:nvPr>
            <p:ph idx="1"/>
          </p:nvPr>
        </p:nvSpPr>
        <p:spPr bwMode="auto">
          <a:xfrm>
            <a:off x="304800" y="1600200"/>
            <a:ext cx="86106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當冰淇淋市場有短缺現象時，買者排很長的隊伍，還不一定買得到。</a:t>
            </a:r>
          </a:p>
          <a:p>
            <a:pPr>
              <a:buFont typeface="Arial" charset="0"/>
              <a:buChar char="•"/>
            </a:pP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賣者看到這樣的現象，會調高售價來增加獲利。</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當價格調高時，供給量會增加，且需求量會減少，從而短缺情況獲得改善。賣者會持續調高價格，直到市場達成均衡為止。</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均衡</a:t>
            </a:r>
            <a:endParaRPr kumimoji="0" lang="zh-TW" altLang="en-US" dirty="0">
              <a:cs typeface="+mj-cs"/>
            </a:endParaRPr>
          </a:p>
        </p:txBody>
      </p:sp>
      <p:sp>
        <p:nvSpPr>
          <p:cNvPr id="17613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280A806D-E7B1-DA4E-A861-FA8ADC24C75C}" type="slidenum">
              <a:rPr kumimoji="0" lang="en-US" altLang="zh-TW" b="1">
                <a:solidFill>
                  <a:srgbClr val="376092"/>
                </a:solidFill>
                <a:ea typeface="標楷體" charset="0"/>
                <a:cs typeface="標楷體" charset="0"/>
              </a:rPr>
              <a:pPr/>
              <a:t>80</a:t>
            </a:fld>
            <a:endParaRPr kumimoji="0" lang="en-US" altLang="zh-TW" b="1">
              <a:solidFill>
                <a:srgbClr val="376092"/>
              </a:solidFill>
              <a:ea typeface="標楷體" charset="0"/>
              <a:cs typeface="標楷體" charset="0"/>
            </a:endParaRPr>
          </a:p>
        </p:txBody>
      </p:sp>
      <p:sp>
        <p:nvSpPr>
          <p:cNvPr id="17613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686778983"/>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81000" y="1600200"/>
            <a:ext cx="8610600" cy="4724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當市場價格偏離均衡價格時，賣者與買者的行動會</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自動地</a:t>
            </a:r>
            <a:r>
              <a:rPr kumimoji="0" lang="zh-TW" altLang="en-US">
                <a:latin typeface="標楷體" charset="0"/>
                <a:ea typeface="標楷體" charset="0"/>
                <a:cs typeface="標楷體" charset="0"/>
              </a:rPr>
              <a:t>促使市場價格重新回到均衡價格，而使市場重新達成均衡。</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此時，市場價格不會有向上或向下調整的壓力。市場重新回到均衡的速度會有多快，決定於價格調整的速度有多快，而每個市場的價格調整速度並不相同。</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均衡</a:t>
            </a:r>
            <a:endParaRPr kumimoji="0" lang="zh-TW" altLang="en-US" dirty="0">
              <a:cs typeface="+mj-cs"/>
            </a:endParaRPr>
          </a:p>
        </p:txBody>
      </p:sp>
      <p:sp>
        <p:nvSpPr>
          <p:cNvPr id="17817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F25A2DA1-EDB1-564C-A98C-A632D7E12EEB}" type="slidenum">
              <a:rPr kumimoji="0" lang="en-US" altLang="zh-TW" b="1">
                <a:solidFill>
                  <a:srgbClr val="376092"/>
                </a:solidFill>
                <a:ea typeface="標楷體" charset="0"/>
                <a:cs typeface="標楷體" charset="0"/>
              </a:rPr>
              <a:pPr/>
              <a:t>81</a:t>
            </a:fld>
            <a:endParaRPr kumimoji="0" lang="en-US" altLang="zh-TW" b="1">
              <a:solidFill>
                <a:srgbClr val="376092"/>
              </a:solidFill>
              <a:ea typeface="標楷體" charset="0"/>
              <a:cs typeface="標楷體" charset="0"/>
            </a:endParaRPr>
          </a:p>
        </p:txBody>
      </p:sp>
      <p:sp>
        <p:nvSpPr>
          <p:cNvPr id="17818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4113583641"/>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81000" y="1600200"/>
            <a:ext cx="8610600" cy="4724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在大部分的自由市場裡，因為價格最終會回到均衡水準，所以剩餘或短缺現象只是暫時的。</a:t>
            </a:r>
          </a:p>
          <a:p>
            <a:pPr>
              <a:buFont typeface="Arial" charset="0"/>
              <a:buNone/>
              <a:defRPr/>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這種現象相當普遍，所以我們稱它為</a:t>
            </a:r>
          </a:p>
          <a:p>
            <a:pPr>
              <a:buFont typeface="Arial" charset="0"/>
              <a:buNone/>
              <a:defRPr/>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供需法則：任一商品的價格會調整，而使該商品的供給量與需求量達成平衡</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均衡</a:t>
            </a:r>
            <a:endParaRPr kumimoji="0" lang="zh-TW" altLang="en-US" dirty="0">
              <a:cs typeface="+mj-cs"/>
            </a:endParaRPr>
          </a:p>
        </p:txBody>
      </p:sp>
      <p:sp>
        <p:nvSpPr>
          <p:cNvPr id="180227"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E11703F-FA82-0741-88F7-F0B37FF89568}" type="slidenum">
              <a:rPr kumimoji="0" lang="en-US" altLang="zh-TW" b="1">
                <a:solidFill>
                  <a:srgbClr val="376092"/>
                </a:solidFill>
                <a:ea typeface="標楷體" charset="0"/>
                <a:cs typeface="標楷體" charset="0"/>
              </a:rPr>
              <a:pPr/>
              <a:t>82</a:t>
            </a:fld>
            <a:endParaRPr kumimoji="0" lang="en-US" altLang="zh-TW" b="1">
              <a:solidFill>
                <a:srgbClr val="376092"/>
              </a:solidFill>
              <a:ea typeface="標楷體" charset="0"/>
              <a:cs typeface="標楷體" charset="0"/>
            </a:endParaRPr>
          </a:p>
        </p:txBody>
      </p:sp>
      <p:sp>
        <p:nvSpPr>
          <p:cNvPr id="18022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866180972"/>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內容版面配置區 1"/>
          <p:cNvSpPr>
            <a:spLocks noGrp="1"/>
          </p:cNvSpPr>
          <p:nvPr>
            <p:ph idx="1"/>
          </p:nvPr>
        </p:nvSpPr>
        <p:spPr bwMode="auto">
          <a:xfrm>
            <a:off x="381000" y="1600200"/>
            <a:ext cx="86106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到目前為止，我們分析了供給與需求如何共同決定市場均衡，進而決定買者購買和賣者生產的商品其價格與數量。</a:t>
            </a:r>
          </a:p>
          <a:p>
            <a:pPr>
              <a:buFont typeface="Arial" charset="0"/>
              <a:buChar char="•"/>
            </a:pP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均衡價格與數量決定於供給曲線與需求曲線的位置。</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當某個事件使其中一條曲線移動時，市場均衡隨之變動，從而產生新的均衡價格與數量。</a:t>
            </a:r>
          </a:p>
        </p:txBody>
      </p:sp>
      <p:sp>
        <p:nvSpPr>
          <p:cNvPr id="3" name="標題 2"/>
          <p:cNvSpPr>
            <a:spLocks noGrp="1"/>
          </p:cNvSpPr>
          <p:nvPr>
            <p:ph type="title"/>
          </p:nvPr>
        </p:nvSpPr>
        <p:spPr>
          <a:xfrm>
            <a:off x="1219200" y="228600"/>
            <a:ext cx="9144000" cy="1143000"/>
          </a:xfrm>
        </p:spPr>
        <p:txBody>
          <a:bodyPr vert="horz" wrap="square" lIns="91440" tIns="45720" rIns="91440" bIns="45720" numCol="1" anchor="t" anchorCtr="0" compatLnSpc="1">
            <a:prstTxWarp prst="textNoShape">
              <a:avLst/>
            </a:prstTxWarp>
          </a:bodyPr>
          <a:lstStyle/>
          <a:p>
            <a:pPr>
              <a:defRPr/>
            </a:pPr>
            <a:r>
              <a:rPr kumimoji="0" lang="zh-TW" altLang="en-US">
                <a:solidFill>
                  <a:srgbClr val="10253F"/>
                </a:solidFill>
                <a:effectLst>
                  <a:outerShdw blurRad="38100" dist="38100" dir="2700000" algn="tl">
                    <a:srgbClr val="DDDDDD"/>
                  </a:outerShdw>
                </a:effectLst>
                <a:latin typeface="標楷體" charset="0"/>
                <a:ea typeface="標楷體" charset="0"/>
                <a:cs typeface="標楷體" charset="0"/>
              </a:rPr>
              <a:t>分析均衡變動的三個步驟</a:t>
            </a:r>
          </a:p>
        </p:txBody>
      </p:sp>
      <p:sp>
        <p:nvSpPr>
          <p:cNvPr id="18227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74ECDC8-BE24-1246-9638-3C567B1E2B44}" type="slidenum">
              <a:rPr kumimoji="0" lang="en-US" altLang="zh-TW" b="1">
                <a:solidFill>
                  <a:srgbClr val="376092"/>
                </a:solidFill>
                <a:ea typeface="標楷體" charset="0"/>
                <a:cs typeface="標楷體" charset="0"/>
              </a:rPr>
              <a:pPr/>
              <a:t>83</a:t>
            </a:fld>
            <a:endParaRPr kumimoji="0" lang="en-US" altLang="zh-TW" b="1">
              <a:solidFill>
                <a:srgbClr val="376092"/>
              </a:solidFill>
              <a:ea typeface="標楷體" charset="0"/>
              <a:cs typeface="標楷體" charset="0"/>
            </a:endParaRPr>
          </a:p>
        </p:txBody>
      </p:sp>
      <p:sp>
        <p:nvSpPr>
          <p:cNvPr id="18227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4217422779"/>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內容版面配置區 1"/>
          <p:cNvSpPr>
            <a:spLocks noGrp="1"/>
          </p:cNvSpPr>
          <p:nvPr>
            <p:ph idx="1"/>
          </p:nvPr>
        </p:nvSpPr>
        <p:spPr bwMode="auto">
          <a:xfrm>
            <a:off x="381000" y="1600200"/>
            <a:ext cx="86106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在分析某個事件如何影響市場均衡時，我們分三個步驟進行。</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1.</a:t>
            </a:r>
            <a:r>
              <a:rPr kumimoji="0" lang="zh-TW" altLang="en-US">
                <a:latin typeface="標楷體" charset="0"/>
                <a:ea typeface="標楷體" charset="0"/>
                <a:cs typeface="標楷體" charset="0"/>
              </a:rPr>
              <a:t>決定該事件會使供給曲線、需求曲線或兩</a:t>
            </a:r>
            <a:r>
              <a:rPr kumimoji="0" lang="en-US" altLang="zh-TW">
                <a:latin typeface="標楷體" charset="0"/>
                <a:ea typeface="標楷體" charset="0"/>
                <a:cs typeface="標楷體" charset="0"/>
              </a:rPr>
              <a:t/>
            </a:r>
            <a:br>
              <a:rPr kumimoji="0" lang="en-US" altLang="zh-TW">
                <a:latin typeface="標楷體" charset="0"/>
                <a:ea typeface="標楷體" charset="0"/>
                <a:cs typeface="標楷體" charset="0"/>
              </a:rPr>
            </a:br>
            <a:r>
              <a:rPr kumimoji="0" lang="zh-TW" altLang="en-US">
                <a:latin typeface="標楷體" charset="0"/>
                <a:ea typeface="標楷體" charset="0"/>
                <a:cs typeface="標楷體" charset="0"/>
              </a:rPr>
              <a:t>  條線同時移動。</a:t>
            </a:r>
          </a:p>
          <a:p>
            <a:pPr>
              <a:buFont typeface="Arial" charset="0"/>
              <a:buNone/>
            </a:pP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2.</a:t>
            </a:r>
            <a:r>
              <a:rPr kumimoji="0" lang="zh-TW" altLang="en-US">
                <a:latin typeface="標楷體" charset="0"/>
                <a:ea typeface="標楷體" charset="0"/>
                <a:cs typeface="標楷體" charset="0"/>
              </a:rPr>
              <a:t>決定曲線是往右移動還是往左移動。</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3.</a:t>
            </a:r>
            <a:r>
              <a:rPr kumimoji="0" lang="zh-TW" altLang="en-US">
                <a:latin typeface="標楷體" charset="0"/>
                <a:ea typeface="標楷體" charset="0"/>
                <a:cs typeface="標楷體" charset="0"/>
              </a:rPr>
              <a:t>利用供需圖形來比較新舊均衡，進而看均</a:t>
            </a:r>
            <a:r>
              <a:rPr kumimoji="0" lang="en-US" altLang="zh-TW">
                <a:latin typeface="標楷體" charset="0"/>
                <a:ea typeface="標楷體" charset="0"/>
                <a:cs typeface="標楷體" charset="0"/>
              </a:rPr>
              <a:t/>
            </a:r>
            <a:br>
              <a:rPr kumimoji="0" lang="en-US" altLang="zh-TW">
                <a:latin typeface="標楷體" charset="0"/>
                <a:ea typeface="標楷體" charset="0"/>
                <a:cs typeface="標楷體" charset="0"/>
              </a:rPr>
            </a:br>
            <a:r>
              <a:rPr kumimoji="0" lang="zh-TW" altLang="en-US">
                <a:latin typeface="標楷體" charset="0"/>
                <a:ea typeface="標楷體" charset="0"/>
                <a:cs typeface="標楷體" charset="0"/>
              </a:rPr>
              <a:t>  衡價格與數量如何變動。</a:t>
            </a:r>
          </a:p>
        </p:txBody>
      </p:sp>
      <p:sp>
        <p:nvSpPr>
          <p:cNvPr id="3" name="標題 2"/>
          <p:cNvSpPr>
            <a:spLocks noGrp="1"/>
          </p:cNvSpPr>
          <p:nvPr>
            <p:ph type="title"/>
          </p:nvPr>
        </p:nvSpPr>
        <p:spPr>
          <a:xfrm>
            <a:off x="1219200" y="228600"/>
            <a:ext cx="9144000" cy="1143000"/>
          </a:xfrm>
        </p:spPr>
        <p:txBody>
          <a:bodyPr vert="horz" wrap="square" lIns="91440" tIns="45720" rIns="91440" bIns="45720" numCol="1" anchor="t" anchorCtr="0" compatLnSpc="1">
            <a:prstTxWarp prst="textNoShape">
              <a:avLst/>
            </a:prstTxWarp>
          </a:bodyPr>
          <a:lstStyle/>
          <a:p>
            <a:pPr>
              <a:defRPr/>
            </a:pPr>
            <a:r>
              <a:rPr kumimoji="0" lang="zh-TW" altLang="en-US">
                <a:solidFill>
                  <a:srgbClr val="10253F"/>
                </a:solidFill>
                <a:effectLst>
                  <a:outerShdw blurRad="38100" dist="38100" dir="2700000" algn="tl">
                    <a:srgbClr val="DDDDDD"/>
                  </a:outerShdw>
                </a:effectLst>
                <a:latin typeface="標楷體" charset="0"/>
                <a:ea typeface="標楷體" charset="0"/>
                <a:cs typeface="標楷體" charset="0"/>
              </a:rPr>
              <a:t>分析均衡變動的三個步驟</a:t>
            </a:r>
          </a:p>
        </p:txBody>
      </p:sp>
      <p:sp>
        <p:nvSpPr>
          <p:cNvPr id="18432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D1E9E99-82E4-1B48-9C51-55658658CC6D}" type="slidenum">
              <a:rPr kumimoji="0" lang="en-US" altLang="zh-TW" b="1">
                <a:solidFill>
                  <a:srgbClr val="376092"/>
                </a:solidFill>
                <a:ea typeface="標楷體" charset="0"/>
                <a:cs typeface="標楷體" charset="0"/>
              </a:rPr>
              <a:pPr/>
              <a:t>84</a:t>
            </a:fld>
            <a:endParaRPr kumimoji="0" lang="en-US" altLang="zh-TW" b="1">
              <a:solidFill>
                <a:srgbClr val="376092"/>
              </a:solidFill>
              <a:ea typeface="標楷體" charset="0"/>
              <a:cs typeface="標楷體" charset="0"/>
            </a:endParaRPr>
          </a:p>
        </p:txBody>
      </p:sp>
      <p:sp>
        <p:nvSpPr>
          <p:cNvPr id="18432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146273619"/>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455613" y="1828800"/>
            <a:ext cx="8459787" cy="2743200"/>
          </a:xfrm>
          <a:solidFill>
            <a:srgbClr val="B5CBD9"/>
          </a:solidFill>
          <a:effectLst>
            <a:outerShdw blurRad="63500" sx="102000" sy="102000" algn="ctr" rotWithShape="0">
              <a:srgbClr val="000000">
                <a:alpha val="3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1. </a:t>
            </a:r>
            <a:r>
              <a:rPr kumimoji="0" lang="zh-TW" altLang="en-US">
                <a:latin typeface="標楷體" charset="0"/>
                <a:ea typeface="標楷體" charset="0"/>
                <a:cs typeface="標楷體" charset="0"/>
              </a:rPr>
              <a:t>決定事件會如何影響供給或需求曲線（兩</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線可能同受影響）。</a:t>
            </a:r>
          </a:p>
          <a:p>
            <a:pPr>
              <a:buFont typeface="Arial" charset="0"/>
              <a:buNone/>
              <a:defRPr/>
            </a:pPr>
            <a:r>
              <a:rPr kumimoji="0" lang="en-US" altLang="zh-TW">
                <a:latin typeface="標楷體" charset="0"/>
                <a:ea typeface="標楷體" charset="0"/>
                <a:cs typeface="標楷體" charset="0"/>
              </a:rPr>
              <a:t>	2. </a:t>
            </a:r>
            <a:r>
              <a:rPr kumimoji="0" lang="zh-TW" altLang="en-US">
                <a:latin typeface="標楷體" charset="0"/>
                <a:ea typeface="標楷體" charset="0"/>
                <a:cs typeface="標楷體" charset="0"/>
              </a:rPr>
              <a:t>決定曲線的移動方向。</a:t>
            </a:r>
          </a:p>
          <a:p>
            <a:pPr>
              <a:buFont typeface="Arial" charset="0"/>
              <a:buNone/>
              <a:defRPr/>
            </a:pPr>
            <a:r>
              <a:rPr kumimoji="0" lang="en-US" altLang="zh-TW">
                <a:latin typeface="標楷體" charset="0"/>
                <a:ea typeface="標楷體" charset="0"/>
                <a:cs typeface="標楷體" charset="0"/>
              </a:rPr>
              <a:t>	3. </a:t>
            </a:r>
            <a:r>
              <a:rPr kumimoji="0" lang="zh-TW" altLang="en-US">
                <a:latin typeface="標楷體" charset="0"/>
                <a:ea typeface="標楷體" charset="0"/>
                <a:cs typeface="標楷體" charset="0"/>
              </a:rPr>
              <a:t>利用供需圖形看曲線的移動如何影響均衡</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價格與數量。</a:t>
            </a:r>
          </a:p>
        </p:txBody>
      </p:sp>
      <p:sp>
        <p:nvSpPr>
          <p:cNvPr id="3" name="標題 2"/>
          <p:cNvSpPr>
            <a:spLocks noGrp="1"/>
          </p:cNvSpPr>
          <p:nvPr>
            <p:ph type="title"/>
          </p:nvPr>
        </p:nvSpPr>
        <p:spPr>
          <a:xfrm>
            <a:off x="1219200" y="228600"/>
            <a:ext cx="9144000" cy="1143000"/>
          </a:xfrm>
        </p:spPr>
        <p:txBody>
          <a:bodyPr vert="horz" wrap="square" lIns="91440" tIns="45720" rIns="91440" bIns="45720" numCol="1" anchor="t" anchorCtr="0" compatLnSpc="1">
            <a:prstTxWarp prst="textNoShape">
              <a:avLst/>
            </a:prstTxWarp>
          </a:bodyPr>
          <a:lstStyle/>
          <a:p>
            <a:pPr>
              <a:defRPr/>
            </a:pPr>
            <a:r>
              <a:rPr kumimoji="0" lang="zh-TW" altLang="en-US">
                <a:solidFill>
                  <a:srgbClr val="10253F"/>
                </a:solidFill>
                <a:effectLst>
                  <a:outerShdw blurRad="38100" dist="38100" dir="2700000" algn="tl">
                    <a:srgbClr val="DDDDDD"/>
                  </a:outerShdw>
                </a:effectLst>
                <a:latin typeface="標楷體" charset="0"/>
                <a:ea typeface="標楷體" charset="0"/>
                <a:cs typeface="標楷體" charset="0"/>
              </a:rPr>
              <a:t>表</a:t>
            </a:r>
            <a:r>
              <a:rPr kumimoji="0" lang="en-US" altLang="zh-TW">
                <a:solidFill>
                  <a:srgbClr val="10253F"/>
                </a:solidFill>
                <a:effectLst>
                  <a:outerShdw blurRad="38100" dist="38100" dir="2700000" algn="tl">
                    <a:srgbClr val="DDDDDD"/>
                  </a:outerShdw>
                </a:effectLst>
                <a:latin typeface="標楷體" charset="0"/>
                <a:ea typeface="標楷體" charset="0"/>
                <a:cs typeface="標楷體" charset="0"/>
              </a:rPr>
              <a:t>3 </a:t>
            </a:r>
            <a:r>
              <a:rPr kumimoji="0" lang="zh-TW" altLang="en-US">
                <a:solidFill>
                  <a:srgbClr val="10253F"/>
                </a:solidFill>
                <a:effectLst>
                  <a:outerShdw blurRad="38100" dist="38100" dir="2700000" algn="tl">
                    <a:srgbClr val="DDDDDD"/>
                  </a:outerShdw>
                </a:effectLst>
                <a:latin typeface="標楷體" charset="0"/>
                <a:ea typeface="標楷體" charset="0"/>
                <a:cs typeface="標楷體" charset="0"/>
              </a:rPr>
              <a:t>分析均衡變動的三步驟</a:t>
            </a:r>
          </a:p>
        </p:txBody>
      </p:sp>
      <p:sp>
        <p:nvSpPr>
          <p:cNvPr id="18637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6AE442F9-8173-D945-BE5D-579C4F7696B2}" type="slidenum">
              <a:rPr kumimoji="0" lang="en-US" altLang="zh-TW" b="1">
                <a:solidFill>
                  <a:srgbClr val="376092"/>
                </a:solidFill>
                <a:ea typeface="標楷體" charset="0"/>
                <a:cs typeface="標楷體" charset="0"/>
              </a:rPr>
              <a:pPr/>
              <a:t>85</a:t>
            </a:fld>
            <a:endParaRPr kumimoji="0" lang="en-US" altLang="zh-TW" b="1">
              <a:solidFill>
                <a:srgbClr val="376092"/>
              </a:solidFill>
              <a:ea typeface="標楷體" charset="0"/>
              <a:cs typeface="標楷體" charset="0"/>
            </a:endParaRPr>
          </a:p>
        </p:txBody>
      </p:sp>
      <p:sp>
        <p:nvSpPr>
          <p:cNvPr id="18637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232807777"/>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81000" y="1600200"/>
            <a:ext cx="8610600" cy="4724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範例：需求的改變造成市場均衡的變動</a:t>
            </a:r>
            <a:r>
              <a:rPr kumimoji="0" lang="zh-TW" altLang="en-US">
                <a:latin typeface="標楷體" charset="0"/>
                <a:ea typeface="標楷體" charset="0"/>
                <a:cs typeface="標楷體" charset="0"/>
              </a:rPr>
              <a:t>　</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假設某個夏天天氣異常炎熱。這個事件如何影響冰淇淋市場？我們根據上述三步驟來回答這個問題。</a:t>
            </a:r>
          </a:p>
        </p:txBody>
      </p:sp>
      <p:sp>
        <p:nvSpPr>
          <p:cNvPr id="3" name="標題 2"/>
          <p:cNvSpPr>
            <a:spLocks noGrp="1"/>
          </p:cNvSpPr>
          <p:nvPr>
            <p:ph type="title"/>
          </p:nvPr>
        </p:nvSpPr>
        <p:spPr>
          <a:xfrm>
            <a:off x="1219200" y="228600"/>
            <a:ext cx="9144000" cy="1143000"/>
          </a:xfrm>
        </p:spPr>
        <p:txBody>
          <a:bodyPr vert="horz" wrap="square" lIns="91440" tIns="45720" rIns="91440" bIns="45720" numCol="1" anchor="t" anchorCtr="0" compatLnSpc="1">
            <a:prstTxWarp prst="textNoShape">
              <a:avLst/>
            </a:prstTxWarp>
          </a:bodyPr>
          <a:lstStyle/>
          <a:p>
            <a:pPr>
              <a:defRPr/>
            </a:pPr>
            <a:r>
              <a:rPr kumimoji="0" lang="zh-TW" altLang="en-US">
                <a:solidFill>
                  <a:srgbClr val="10253F"/>
                </a:solidFill>
                <a:effectLst>
                  <a:outerShdw blurRad="38100" dist="38100" dir="2700000" algn="tl">
                    <a:srgbClr val="DDDDDD"/>
                  </a:outerShdw>
                </a:effectLst>
                <a:latin typeface="標楷體" charset="0"/>
                <a:ea typeface="標楷體" charset="0"/>
                <a:cs typeface="標楷體" charset="0"/>
              </a:rPr>
              <a:t>分析均衡變動的三個步驟</a:t>
            </a:r>
          </a:p>
        </p:txBody>
      </p:sp>
      <p:sp>
        <p:nvSpPr>
          <p:cNvPr id="18841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A4D5428-C7D8-814C-AF71-C08D53ED44E8}" type="slidenum">
              <a:rPr kumimoji="0" lang="en-US" altLang="zh-TW" b="1">
                <a:solidFill>
                  <a:srgbClr val="376092"/>
                </a:solidFill>
                <a:ea typeface="標楷體" charset="0"/>
                <a:cs typeface="標楷體" charset="0"/>
              </a:rPr>
              <a:pPr/>
              <a:t>86</a:t>
            </a:fld>
            <a:endParaRPr kumimoji="0" lang="en-US" altLang="zh-TW" b="1">
              <a:solidFill>
                <a:srgbClr val="376092"/>
              </a:solidFill>
              <a:ea typeface="標楷體" charset="0"/>
              <a:cs typeface="標楷體" charset="0"/>
            </a:endParaRPr>
          </a:p>
        </p:txBody>
      </p:sp>
      <p:sp>
        <p:nvSpPr>
          <p:cNvPr id="18842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800955136"/>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內容版面配置區 1"/>
          <p:cNvSpPr>
            <a:spLocks noGrp="1"/>
          </p:cNvSpPr>
          <p:nvPr>
            <p:ph idx="1"/>
          </p:nvPr>
        </p:nvSpPr>
        <p:spPr bwMode="auto">
          <a:xfrm>
            <a:off x="381000" y="1600200"/>
            <a:ext cx="86106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1. </a:t>
            </a:r>
            <a:r>
              <a:rPr kumimoji="0" lang="zh-TW" altLang="en-US">
                <a:latin typeface="標楷體" charset="0"/>
                <a:ea typeface="標楷體" charset="0"/>
                <a:cs typeface="標楷體" charset="0"/>
              </a:rPr>
              <a:t>炎熱的天氣會改變人們對冰淇淋的偏好而</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影響需求曲線，亦即，天氣會改變人們在</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每一價格下想要購買的冰淇淋數量。</a:t>
            </a:r>
          </a:p>
          <a:p>
            <a:pPr>
              <a:buFont typeface="Arial" charset="0"/>
              <a:buNone/>
            </a:pPr>
            <a:r>
              <a:rPr kumimoji="0" lang="zh-TW" altLang="en-US" sz="700">
                <a:latin typeface="標楷體" charset="0"/>
                <a:ea typeface="標楷體" charset="0"/>
                <a:cs typeface="標楷體" charset="0"/>
              </a:rPr>
              <a:t> </a:t>
            </a: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因為天氣不會影響冰淇淋賣者的數量決策</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，所以供給曲線的位置不變。</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需求的改變造成市場均衡的變動</a:t>
            </a:r>
            <a:endParaRPr kumimoji="0" lang="zh-TW" altLang="en-US" dirty="0">
              <a:cs typeface="+mj-cs"/>
            </a:endParaRPr>
          </a:p>
        </p:txBody>
      </p:sp>
      <p:sp>
        <p:nvSpPr>
          <p:cNvPr id="190467"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D66508D-1289-3145-B12E-607C2CEF6F32}" type="slidenum">
              <a:rPr kumimoji="0" lang="en-US" altLang="zh-TW" b="1">
                <a:solidFill>
                  <a:srgbClr val="376092"/>
                </a:solidFill>
                <a:ea typeface="標楷體" charset="0"/>
                <a:cs typeface="標楷體" charset="0"/>
              </a:rPr>
              <a:pPr/>
              <a:t>87</a:t>
            </a:fld>
            <a:endParaRPr kumimoji="0" lang="en-US" altLang="zh-TW" b="1">
              <a:solidFill>
                <a:srgbClr val="376092"/>
              </a:solidFill>
              <a:ea typeface="標楷體" charset="0"/>
              <a:cs typeface="標楷體" charset="0"/>
            </a:endParaRPr>
          </a:p>
        </p:txBody>
      </p:sp>
      <p:sp>
        <p:nvSpPr>
          <p:cNvPr id="19046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292345987"/>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內容版面配置區 1"/>
          <p:cNvSpPr>
            <a:spLocks noGrp="1"/>
          </p:cNvSpPr>
          <p:nvPr>
            <p:ph idx="1"/>
          </p:nvPr>
        </p:nvSpPr>
        <p:spPr bwMode="auto">
          <a:xfrm>
            <a:off x="381000" y="1600200"/>
            <a:ext cx="86106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2. </a:t>
            </a:r>
            <a:r>
              <a:rPr kumimoji="0" lang="zh-TW" altLang="en-US">
                <a:latin typeface="標楷體" charset="0"/>
                <a:ea typeface="標楷體" charset="0"/>
                <a:cs typeface="標楷體" charset="0"/>
              </a:rPr>
              <a:t>因為天氣炎熱使人們想要吃更多的冰淇淋</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，所以需求曲線往右移。</a:t>
            </a:r>
          </a:p>
          <a:p>
            <a:pPr>
              <a:buFont typeface="Arial" charset="0"/>
              <a:buNone/>
            </a:pPr>
            <a:r>
              <a:rPr kumimoji="0" lang="zh-TW" altLang="en-US" sz="600">
                <a:latin typeface="標楷體" charset="0"/>
                <a:ea typeface="標楷體" charset="0"/>
                <a:cs typeface="標楷體" charset="0"/>
              </a:rPr>
              <a:t> </a:t>
            </a: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在圖</a:t>
            </a:r>
            <a:r>
              <a:rPr kumimoji="0" lang="en-US" altLang="zh-TW">
                <a:latin typeface="標楷體" charset="0"/>
                <a:ea typeface="標楷體" charset="0"/>
                <a:cs typeface="標楷體" charset="0"/>
              </a:rPr>
              <a:t>10</a:t>
            </a:r>
            <a:r>
              <a:rPr kumimoji="0" lang="zh-TW" altLang="en-US">
                <a:latin typeface="標楷體" charset="0"/>
                <a:ea typeface="標楷體" charset="0"/>
                <a:cs typeface="標楷體" charset="0"/>
              </a:rPr>
              <a:t>，需求曲線由</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  右移至</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 ，反映 </a:t>
            </a:r>
          </a:p>
          <a:p>
            <a:pPr>
              <a:buFont typeface="Arial" charset="0"/>
              <a:buNone/>
            </a:pPr>
            <a:r>
              <a:rPr kumimoji="0" lang="zh-TW" altLang="en-US">
                <a:latin typeface="標楷體" charset="0"/>
                <a:ea typeface="標楷體" charset="0"/>
                <a:cs typeface="標楷體" charset="0"/>
              </a:rPr>
              <a:t>     此一需求的增加。</a:t>
            </a:r>
          </a:p>
          <a:p>
            <a:pPr>
              <a:buFont typeface="Arial" charset="0"/>
              <a:buNone/>
            </a:pPr>
            <a:r>
              <a:rPr kumimoji="0" lang="zh-TW" altLang="en-US" sz="600">
                <a:latin typeface="標楷體" charset="0"/>
                <a:ea typeface="標楷體" charset="0"/>
                <a:cs typeface="標楷體" charset="0"/>
              </a:rPr>
              <a:t> </a:t>
            </a: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與原先的需求相較，現在每一價格下的需</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求量都比原先的來得大。</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需求的改變造成市場均衡的變動</a:t>
            </a:r>
            <a:endParaRPr kumimoji="0" lang="zh-TW" altLang="en-US" dirty="0">
              <a:cs typeface="+mj-cs"/>
            </a:endParaRPr>
          </a:p>
        </p:txBody>
      </p:sp>
      <p:sp>
        <p:nvSpPr>
          <p:cNvPr id="19251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F401C4A-0C76-B54B-B23A-01A32641A78A}" type="slidenum">
              <a:rPr kumimoji="0" lang="en-US" altLang="zh-TW" b="1">
                <a:solidFill>
                  <a:srgbClr val="376092"/>
                </a:solidFill>
                <a:ea typeface="標楷體" charset="0"/>
                <a:cs typeface="標楷體" charset="0"/>
              </a:rPr>
              <a:pPr/>
              <a:t>88</a:t>
            </a:fld>
            <a:endParaRPr kumimoji="0" lang="en-US" altLang="zh-TW" b="1">
              <a:solidFill>
                <a:srgbClr val="376092"/>
              </a:solidFill>
              <a:ea typeface="標楷體" charset="0"/>
              <a:cs typeface="標楷體" charset="0"/>
            </a:endParaRPr>
          </a:p>
        </p:txBody>
      </p:sp>
      <p:sp>
        <p:nvSpPr>
          <p:cNvPr id="19251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graphicFrame>
        <p:nvGraphicFramePr>
          <p:cNvPr id="192517" name="Object 1"/>
          <p:cNvGraphicFramePr>
            <a:graphicFrameLocks noChangeAspect="1"/>
          </p:cNvGraphicFramePr>
          <p:nvPr/>
        </p:nvGraphicFramePr>
        <p:xfrm>
          <a:off x="5029200" y="2819400"/>
          <a:ext cx="376238" cy="508000"/>
        </p:xfrm>
        <a:graphic>
          <a:graphicData uri="http://schemas.openxmlformats.org/presentationml/2006/ole">
            <mc:AlternateContent xmlns:mc="http://schemas.openxmlformats.org/markup-compatibility/2006">
              <mc:Choice xmlns:v="urn:schemas-microsoft-com:vml" Requires="v">
                <p:oleObj spid="_x0000_s179205" name="方程式" r:id="rId4" imgW="190335" imgH="215713" progId="Equation.3">
                  <p:embed/>
                </p:oleObj>
              </mc:Choice>
              <mc:Fallback>
                <p:oleObj name="方程式" r:id="rId4" imgW="190335" imgH="21571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2819400"/>
                        <a:ext cx="37623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2518" name="Object 3"/>
          <p:cNvGraphicFramePr>
            <a:graphicFrameLocks noChangeAspect="1"/>
          </p:cNvGraphicFramePr>
          <p:nvPr/>
        </p:nvGraphicFramePr>
        <p:xfrm>
          <a:off x="6553200" y="2819400"/>
          <a:ext cx="533400" cy="457200"/>
        </p:xfrm>
        <a:graphic>
          <a:graphicData uri="http://schemas.openxmlformats.org/presentationml/2006/ole">
            <mc:AlternateContent xmlns:mc="http://schemas.openxmlformats.org/markup-compatibility/2006">
              <mc:Choice xmlns:v="urn:schemas-microsoft-com:vml" Requires="v">
                <p:oleObj spid="_x0000_s179206" name="方程式" r:id="rId6" imgW="215619" imgH="215619" progId="Equation.3">
                  <p:embed/>
                </p:oleObj>
              </mc:Choice>
              <mc:Fallback>
                <p:oleObj name="方程式" r:id="rId6" imgW="215619" imgH="215619"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28194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326768825"/>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31900" y="228600"/>
            <a:ext cx="9144000" cy="1143000"/>
          </a:xfrm>
        </p:spPr>
        <p:txBody>
          <a:bodyPr rtlCol="0"/>
          <a:lstStyle/>
          <a:p>
            <a:pPr>
              <a:defRPr/>
            </a:pPr>
            <a:r>
              <a:rPr kumimoji="0" lang="zh-TW" altLang="en-US" dirty="0" smtClean="0">
                <a:cs typeface="+mj-cs"/>
              </a:rPr>
              <a:t>圖</a:t>
            </a:r>
            <a:r>
              <a:rPr kumimoji="0" lang="en-US" altLang="zh-TW" dirty="0" smtClean="0">
                <a:cs typeface="+mj-cs"/>
              </a:rPr>
              <a:t>10</a:t>
            </a:r>
            <a:r>
              <a:rPr kumimoji="0" lang="zh-TW" altLang="en-US" dirty="0" smtClean="0">
                <a:cs typeface="+mj-cs"/>
              </a:rPr>
              <a:t>  需求增加如何影響均衡</a:t>
            </a:r>
            <a:endParaRPr kumimoji="0" lang="zh-TW" altLang="en-US" dirty="0">
              <a:cs typeface="+mj-cs"/>
            </a:endParaRPr>
          </a:p>
        </p:txBody>
      </p:sp>
      <p:sp>
        <p:nvSpPr>
          <p:cNvPr id="194562"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42EF1201-9C42-BD46-A232-379ADF7D2514}" type="slidenum">
              <a:rPr kumimoji="0" lang="en-US" altLang="zh-TW" b="1">
                <a:solidFill>
                  <a:srgbClr val="376092"/>
                </a:solidFill>
                <a:ea typeface="標楷體" charset="0"/>
                <a:cs typeface="標楷體" charset="0"/>
              </a:rPr>
              <a:pPr/>
              <a:t>89</a:t>
            </a:fld>
            <a:endParaRPr kumimoji="0" lang="en-US" altLang="zh-TW" b="1">
              <a:solidFill>
                <a:srgbClr val="376092"/>
              </a:solidFill>
              <a:ea typeface="標楷體" charset="0"/>
              <a:cs typeface="標楷體" charset="0"/>
            </a:endParaRPr>
          </a:p>
        </p:txBody>
      </p:sp>
      <p:sp>
        <p:nvSpPr>
          <p:cNvPr id="194563"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7" name="Rectangle 4"/>
          <p:cNvSpPr/>
          <p:nvPr/>
        </p:nvSpPr>
        <p:spPr>
          <a:xfrm>
            <a:off x="2057400" y="1981200"/>
            <a:ext cx="51054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2000">
              <a:solidFill>
                <a:srgbClr val="FFFFFF"/>
              </a:solidFill>
              <a:cs typeface="Arial" pitchFamily="34" charset="0"/>
            </a:endParaRPr>
          </a:p>
        </p:txBody>
      </p:sp>
      <p:grpSp>
        <p:nvGrpSpPr>
          <p:cNvPr id="194565" name="Group 5"/>
          <p:cNvGrpSpPr>
            <a:grpSpLocks/>
          </p:cNvGrpSpPr>
          <p:nvPr/>
        </p:nvGrpSpPr>
        <p:grpSpPr bwMode="auto">
          <a:xfrm>
            <a:off x="2362200" y="2133600"/>
            <a:ext cx="3581400" cy="2811463"/>
            <a:chOff x="4571747" y="1564723"/>
            <a:chExt cx="3580772" cy="2810945"/>
          </a:xfrm>
        </p:grpSpPr>
        <p:cxnSp>
          <p:nvCxnSpPr>
            <p:cNvPr id="9" name="Straight Connector 6"/>
            <p:cNvCxnSpPr/>
            <p:nvPr/>
          </p:nvCxnSpPr>
          <p:spPr>
            <a:xfrm flipV="1">
              <a:off x="4571747" y="1969461"/>
              <a:ext cx="3352212" cy="2406207"/>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94612" name="TextBox 7"/>
            <p:cNvSpPr txBox="1">
              <a:spLocks noChangeArrowheads="1"/>
            </p:cNvSpPr>
            <p:nvPr/>
          </p:nvSpPr>
          <p:spPr bwMode="auto">
            <a:xfrm>
              <a:off x="7455015" y="1564723"/>
              <a:ext cx="697504" cy="40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供給</a:t>
              </a:r>
              <a:endParaRPr lang="en-US" altLang="zh-TW" sz="2000"/>
            </a:p>
          </p:txBody>
        </p:sp>
      </p:grpSp>
      <p:grpSp>
        <p:nvGrpSpPr>
          <p:cNvPr id="194566" name="Group 70"/>
          <p:cNvGrpSpPr>
            <a:grpSpLocks/>
          </p:cNvGrpSpPr>
          <p:nvPr/>
        </p:nvGrpSpPr>
        <p:grpSpPr bwMode="auto">
          <a:xfrm>
            <a:off x="4343400" y="3352800"/>
            <a:ext cx="2935288" cy="400050"/>
            <a:chOff x="4572000" y="1535668"/>
            <a:chExt cx="2935436" cy="399509"/>
          </a:xfrm>
        </p:grpSpPr>
        <p:sp>
          <p:nvSpPr>
            <p:cNvPr id="194609" name="TextBox 71"/>
            <p:cNvSpPr txBox="1">
              <a:spLocks noChangeArrowheads="1"/>
            </p:cNvSpPr>
            <p:nvPr/>
          </p:nvSpPr>
          <p:spPr bwMode="auto">
            <a:xfrm>
              <a:off x="6553200" y="1535668"/>
              <a:ext cx="954236" cy="399509"/>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solidFill>
                    <a:srgbClr val="800080"/>
                  </a:solidFill>
                </a:rPr>
                <a:t>新均衡</a:t>
              </a:r>
              <a:endParaRPr lang="en-US" altLang="zh-TW" sz="2000">
                <a:solidFill>
                  <a:srgbClr val="800080"/>
                </a:solidFill>
              </a:endParaRPr>
            </a:p>
          </p:txBody>
        </p:sp>
        <p:cxnSp>
          <p:nvCxnSpPr>
            <p:cNvPr id="13" name="Straight Connector 72"/>
            <p:cNvCxnSpPr/>
            <p:nvPr/>
          </p:nvCxnSpPr>
          <p:spPr>
            <a:xfrm>
              <a:off x="4572000" y="1687862"/>
              <a:ext cx="1981300" cy="0"/>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194567" name="Group 73"/>
          <p:cNvGrpSpPr>
            <a:grpSpLocks/>
          </p:cNvGrpSpPr>
          <p:nvPr/>
        </p:nvGrpSpPr>
        <p:grpSpPr bwMode="auto">
          <a:xfrm>
            <a:off x="2535238" y="2233613"/>
            <a:ext cx="3894137" cy="2743200"/>
            <a:chOff x="4572000" y="2057400"/>
            <a:chExt cx="3894165" cy="2743200"/>
          </a:xfrm>
        </p:grpSpPr>
        <p:cxnSp>
          <p:nvCxnSpPr>
            <p:cNvPr id="15" name="Straight Connector 74"/>
            <p:cNvCxnSpPr/>
            <p:nvPr/>
          </p:nvCxnSpPr>
          <p:spPr>
            <a:xfrm>
              <a:off x="4572000" y="2057400"/>
              <a:ext cx="3649688" cy="27432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94608" name="TextBox 75"/>
            <p:cNvSpPr txBox="1">
              <a:spLocks noChangeArrowheads="1"/>
            </p:cNvSpPr>
            <p:nvPr/>
          </p:nvSpPr>
          <p:spPr bwMode="auto">
            <a:xfrm>
              <a:off x="8001000" y="4343400"/>
              <a:ext cx="4651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i="1"/>
                <a:t>D</a:t>
              </a:r>
              <a:r>
                <a:rPr lang="en-US" altLang="zh-TW" sz="2000" baseline="-25000"/>
                <a:t>2</a:t>
              </a:r>
            </a:p>
          </p:txBody>
        </p:sp>
      </p:grpSp>
      <p:sp>
        <p:nvSpPr>
          <p:cNvPr id="194568" name="Freeform 183"/>
          <p:cNvSpPr>
            <a:spLocks/>
          </p:cNvSpPr>
          <p:nvPr/>
        </p:nvSpPr>
        <p:spPr bwMode="auto">
          <a:xfrm>
            <a:off x="4197350" y="3444875"/>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zh-TW" altLang="en-US"/>
          </a:p>
        </p:txBody>
      </p:sp>
      <p:grpSp>
        <p:nvGrpSpPr>
          <p:cNvPr id="194569" name="Group 99"/>
          <p:cNvGrpSpPr>
            <a:grpSpLocks/>
          </p:cNvGrpSpPr>
          <p:nvPr/>
        </p:nvGrpSpPr>
        <p:grpSpPr bwMode="auto">
          <a:xfrm>
            <a:off x="685800" y="1828800"/>
            <a:ext cx="1373188" cy="3590925"/>
            <a:chOff x="457531" y="981671"/>
            <a:chExt cx="1372062" cy="3591124"/>
          </a:xfrm>
        </p:grpSpPr>
        <p:cxnSp>
          <p:nvCxnSpPr>
            <p:cNvPr id="19" name="Straight Connector 100"/>
            <p:cNvCxnSpPr/>
            <p:nvPr/>
          </p:nvCxnSpPr>
          <p:spPr>
            <a:xfrm rot="5400000">
              <a:off x="109441" y="2852644"/>
              <a:ext cx="3438716" cy="1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4606" name="TextBox 101"/>
            <p:cNvSpPr txBox="1">
              <a:spLocks noChangeArrowheads="1"/>
            </p:cNvSpPr>
            <p:nvPr/>
          </p:nvSpPr>
          <p:spPr bwMode="auto">
            <a:xfrm>
              <a:off x="457531" y="981671"/>
              <a:ext cx="1271401" cy="70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2000"/>
                <a:t>冰淇淋每球價格</a:t>
              </a:r>
              <a:endParaRPr lang="en-US" altLang="zh-TW" sz="2000"/>
            </a:p>
          </p:txBody>
        </p:sp>
      </p:grpSp>
      <p:grpSp>
        <p:nvGrpSpPr>
          <p:cNvPr id="194570" name="Group 102"/>
          <p:cNvGrpSpPr>
            <a:grpSpLocks/>
          </p:cNvGrpSpPr>
          <p:nvPr/>
        </p:nvGrpSpPr>
        <p:grpSpPr bwMode="auto">
          <a:xfrm>
            <a:off x="1905000" y="5410200"/>
            <a:ext cx="5257800" cy="533400"/>
            <a:chOff x="1676400" y="5172670"/>
            <a:chExt cx="5257800" cy="533416"/>
          </a:xfrm>
        </p:grpSpPr>
        <p:cxnSp>
          <p:nvCxnSpPr>
            <p:cNvPr id="22" name="Straight Connector 103"/>
            <p:cNvCxnSpPr/>
            <p:nvPr/>
          </p:nvCxnSpPr>
          <p:spPr>
            <a:xfrm flipV="1">
              <a:off x="1828800" y="5172670"/>
              <a:ext cx="5105400" cy="95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4603" name="TextBox 104"/>
            <p:cNvSpPr txBox="1">
              <a:spLocks noChangeArrowheads="1"/>
            </p:cNvSpPr>
            <p:nvPr/>
          </p:nvSpPr>
          <p:spPr bwMode="auto">
            <a:xfrm>
              <a:off x="4628932" y="5305958"/>
              <a:ext cx="1467068" cy="40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冰淇淋數量</a:t>
              </a:r>
              <a:endParaRPr lang="en-US" altLang="zh-TW" sz="2000"/>
            </a:p>
          </p:txBody>
        </p:sp>
        <p:sp>
          <p:nvSpPr>
            <p:cNvPr id="194604" name="TextBox 105"/>
            <p:cNvSpPr txBox="1">
              <a:spLocks noChangeArrowheads="1"/>
            </p:cNvSpPr>
            <p:nvPr/>
          </p:nvSpPr>
          <p:spPr bwMode="auto">
            <a:xfrm>
              <a:off x="1676400" y="5305962"/>
              <a:ext cx="327334" cy="40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0</a:t>
              </a:r>
            </a:p>
          </p:txBody>
        </p:sp>
      </p:grpSp>
      <p:grpSp>
        <p:nvGrpSpPr>
          <p:cNvPr id="194571" name="Group 106"/>
          <p:cNvGrpSpPr>
            <a:grpSpLocks/>
          </p:cNvGrpSpPr>
          <p:nvPr/>
        </p:nvGrpSpPr>
        <p:grpSpPr bwMode="auto">
          <a:xfrm>
            <a:off x="3429000" y="4048125"/>
            <a:ext cx="327025" cy="1895475"/>
            <a:chOff x="2901920" y="3201193"/>
            <a:chExt cx="327510" cy="1895737"/>
          </a:xfrm>
        </p:grpSpPr>
        <p:cxnSp>
          <p:nvCxnSpPr>
            <p:cNvPr id="26" name="Straight Connector 107"/>
            <p:cNvCxnSpPr/>
            <p:nvPr/>
          </p:nvCxnSpPr>
          <p:spPr>
            <a:xfrm rot="5400000">
              <a:off x="2361498" y="3886293"/>
              <a:ext cx="1371790" cy="1589"/>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4601" name="TextBox 108"/>
            <p:cNvSpPr txBox="1">
              <a:spLocks noChangeArrowheads="1"/>
            </p:cNvSpPr>
            <p:nvPr/>
          </p:nvSpPr>
          <p:spPr bwMode="auto">
            <a:xfrm>
              <a:off x="2901920" y="4696765"/>
              <a:ext cx="327510" cy="40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7</a:t>
              </a:r>
            </a:p>
          </p:txBody>
        </p:sp>
      </p:grpSp>
      <p:grpSp>
        <p:nvGrpSpPr>
          <p:cNvPr id="194572" name="Group 109"/>
          <p:cNvGrpSpPr>
            <a:grpSpLocks/>
          </p:cNvGrpSpPr>
          <p:nvPr/>
        </p:nvGrpSpPr>
        <p:grpSpPr bwMode="auto">
          <a:xfrm>
            <a:off x="1219200" y="3352800"/>
            <a:ext cx="2906713" cy="400050"/>
            <a:chOff x="1131173" y="3014246"/>
            <a:chExt cx="2907427" cy="399509"/>
          </a:xfrm>
        </p:grpSpPr>
        <p:cxnSp>
          <p:nvCxnSpPr>
            <p:cNvPr id="29" name="Straight Connector 110"/>
            <p:cNvCxnSpPr/>
            <p:nvPr/>
          </p:nvCxnSpPr>
          <p:spPr>
            <a:xfrm>
              <a:off x="1828257" y="3199733"/>
              <a:ext cx="2210343" cy="1585"/>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4599" name="TextBox 111"/>
            <p:cNvSpPr txBox="1">
              <a:spLocks noChangeArrowheads="1"/>
            </p:cNvSpPr>
            <p:nvPr/>
          </p:nvSpPr>
          <p:spPr bwMode="auto">
            <a:xfrm>
              <a:off x="1131173" y="3014246"/>
              <a:ext cx="826070" cy="399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$2.50</a:t>
              </a:r>
            </a:p>
          </p:txBody>
        </p:sp>
      </p:grpSp>
      <p:grpSp>
        <p:nvGrpSpPr>
          <p:cNvPr id="194573" name="Group 112"/>
          <p:cNvGrpSpPr>
            <a:grpSpLocks/>
          </p:cNvGrpSpPr>
          <p:nvPr/>
        </p:nvGrpSpPr>
        <p:grpSpPr bwMode="auto">
          <a:xfrm>
            <a:off x="1331913" y="3860800"/>
            <a:ext cx="2108200" cy="400050"/>
            <a:chOff x="1233159" y="3014246"/>
            <a:chExt cx="2107814" cy="399509"/>
          </a:xfrm>
        </p:grpSpPr>
        <p:cxnSp>
          <p:nvCxnSpPr>
            <p:cNvPr id="32" name="Straight Connector 113"/>
            <p:cNvCxnSpPr/>
            <p:nvPr/>
          </p:nvCxnSpPr>
          <p:spPr>
            <a:xfrm>
              <a:off x="1828362" y="3199733"/>
              <a:ext cx="1512611" cy="1585"/>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4597" name="TextBox 114"/>
            <p:cNvSpPr txBox="1">
              <a:spLocks noChangeArrowheads="1"/>
            </p:cNvSpPr>
            <p:nvPr/>
          </p:nvSpPr>
          <p:spPr bwMode="auto">
            <a:xfrm>
              <a:off x="1233159" y="3014246"/>
              <a:ext cx="683075" cy="399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2.00</a:t>
              </a:r>
            </a:p>
          </p:txBody>
        </p:sp>
      </p:grpSp>
      <p:grpSp>
        <p:nvGrpSpPr>
          <p:cNvPr id="194574" name="Group 25"/>
          <p:cNvGrpSpPr>
            <a:grpSpLocks/>
          </p:cNvGrpSpPr>
          <p:nvPr/>
        </p:nvGrpSpPr>
        <p:grpSpPr bwMode="auto">
          <a:xfrm>
            <a:off x="4054475" y="3590925"/>
            <a:ext cx="469900" cy="2352675"/>
            <a:chOff x="3962400" y="2743994"/>
            <a:chExt cx="469809" cy="2352929"/>
          </a:xfrm>
        </p:grpSpPr>
        <p:cxnSp>
          <p:nvCxnSpPr>
            <p:cNvPr id="35" name="Straight Connector 118"/>
            <p:cNvCxnSpPr/>
            <p:nvPr/>
          </p:nvCxnSpPr>
          <p:spPr>
            <a:xfrm rot="5400000">
              <a:off x="3277251" y="3657699"/>
              <a:ext cx="1828997" cy="1588"/>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4595" name="TextBox 119"/>
            <p:cNvSpPr txBox="1">
              <a:spLocks noChangeArrowheads="1"/>
            </p:cNvSpPr>
            <p:nvPr/>
          </p:nvSpPr>
          <p:spPr bwMode="auto">
            <a:xfrm>
              <a:off x="3962400" y="4696770"/>
              <a:ext cx="469809" cy="40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10</a:t>
              </a:r>
            </a:p>
          </p:txBody>
        </p:sp>
      </p:grpSp>
      <p:grpSp>
        <p:nvGrpSpPr>
          <p:cNvPr id="194575" name="Group 120"/>
          <p:cNvGrpSpPr>
            <a:grpSpLocks/>
          </p:cNvGrpSpPr>
          <p:nvPr/>
        </p:nvGrpSpPr>
        <p:grpSpPr bwMode="auto">
          <a:xfrm>
            <a:off x="2438400" y="3200400"/>
            <a:ext cx="2751138" cy="1905000"/>
            <a:chOff x="5715000" y="2895600"/>
            <a:chExt cx="2751154" cy="1905000"/>
          </a:xfrm>
        </p:grpSpPr>
        <p:cxnSp>
          <p:nvCxnSpPr>
            <p:cNvPr id="38" name="Straight Connector 121"/>
            <p:cNvCxnSpPr/>
            <p:nvPr/>
          </p:nvCxnSpPr>
          <p:spPr>
            <a:xfrm>
              <a:off x="5715000" y="2895600"/>
              <a:ext cx="2506678" cy="1905000"/>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194593" name="TextBox 122"/>
            <p:cNvSpPr txBox="1">
              <a:spLocks noChangeArrowheads="1"/>
            </p:cNvSpPr>
            <p:nvPr/>
          </p:nvSpPr>
          <p:spPr bwMode="auto">
            <a:xfrm>
              <a:off x="8001000" y="4343400"/>
              <a:ext cx="4651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i="1"/>
                <a:t>D</a:t>
              </a:r>
              <a:r>
                <a:rPr lang="en-US" altLang="zh-TW" sz="2000" baseline="-25000"/>
                <a:t>1</a:t>
              </a:r>
            </a:p>
          </p:txBody>
        </p:sp>
      </p:grpSp>
      <p:sp>
        <p:nvSpPr>
          <p:cNvPr id="194576" name="Freeform 183"/>
          <p:cNvSpPr>
            <a:spLocks/>
          </p:cNvSpPr>
          <p:nvPr/>
        </p:nvSpPr>
        <p:spPr bwMode="auto">
          <a:xfrm>
            <a:off x="3505200" y="3978275"/>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zh-TW" altLang="en-US"/>
          </a:p>
        </p:txBody>
      </p:sp>
      <p:grpSp>
        <p:nvGrpSpPr>
          <p:cNvPr id="194577" name="Group 127"/>
          <p:cNvGrpSpPr>
            <a:grpSpLocks/>
          </p:cNvGrpSpPr>
          <p:nvPr/>
        </p:nvGrpSpPr>
        <p:grpSpPr bwMode="auto">
          <a:xfrm>
            <a:off x="3733800" y="4038600"/>
            <a:ext cx="3163888" cy="400050"/>
            <a:chOff x="4343400" y="1535668"/>
            <a:chExt cx="3163831" cy="399509"/>
          </a:xfrm>
        </p:grpSpPr>
        <p:sp>
          <p:nvSpPr>
            <p:cNvPr id="194590" name="TextBox 128"/>
            <p:cNvSpPr txBox="1">
              <a:spLocks noChangeArrowheads="1"/>
            </p:cNvSpPr>
            <p:nvPr/>
          </p:nvSpPr>
          <p:spPr bwMode="auto">
            <a:xfrm>
              <a:off x="6553200" y="1535668"/>
              <a:ext cx="954031" cy="399509"/>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solidFill>
                    <a:srgbClr val="800080"/>
                  </a:solidFill>
                </a:rPr>
                <a:t>原均衡</a:t>
              </a:r>
              <a:endParaRPr lang="en-US" altLang="zh-TW" sz="2000">
                <a:solidFill>
                  <a:srgbClr val="800080"/>
                </a:solidFill>
              </a:endParaRPr>
            </a:p>
          </p:txBody>
        </p:sp>
        <p:cxnSp>
          <p:nvCxnSpPr>
            <p:cNvPr id="43" name="Straight Connector 129"/>
            <p:cNvCxnSpPr/>
            <p:nvPr/>
          </p:nvCxnSpPr>
          <p:spPr>
            <a:xfrm>
              <a:off x="4343400" y="1535668"/>
              <a:ext cx="2209760" cy="152194"/>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194578" name="Group 132"/>
          <p:cNvGrpSpPr>
            <a:grpSpLocks/>
          </p:cNvGrpSpPr>
          <p:nvPr/>
        </p:nvGrpSpPr>
        <p:grpSpPr bwMode="auto">
          <a:xfrm>
            <a:off x="3352800" y="2133600"/>
            <a:ext cx="4800600" cy="1141413"/>
            <a:chOff x="6400800" y="1383268"/>
            <a:chExt cx="4800136" cy="1141512"/>
          </a:xfrm>
        </p:grpSpPr>
        <p:sp>
          <p:nvSpPr>
            <p:cNvPr id="194588" name="TextBox 133"/>
            <p:cNvSpPr txBox="1">
              <a:spLocks noChangeArrowheads="1"/>
            </p:cNvSpPr>
            <p:nvPr/>
          </p:nvSpPr>
          <p:spPr bwMode="auto">
            <a:xfrm>
              <a:off x="9144000" y="1383268"/>
              <a:ext cx="2056936" cy="1015751"/>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3038" indent="-173038">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solidFill>
                    <a:srgbClr val="800080"/>
                  </a:solidFill>
                </a:rPr>
                <a:t>1. </a:t>
              </a:r>
              <a:r>
                <a:rPr lang="zh-TW" altLang="en-US" sz="2000">
                  <a:solidFill>
                    <a:srgbClr val="800080"/>
                  </a:solidFill>
                </a:rPr>
                <a:t>天氣變熱使冰淇淋的需求增加</a:t>
              </a:r>
              <a:r>
                <a:rPr lang="en-US" altLang="zh-TW" sz="2000">
                  <a:solidFill>
                    <a:srgbClr val="800080"/>
                  </a:solidFill>
                </a:rPr>
                <a:t>…</a:t>
              </a:r>
            </a:p>
          </p:txBody>
        </p:sp>
        <p:cxnSp>
          <p:nvCxnSpPr>
            <p:cNvPr id="46" name="Straight Connector 134"/>
            <p:cNvCxnSpPr/>
            <p:nvPr/>
          </p:nvCxnSpPr>
          <p:spPr>
            <a:xfrm flipV="1">
              <a:off x="6400800" y="2069127"/>
              <a:ext cx="2742935" cy="455653"/>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cxnSp>
        <p:nvCxnSpPr>
          <p:cNvPr id="47" name="Straight Arrow Connector 139"/>
          <p:cNvCxnSpPr/>
          <p:nvPr/>
        </p:nvCxnSpPr>
        <p:spPr>
          <a:xfrm>
            <a:off x="2667000" y="3352800"/>
            <a:ext cx="1295400" cy="1588"/>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94580" name="Group 140"/>
          <p:cNvGrpSpPr>
            <a:grpSpLocks/>
          </p:cNvGrpSpPr>
          <p:nvPr/>
        </p:nvGrpSpPr>
        <p:grpSpPr bwMode="auto">
          <a:xfrm>
            <a:off x="0" y="2667000"/>
            <a:ext cx="1981200" cy="1141413"/>
            <a:chOff x="2895599" y="-1055147"/>
            <a:chExt cx="1981205" cy="1141527"/>
          </a:xfrm>
        </p:grpSpPr>
        <p:sp>
          <p:nvSpPr>
            <p:cNvPr id="194586" name="TextBox 141"/>
            <p:cNvSpPr txBox="1">
              <a:spLocks noChangeArrowheads="1"/>
            </p:cNvSpPr>
            <p:nvPr/>
          </p:nvSpPr>
          <p:spPr bwMode="auto">
            <a:xfrm>
              <a:off x="2895599" y="-1055147"/>
              <a:ext cx="1494323" cy="707957"/>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solidFill>
                    <a:srgbClr val="800080"/>
                  </a:solidFill>
                </a:rPr>
                <a:t>2. …</a:t>
              </a:r>
              <a:r>
                <a:rPr lang="zh-TW" altLang="en-US" sz="2000">
                  <a:solidFill>
                    <a:srgbClr val="800080"/>
                  </a:solidFill>
                </a:rPr>
                <a:t>造成價</a:t>
              </a:r>
            </a:p>
            <a:p>
              <a:r>
                <a:rPr lang="zh-TW" altLang="en-US" sz="2000">
                  <a:solidFill>
                    <a:srgbClr val="800080"/>
                  </a:solidFill>
                </a:rPr>
                <a:t>格上漲</a:t>
              </a:r>
              <a:r>
                <a:rPr lang="en-US" altLang="zh-TW" sz="2000">
                  <a:solidFill>
                    <a:srgbClr val="800080"/>
                  </a:solidFill>
                </a:rPr>
                <a:t>…</a:t>
              </a:r>
            </a:p>
          </p:txBody>
        </p:sp>
        <p:cxnSp>
          <p:nvCxnSpPr>
            <p:cNvPr id="50" name="Straight Connector 142"/>
            <p:cNvCxnSpPr/>
            <p:nvPr/>
          </p:nvCxnSpPr>
          <p:spPr>
            <a:xfrm rot="10800000">
              <a:off x="3581401" y="-293071"/>
              <a:ext cx="1295403" cy="379451"/>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cxnSp>
        <p:nvCxnSpPr>
          <p:cNvPr id="51" name="Straight Arrow Connector 144"/>
          <p:cNvCxnSpPr/>
          <p:nvPr/>
        </p:nvCxnSpPr>
        <p:spPr>
          <a:xfrm rot="5400000" flipH="1" flipV="1">
            <a:off x="1905001" y="3808412"/>
            <a:ext cx="457200" cy="3175"/>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146"/>
          <p:cNvCxnSpPr/>
          <p:nvPr/>
        </p:nvCxnSpPr>
        <p:spPr>
          <a:xfrm>
            <a:off x="3581400" y="5334000"/>
            <a:ext cx="685800" cy="1588"/>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94583" name="Group 148"/>
          <p:cNvGrpSpPr>
            <a:grpSpLocks/>
          </p:cNvGrpSpPr>
          <p:nvPr/>
        </p:nvGrpSpPr>
        <p:grpSpPr bwMode="auto">
          <a:xfrm>
            <a:off x="3962400" y="5029200"/>
            <a:ext cx="4065588" cy="400050"/>
            <a:chOff x="1066800" y="-674132"/>
            <a:chExt cx="4066799" cy="400602"/>
          </a:xfrm>
        </p:grpSpPr>
        <p:sp>
          <p:nvSpPr>
            <p:cNvPr id="194584" name="TextBox 149"/>
            <p:cNvSpPr txBox="1">
              <a:spLocks noChangeArrowheads="1"/>
            </p:cNvSpPr>
            <p:nvPr/>
          </p:nvSpPr>
          <p:spPr bwMode="auto">
            <a:xfrm>
              <a:off x="2286000" y="-674132"/>
              <a:ext cx="2847599" cy="400602"/>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solidFill>
                    <a:srgbClr val="800080"/>
                  </a:solidFill>
                </a:rPr>
                <a:t>3. …</a:t>
              </a:r>
              <a:r>
                <a:rPr lang="zh-TW" altLang="en-US" sz="2000">
                  <a:solidFill>
                    <a:srgbClr val="800080"/>
                  </a:solidFill>
                </a:rPr>
                <a:t>以及銷售量增加。</a:t>
              </a:r>
              <a:endParaRPr lang="en-US" altLang="zh-TW" sz="2000">
                <a:solidFill>
                  <a:srgbClr val="800080"/>
                </a:solidFill>
              </a:endParaRPr>
            </a:p>
          </p:txBody>
        </p:sp>
        <p:cxnSp>
          <p:nvCxnSpPr>
            <p:cNvPr id="55" name="Straight Connector 150"/>
            <p:cNvCxnSpPr/>
            <p:nvPr/>
          </p:nvCxnSpPr>
          <p:spPr>
            <a:xfrm flipV="1">
              <a:off x="1066800" y="-521522"/>
              <a:ext cx="1219563" cy="76305"/>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8394015"/>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內容版面配置區 1"/>
          <p:cNvSpPr>
            <a:spLocks noGrp="1"/>
          </p:cNvSpPr>
          <p:nvPr>
            <p:ph idx="1"/>
          </p:nvPr>
        </p:nvSpPr>
        <p:spPr bwMode="auto">
          <a:xfrm>
            <a:off x="381000" y="1600200"/>
            <a:ext cx="86106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3. </a:t>
            </a:r>
            <a:r>
              <a:rPr kumimoji="0" lang="zh-TW" altLang="en-US">
                <a:latin typeface="標楷體" charset="0"/>
                <a:ea typeface="標楷體" charset="0"/>
                <a:cs typeface="標楷體" charset="0"/>
              </a:rPr>
              <a:t>如圖</a:t>
            </a:r>
            <a:r>
              <a:rPr kumimoji="0" lang="en-US" altLang="zh-TW">
                <a:latin typeface="標楷體" charset="0"/>
                <a:ea typeface="標楷體" charset="0"/>
                <a:cs typeface="標楷體" charset="0"/>
              </a:rPr>
              <a:t>10</a:t>
            </a:r>
            <a:r>
              <a:rPr kumimoji="0" lang="zh-TW" altLang="en-US">
                <a:latin typeface="標楷體" charset="0"/>
                <a:ea typeface="標楷體" charset="0"/>
                <a:cs typeface="標楷體" charset="0"/>
              </a:rPr>
              <a:t>所示，需求增加使均衡價格由原先</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的</a:t>
            </a:r>
            <a:r>
              <a:rPr kumimoji="0" lang="en-US" altLang="zh-TW">
                <a:latin typeface="標楷體" charset="0"/>
                <a:ea typeface="標楷體" charset="0"/>
                <a:cs typeface="標楷體" charset="0"/>
              </a:rPr>
              <a:t>2</a:t>
            </a:r>
            <a:r>
              <a:rPr kumimoji="0" lang="zh-TW" altLang="en-US">
                <a:latin typeface="標楷體" charset="0"/>
                <a:ea typeface="標楷體" charset="0"/>
                <a:cs typeface="標楷體" charset="0"/>
              </a:rPr>
              <a:t>美元上漲為</a:t>
            </a:r>
            <a:r>
              <a:rPr kumimoji="0" lang="en-US" altLang="zh-TW">
                <a:latin typeface="標楷體" charset="0"/>
                <a:ea typeface="標楷體" charset="0"/>
                <a:cs typeface="標楷體" charset="0"/>
              </a:rPr>
              <a:t>2.5</a:t>
            </a:r>
            <a:r>
              <a:rPr kumimoji="0" lang="zh-TW" altLang="en-US">
                <a:latin typeface="標楷體" charset="0"/>
                <a:ea typeface="標楷體" charset="0"/>
                <a:cs typeface="標楷體" charset="0"/>
              </a:rPr>
              <a:t>美元，且均衡數量由原</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先的</a:t>
            </a:r>
            <a:r>
              <a:rPr kumimoji="0" lang="en-US" altLang="zh-TW">
                <a:latin typeface="標楷體" charset="0"/>
                <a:ea typeface="標楷體" charset="0"/>
                <a:cs typeface="標楷體" charset="0"/>
              </a:rPr>
              <a:t>7</a:t>
            </a:r>
            <a:r>
              <a:rPr kumimoji="0" lang="zh-TW" altLang="en-US">
                <a:latin typeface="標楷體" charset="0"/>
                <a:ea typeface="標楷體" charset="0"/>
                <a:cs typeface="標楷體" charset="0"/>
              </a:rPr>
              <a:t>球增加為</a:t>
            </a:r>
            <a:r>
              <a:rPr kumimoji="0" lang="en-US" altLang="zh-TW">
                <a:latin typeface="標楷體" charset="0"/>
                <a:ea typeface="標楷體" charset="0"/>
                <a:cs typeface="標楷體" charset="0"/>
              </a:rPr>
              <a:t>10</a:t>
            </a:r>
            <a:r>
              <a:rPr kumimoji="0" lang="zh-TW" altLang="en-US">
                <a:latin typeface="標楷體" charset="0"/>
                <a:ea typeface="標楷體" charset="0"/>
                <a:cs typeface="標楷體" charset="0"/>
              </a:rPr>
              <a:t>球。</a:t>
            </a:r>
          </a:p>
          <a:p>
            <a:pPr>
              <a:buFont typeface="Arial" charset="0"/>
              <a:buChar char="•"/>
            </a:pP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換言之，天氣變熱使冰淇淋價格上漲且銷</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售量增加。</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需求的改變造成市場均衡的變動</a:t>
            </a:r>
            <a:endParaRPr kumimoji="0" lang="zh-TW" altLang="en-US" dirty="0">
              <a:cs typeface="+mj-cs"/>
            </a:endParaRPr>
          </a:p>
        </p:txBody>
      </p:sp>
      <p:sp>
        <p:nvSpPr>
          <p:cNvPr id="19661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3550F0B-C19E-2041-BAFE-8746A5147585}" type="slidenum">
              <a:rPr kumimoji="0" lang="en-US" altLang="zh-TW" b="1">
                <a:solidFill>
                  <a:srgbClr val="376092"/>
                </a:solidFill>
                <a:ea typeface="標楷體" charset="0"/>
                <a:cs typeface="標楷體" charset="0"/>
              </a:rPr>
              <a:pPr/>
              <a:t>90</a:t>
            </a:fld>
            <a:endParaRPr kumimoji="0" lang="en-US" altLang="zh-TW" b="1">
              <a:solidFill>
                <a:srgbClr val="376092"/>
              </a:solidFill>
              <a:ea typeface="標楷體" charset="0"/>
              <a:cs typeface="標楷體" charset="0"/>
            </a:endParaRPr>
          </a:p>
        </p:txBody>
      </p:sp>
      <p:sp>
        <p:nvSpPr>
          <p:cNvPr id="19661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958823209"/>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81000" y="1600200"/>
            <a:ext cx="8610600" cy="4724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當天氣炎熱造成冰淇淋價格上漲時，即使供給曲線並沒有移動，但冰淇淋的供給量依然增加。在此情況下，「供給量」增加，但「供給」並沒有改變。</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zh-TW" altLang="en-US">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供給</a:t>
            </a:r>
            <a:r>
              <a:rPr kumimoji="0" lang="zh-TW" altLang="en-US">
                <a:latin typeface="標楷體" charset="0"/>
                <a:ea typeface="標楷體" charset="0"/>
                <a:cs typeface="標楷體" charset="0"/>
              </a:rPr>
              <a:t>指的是供給曲線的位置，而</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供給量</a:t>
            </a:r>
            <a:r>
              <a:rPr kumimoji="0" lang="zh-TW" altLang="en-US">
                <a:latin typeface="標楷體" charset="0"/>
                <a:ea typeface="標楷體" charset="0"/>
                <a:cs typeface="標楷體" charset="0"/>
              </a:rPr>
              <a:t>指的是供給者想要賣的數量。</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整條線的移動與線上的移動</a:t>
            </a:r>
            <a:endParaRPr kumimoji="0" lang="zh-TW" altLang="en-US" dirty="0">
              <a:cs typeface="+mj-cs"/>
            </a:endParaRPr>
          </a:p>
        </p:txBody>
      </p:sp>
      <p:sp>
        <p:nvSpPr>
          <p:cNvPr id="19865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5B6527CC-814D-D24F-B305-39F1EE94239C}" type="slidenum">
              <a:rPr kumimoji="0" lang="en-US" altLang="zh-TW" b="1">
                <a:solidFill>
                  <a:srgbClr val="376092"/>
                </a:solidFill>
                <a:ea typeface="標楷體" charset="0"/>
                <a:cs typeface="標楷體" charset="0"/>
              </a:rPr>
              <a:pPr/>
              <a:t>91</a:t>
            </a:fld>
            <a:endParaRPr kumimoji="0" lang="en-US" altLang="zh-TW" b="1">
              <a:solidFill>
                <a:srgbClr val="376092"/>
              </a:solidFill>
              <a:ea typeface="標楷體" charset="0"/>
              <a:cs typeface="標楷體" charset="0"/>
            </a:endParaRPr>
          </a:p>
        </p:txBody>
      </p:sp>
      <p:sp>
        <p:nvSpPr>
          <p:cNvPr id="19866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186241736"/>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內容版面配置區 1"/>
          <p:cNvSpPr>
            <a:spLocks noGrp="1"/>
          </p:cNvSpPr>
          <p:nvPr>
            <p:ph idx="1"/>
          </p:nvPr>
        </p:nvSpPr>
        <p:spPr bwMode="auto">
          <a:xfrm>
            <a:off x="381000" y="1600200"/>
            <a:ext cx="86106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在此例中，天氣炎熱並沒有改變廠商在任一價格下其所願意銷售的數量；</a:t>
            </a: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但消費者因天氣炎熱而改變了他們在任一價格下想要購買的數量，</a:t>
            </a: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因而造成需求曲線往右移，進而造成均衡價格上漲。</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當價格上漲時，供給量增加。此一供給量的增加反映在供給曲線線上的移動。</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整條線的移動與線上的移動</a:t>
            </a:r>
            <a:endParaRPr kumimoji="0" lang="zh-TW" altLang="en-US" dirty="0">
              <a:cs typeface="+mj-cs"/>
            </a:endParaRPr>
          </a:p>
        </p:txBody>
      </p:sp>
      <p:sp>
        <p:nvSpPr>
          <p:cNvPr id="200707"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27DE91AF-F464-0D4A-BF14-0A10F9278C48}" type="slidenum">
              <a:rPr kumimoji="0" lang="en-US" altLang="zh-TW" b="1">
                <a:solidFill>
                  <a:srgbClr val="376092"/>
                </a:solidFill>
                <a:ea typeface="標楷體" charset="0"/>
                <a:cs typeface="標楷體" charset="0"/>
              </a:rPr>
              <a:pPr/>
              <a:t>92</a:t>
            </a:fld>
            <a:endParaRPr kumimoji="0" lang="en-US" altLang="zh-TW" b="1">
              <a:solidFill>
                <a:srgbClr val="376092"/>
              </a:solidFill>
              <a:ea typeface="標楷體" charset="0"/>
              <a:cs typeface="標楷體" charset="0"/>
            </a:endParaRPr>
          </a:p>
        </p:txBody>
      </p:sp>
      <p:sp>
        <p:nvSpPr>
          <p:cNvPr id="20070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683973200"/>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81000" y="1600200"/>
            <a:ext cx="8382000" cy="47244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sz="2900" b="1" dirty="0">
                <a:solidFill>
                  <a:srgbClr val="FF0000"/>
                </a:solidFill>
                <a:effectLst>
                  <a:outerShdw blurRad="38100" dist="38100" dir="2700000" algn="tl">
                    <a:srgbClr val="DDDDDD"/>
                  </a:outerShdw>
                </a:effectLst>
                <a:latin typeface="標楷體" charset="0"/>
                <a:ea typeface="標楷體" charset="0"/>
                <a:cs typeface="標楷體" charset="0"/>
              </a:rPr>
              <a:t>整條供給曲線的移動稱為「供給的變動」</a:t>
            </a:r>
            <a:r>
              <a:rPr kumimoji="0" lang="zh-TW" altLang="en-US" sz="2900" dirty="0">
                <a:latin typeface="標楷體" charset="0"/>
                <a:ea typeface="標楷體" charset="0"/>
                <a:cs typeface="標楷體" charset="0"/>
              </a:rPr>
              <a:t>，</a:t>
            </a:r>
          </a:p>
          <a:p>
            <a:pPr>
              <a:buFont typeface="Arial" charset="0"/>
              <a:buNone/>
              <a:defRPr/>
            </a:pPr>
            <a:r>
              <a:rPr kumimoji="0" lang="zh-TW" altLang="en-US" sz="600" dirty="0">
                <a:latin typeface="標楷體" charset="0"/>
                <a:ea typeface="標楷體" charset="0"/>
                <a:cs typeface="標楷體" charset="0"/>
              </a:rPr>
              <a:t> </a:t>
            </a:r>
          </a:p>
          <a:p>
            <a:pPr>
              <a:buFont typeface="Arial" charset="0"/>
              <a:buNone/>
              <a:defRPr/>
            </a:pPr>
            <a:r>
              <a:rPr kumimoji="0" lang="en-US" altLang="zh-TW" sz="2900" dirty="0">
                <a:latin typeface="標楷體" charset="0"/>
                <a:ea typeface="標楷體" charset="0"/>
                <a:cs typeface="標楷體" charset="0"/>
              </a:rPr>
              <a:t>	</a:t>
            </a:r>
            <a:r>
              <a:rPr kumimoji="0" lang="zh-TW" altLang="en-US" sz="2900" dirty="0">
                <a:latin typeface="標楷體" charset="0"/>
                <a:ea typeface="標楷體" charset="0"/>
                <a:cs typeface="標楷體" charset="0"/>
              </a:rPr>
              <a:t>且</a:t>
            </a:r>
            <a:r>
              <a:rPr kumimoji="0" lang="zh-TW" altLang="en-US" sz="2900" b="1" dirty="0">
                <a:solidFill>
                  <a:srgbClr val="FF0000"/>
                </a:solidFill>
                <a:effectLst>
                  <a:outerShdw blurRad="38100" dist="38100" dir="2700000" algn="tl">
                    <a:srgbClr val="DDDDDD"/>
                  </a:outerShdw>
                </a:effectLst>
                <a:latin typeface="標楷體" charset="0"/>
                <a:ea typeface="標楷體" charset="0"/>
                <a:cs typeface="標楷體" charset="0"/>
              </a:rPr>
              <a:t>整條需求曲線的變動稱為「需求的變動」</a:t>
            </a:r>
            <a:r>
              <a:rPr kumimoji="0" lang="zh-TW" altLang="en-US" sz="2900" dirty="0">
                <a:latin typeface="標楷體" charset="0"/>
                <a:ea typeface="標楷體" charset="0"/>
                <a:cs typeface="標楷體" charset="0"/>
              </a:rPr>
              <a:t>。</a:t>
            </a:r>
          </a:p>
          <a:p>
            <a:pPr>
              <a:buFont typeface="Arial" charset="0"/>
              <a:buNone/>
              <a:defRPr/>
            </a:pPr>
            <a:r>
              <a:rPr kumimoji="0" lang="zh-TW" altLang="en-US" sz="600" dirty="0">
                <a:latin typeface="標楷體" charset="0"/>
                <a:ea typeface="標楷體" charset="0"/>
                <a:cs typeface="標楷體" charset="0"/>
              </a:rPr>
              <a:t> </a:t>
            </a:r>
          </a:p>
          <a:p>
            <a:pPr>
              <a:buFont typeface="Arial" charset="0"/>
              <a:buNone/>
              <a:defRPr/>
            </a:pPr>
            <a:r>
              <a:rPr kumimoji="0" lang="en-US" altLang="zh-TW" sz="2900" dirty="0">
                <a:latin typeface="標楷體" charset="0"/>
                <a:ea typeface="標楷體" charset="0"/>
                <a:cs typeface="標楷體" charset="0"/>
              </a:rPr>
              <a:t>	</a:t>
            </a:r>
            <a:r>
              <a:rPr kumimoji="0" lang="zh-TW" altLang="en-US" sz="2900" b="1" dirty="0">
                <a:solidFill>
                  <a:srgbClr val="FF0000"/>
                </a:solidFill>
                <a:effectLst>
                  <a:outerShdw blurRad="38100" dist="38100" dir="2700000" algn="tl">
                    <a:srgbClr val="DDDDDD"/>
                  </a:outerShdw>
                </a:effectLst>
                <a:latin typeface="標楷體" charset="0"/>
                <a:ea typeface="標楷體" charset="0"/>
                <a:cs typeface="標楷體" charset="0"/>
              </a:rPr>
              <a:t>沿著固定的供給曲線的移動稱為             </a:t>
            </a:r>
            <a:endParaRPr kumimoji="0" lang="en-US" altLang="zh-TW" sz="2900" b="1" dirty="0" smtClean="0">
              <a:solidFill>
                <a:srgbClr val="FF0000"/>
              </a:solidFill>
              <a:effectLst>
                <a:outerShdw blurRad="38100" dist="38100" dir="2700000" algn="tl">
                  <a:srgbClr val="DDDDDD"/>
                </a:outerShdw>
              </a:effectLst>
              <a:latin typeface="標楷體" charset="0"/>
              <a:ea typeface="標楷體" charset="0"/>
              <a:cs typeface="標楷體" charset="0"/>
            </a:endParaRPr>
          </a:p>
          <a:p>
            <a:pPr>
              <a:buFont typeface="Arial" charset="0"/>
              <a:buNone/>
              <a:defRPr/>
            </a:pPr>
            <a:r>
              <a:rPr kumimoji="0" lang="zh-TW" altLang="en-US" sz="2900" b="1" dirty="0" smtClean="0">
                <a:solidFill>
                  <a:srgbClr val="FF0000"/>
                </a:solidFill>
                <a:effectLst>
                  <a:outerShdw blurRad="38100" dist="38100" dir="2700000" algn="tl">
                    <a:srgbClr val="DDDDDD"/>
                  </a:outerShdw>
                </a:effectLst>
                <a:latin typeface="標楷體" charset="0"/>
                <a:ea typeface="標楷體" charset="0"/>
                <a:cs typeface="標楷體" charset="0"/>
              </a:rPr>
              <a:t>「</a:t>
            </a:r>
            <a:r>
              <a:rPr kumimoji="0" lang="zh-TW" altLang="en-US" sz="2900" b="1" dirty="0">
                <a:solidFill>
                  <a:srgbClr val="FF0000"/>
                </a:solidFill>
                <a:effectLst>
                  <a:outerShdw blurRad="38100" dist="38100" dir="2700000" algn="tl">
                    <a:srgbClr val="DDDDDD"/>
                  </a:outerShdw>
                </a:effectLst>
                <a:latin typeface="標楷體" charset="0"/>
                <a:ea typeface="標楷體" charset="0"/>
                <a:cs typeface="標楷體" charset="0"/>
              </a:rPr>
              <a:t>供給量的變動」</a:t>
            </a:r>
            <a:r>
              <a:rPr kumimoji="0" lang="zh-TW" altLang="en-US" sz="2900" dirty="0">
                <a:latin typeface="標楷體" charset="0"/>
                <a:ea typeface="標楷體" charset="0"/>
                <a:cs typeface="標楷體" charset="0"/>
              </a:rPr>
              <a:t>，</a:t>
            </a:r>
          </a:p>
          <a:p>
            <a:pPr>
              <a:buFont typeface="Arial" charset="0"/>
              <a:buChar char="•"/>
              <a:defRPr/>
            </a:pPr>
            <a:endParaRPr kumimoji="0" lang="zh-TW" altLang="en-US" sz="600" dirty="0">
              <a:latin typeface="標楷體" charset="0"/>
              <a:ea typeface="標楷體" charset="0"/>
              <a:cs typeface="標楷體" charset="0"/>
            </a:endParaRPr>
          </a:p>
          <a:p>
            <a:pPr>
              <a:buFont typeface="Arial" charset="0"/>
              <a:buNone/>
              <a:defRPr/>
            </a:pPr>
            <a:r>
              <a:rPr kumimoji="0" lang="en-US" altLang="zh-TW" sz="2900" dirty="0">
                <a:latin typeface="標楷體" charset="0"/>
                <a:ea typeface="標楷體" charset="0"/>
                <a:cs typeface="標楷體" charset="0"/>
              </a:rPr>
              <a:t>	</a:t>
            </a:r>
            <a:r>
              <a:rPr kumimoji="0" lang="zh-TW" altLang="en-US" sz="2900" dirty="0">
                <a:latin typeface="標楷體" charset="0"/>
                <a:ea typeface="標楷體" charset="0"/>
                <a:cs typeface="標楷體" charset="0"/>
              </a:rPr>
              <a:t>且</a:t>
            </a:r>
            <a:r>
              <a:rPr kumimoji="0" lang="zh-TW" altLang="en-US" sz="2900" b="1" dirty="0">
                <a:solidFill>
                  <a:srgbClr val="FF0000"/>
                </a:solidFill>
                <a:effectLst>
                  <a:outerShdw blurRad="38100" dist="38100" dir="2700000" algn="tl">
                    <a:srgbClr val="DDDDDD"/>
                  </a:outerShdw>
                </a:effectLst>
                <a:latin typeface="標楷體" charset="0"/>
                <a:ea typeface="標楷體" charset="0"/>
                <a:cs typeface="標楷體" charset="0"/>
              </a:rPr>
              <a:t>沿著固定的需求曲線的移動稱為           </a:t>
            </a:r>
            <a:endParaRPr kumimoji="0" lang="en-US" altLang="zh-TW" sz="2900" b="1" dirty="0" smtClean="0">
              <a:solidFill>
                <a:srgbClr val="FF0000"/>
              </a:solidFill>
              <a:effectLst>
                <a:outerShdw blurRad="38100" dist="38100" dir="2700000" algn="tl">
                  <a:srgbClr val="DDDDDD"/>
                </a:outerShdw>
              </a:effectLst>
              <a:latin typeface="標楷體" charset="0"/>
              <a:ea typeface="標楷體" charset="0"/>
              <a:cs typeface="標楷體" charset="0"/>
            </a:endParaRPr>
          </a:p>
          <a:p>
            <a:pPr>
              <a:buFont typeface="Arial" charset="0"/>
              <a:buNone/>
              <a:defRPr/>
            </a:pPr>
            <a:r>
              <a:rPr kumimoji="0" lang="zh-TW" altLang="en-US" sz="2900" b="1" dirty="0" smtClean="0">
                <a:solidFill>
                  <a:srgbClr val="FF0000"/>
                </a:solidFill>
                <a:effectLst>
                  <a:outerShdw blurRad="38100" dist="38100" dir="2700000" algn="tl">
                    <a:srgbClr val="DDDDDD"/>
                  </a:outerShdw>
                </a:effectLst>
                <a:latin typeface="標楷體" charset="0"/>
                <a:ea typeface="標楷體" charset="0"/>
                <a:cs typeface="標楷體" charset="0"/>
              </a:rPr>
              <a:t>「</a:t>
            </a:r>
            <a:r>
              <a:rPr kumimoji="0" lang="zh-TW" altLang="en-US" sz="2900" b="1" dirty="0">
                <a:solidFill>
                  <a:srgbClr val="FF0000"/>
                </a:solidFill>
                <a:effectLst>
                  <a:outerShdw blurRad="38100" dist="38100" dir="2700000" algn="tl">
                    <a:srgbClr val="DDDDDD"/>
                  </a:outerShdw>
                </a:effectLst>
                <a:latin typeface="標楷體" charset="0"/>
                <a:ea typeface="標楷體" charset="0"/>
                <a:cs typeface="標楷體" charset="0"/>
              </a:rPr>
              <a:t>需求量的變動」</a:t>
            </a:r>
            <a:r>
              <a:rPr kumimoji="0" lang="zh-TW" altLang="en-US" sz="2900" dirty="0">
                <a:latin typeface="標楷體" charset="0"/>
                <a:ea typeface="標楷體" charset="0"/>
                <a:cs typeface="標楷體" charset="0"/>
              </a:rPr>
              <a:t>。</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整條線的移動與線上的移動</a:t>
            </a:r>
            <a:endParaRPr kumimoji="0" lang="zh-TW" altLang="en-US" dirty="0">
              <a:cs typeface="+mj-cs"/>
            </a:endParaRPr>
          </a:p>
        </p:txBody>
      </p:sp>
      <p:sp>
        <p:nvSpPr>
          <p:cNvPr id="20275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76DF085-99AD-F044-92B8-2169C07EFEF8}" type="slidenum">
              <a:rPr kumimoji="0" lang="en-US" altLang="zh-TW" b="1">
                <a:solidFill>
                  <a:srgbClr val="376092"/>
                </a:solidFill>
                <a:ea typeface="標楷體" charset="0"/>
                <a:cs typeface="標楷體" charset="0"/>
              </a:rPr>
              <a:pPr/>
              <a:t>93</a:t>
            </a:fld>
            <a:endParaRPr kumimoji="0" lang="en-US" altLang="zh-TW" b="1">
              <a:solidFill>
                <a:srgbClr val="376092"/>
              </a:solidFill>
              <a:ea typeface="標楷體" charset="0"/>
              <a:cs typeface="標楷體" charset="0"/>
            </a:endParaRPr>
          </a:p>
        </p:txBody>
      </p:sp>
      <p:sp>
        <p:nvSpPr>
          <p:cNvPr id="20275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994991675"/>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81000" y="1752600"/>
            <a:ext cx="8382000" cy="31242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範例：供給的改變造成市場均衡的變動</a:t>
            </a:r>
            <a:r>
              <a:rPr kumimoji="0" lang="zh-TW" altLang="en-US">
                <a:latin typeface="標楷體" charset="0"/>
                <a:ea typeface="標楷體" charset="0"/>
                <a:cs typeface="標楷體" charset="0"/>
              </a:rPr>
              <a:t>　</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假設在另一個夏天，颱風摧毀部分甘蔗田，而造成糖價上漲。</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此一事件如何影響冰淇淋市場？我們還是依循那三個步驟進行分析。</a:t>
            </a:r>
          </a:p>
        </p:txBody>
      </p:sp>
      <p:sp>
        <p:nvSpPr>
          <p:cNvPr id="3" name="標題 2"/>
          <p:cNvSpPr>
            <a:spLocks noGrp="1"/>
          </p:cNvSpPr>
          <p:nvPr>
            <p:ph type="title"/>
          </p:nvPr>
        </p:nvSpPr>
        <p:spPr>
          <a:xfrm>
            <a:off x="1219200" y="228600"/>
            <a:ext cx="9144000" cy="1143000"/>
          </a:xfrm>
        </p:spPr>
        <p:txBody>
          <a:bodyPr vert="horz" wrap="square" lIns="91440" tIns="45720" rIns="91440" bIns="45720" numCol="1" anchor="t" anchorCtr="0" compatLnSpc="1">
            <a:prstTxWarp prst="textNoShape">
              <a:avLst/>
            </a:prstTxWarp>
          </a:bodyPr>
          <a:lstStyle/>
          <a:p>
            <a:pPr>
              <a:defRPr/>
            </a:pPr>
            <a:r>
              <a:rPr kumimoji="0" lang="zh-TW" altLang="en-US">
                <a:solidFill>
                  <a:srgbClr val="10253F"/>
                </a:solidFill>
                <a:effectLst>
                  <a:outerShdw blurRad="38100" dist="38100" dir="2700000" algn="tl">
                    <a:srgbClr val="DDDDDD"/>
                  </a:outerShdw>
                </a:effectLst>
                <a:latin typeface="標楷體" charset="0"/>
                <a:ea typeface="標楷體" charset="0"/>
                <a:cs typeface="標楷體" charset="0"/>
              </a:rPr>
              <a:t>分析均衡變動的三個步驟</a:t>
            </a:r>
          </a:p>
        </p:txBody>
      </p:sp>
      <p:sp>
        <p:nvSpPr>
          <p:cNvPr id="20480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209D6538-0AD9-4745-9733-923A228CD996}" type="slidenum">
              <a:rPr kumimoji="0" lang="en-US" altLang="zh-TW" b="1">
                <a:solidFill>
                  <a:srgbClr val="376092"/>
                </a:solidFill>
                <a:ea typeface="標楷體" charset="0"/>
                <a:cs typeface="標楷體" charset="0"/>
              </a:rPr>
              <a:pPr/>
              <a:t>94</a:t>
            </a:fld>
            <a:endParaRPr kumimoji="0" lang="en-US" altLang="zh-TW" b="1">
              <a:solidFill>
                <a:srgbClr val="376092"/>
              </a:solidFill>
              <a:ea typeface="標楷體" charset="0"/>
              <a:cs typeface="標楷體" charset="0"/>
            </a:endParaRPr>
          </a:p>
        </p:txBody>
      </p:sp>
      <p:sp>
        <p:nvSpPr>
          <p:cNvPr id="20480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031985492"/>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內容版面配置區 1"/>
          <p:cNvSpPr>
            <a:spLocks noGrp="1"/>
          </p:cNvSpPr>
          <p:nvPr>
            <p:ph idx="1"/>
          </p:nvPr>
        </p:nvSpPr>
        <p:spPr bwMode="auto">
          <a:xfrm>
            <a:off x="381000" y="1752600"/>
            <a:ext cx="83820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1.</a:t>
            </a:r>
            <a:r>
              <a:rPr kumimoji="0" lang="zh-TW" altLang="en-US">
                <a:latin typeface="標楷體" charset="0"/>
                <a:ea typeface="標楷體" charset="0"/>
                <a:cs typeface="標楷體" charset="0"/>
              </a:rPr>
              <a:t>由於糖是冰淇淋的原料，所以糖價的變動會影響供給曲線。</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由於生產成本上升，所以冰淇淋賣者在任一冰淇淋價格下的產量與銷售量會減少。</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因為投入價格的變動並不會直接影響消費者在任一價格下的冰淇淋購買數量，所以需求曲線並沒有移動。</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供給的改變造成市場均衡的變動</a:t>
            </a:r>
            <a:endParaRPr kumimoji="0" lang="zh-TW" altLang="en-US" dirty="0">
              <a:cs typeface="+mj-cs"/>
            </a:endParaRPr>
          </a:p>
        </p:txBody>
      </p:sp>
      <p:sp>
        <p:nvSpPr>
          <p:cNvPr id="206851"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EC508E6-5C24-E54D-AAC0-FF368F671121}" type="slidenum">
              <a:rPr kumimoji="0" lang="en-US" altLang="zh-TW" b="1">
                <a:solidFill>
                  <a:srgbClr val="376092"/>
                </a:solidFill>
                <a:ea typeface="標楷體" charset="0"/>
                <a:cs typeface="標楷體" charset="0"/>
              </a:rPr>
              <a:pPr/>
              <a:t>95</a:t>
            </a:fld>
            <a:endParaRPr kumimoji="0" lang="en-US" altLang="zh-TW" b="1">
              <a:solidFill>
                <a:srgbClr val="376092"/>
              </a:solidFill>
              <a:ea typeface="標楷體" charset="0"/>
              <a:cs typeface="標楷體" charset="0"/>
            </a:endParaRPr>
          </a:p>
        </p:txBody>
      </p:sp>
      <p:sp>
        <p:nvSpPr>
          <p:cNvPr id="20685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005221329"/>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內容版面配置區 1"/>
          <p:cNvSpPr>
            <a:spLocks noGrp="1"/>
          </p:cNvSpPr>
          <p:nvPr>
            <p:ph idx="1"/>
          </p:nvPr>
        </p:nvSpPr>
        <p:spPr bwMode="auto">
          <a:xfrm>
            <a:off x="381000" y="1676400"/>
            <a:ext cx="83820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2.</a:t>
            </a:r>
            <a:r>
              <a:rPr kumimoji="0" lang="zh-TW" altLang="en-US">
                <a:latin typeface="標楷體" charset="0"/>
                <a:ea typeface="標楷體" charset="0"/>
                <a:cs typeface="標楷體" charset="0"/>
              </a:rPr>
              <a:t>因為在每一價格下廠商願意且有能力賣的數量減少了，所以供給曲線會往左移。</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如圖</a:t>
            </a:r>
            <a:r>
              <a:rPr kumimoji="0" lang="en-US" altLang="zh-TW">
                <a:latin typeface="標楷體" charset="0"/>
                <a:ea typeface="標楷體" charset="0"/>
                <a:cs typeface="標楷體" charset="0"/>
              </a:rPr>
              <a:t>11</a:t>
            </a:r>
            <a:r>
              <a:rPr kumimoji="0" lang="zh-TW" altLang="en-US">
                <a:latin typeface="標楷體" charset="0"/>
                <a:ea typeface="標楷體" charset="0"/>
                <a:cs typeface="標楷體" charset="0"/>
              </a:rPr>
              <a:t>所示，供給曲線由原先的 </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 左移至 。</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供給的改變造成市場均衡的變動</a:t>
            </a:r>
            <a:endParaRPr kumimoji="0" lang="zh-TW" altLang="en-US" dirty="0">
              <a:cs typeface="+mj-cs"/>
            </a:endParaRPr>
          </a:p>
        </p:txBody>
      </p:sp>
      <p:sp>
        <p:nvSpPr>
          <p:cNvPr id="208899"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15AA4C4-D713-EA4C-8511-BE4E1EC016D8}" type="slidenum">
              <a:rPr kumimoji="0" lang="en-US" altLang="zh-TW" b="1">
                <a:solidFill>
                  <a:srgbClr val="376092"/>
                </a:solidFill>
                <a:ea typeface="標楷體" charset="0"/>
                <a:cs typeface="標楷體" charset="0"/>
              </a:rPr>
              <a:pPr/>
              <a:t>96</a:t>
            </a:fld>
            <a:endParaRPr kumimoji="0" lang="en-US" altLang="zh-TW" b="1">
              <a:solidFill>
                <a:srgbClr val="376092"/>
              </a:solidFill>
              <a:ea typeface="標楷體" charset="0"/>
              <a:cs typeface="標楷體" charset="0"/>
            </a:endParaRPr>
          </a:p>
        </p:txBody>
      </p:sp>
      <p:sp>
        <p:nvSpPr>
          <p:cNvPr id="20890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08901"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graphicFrame>
        <p:nvGraphicFramePr>
          <p:cNvPr id="208902" name="Object 1"/>
          <p:cNvGraphicFramePr>
            <a:graphicFrameLocks noChangeAspect="1"/>
          </p:cNvGraphicFramePr>
          <p:nvPr/>
        </p:nvGraphicFramePr>
        <p:xfrm>
          <a:off x="6553200" y="3048000"/>
          <a:ext cx="319088" cy="431800"/>
        </p:xfrm>
        <a:graphic>
          <a:graphicData uri="http://schemas.openxmlformats.org/presentationml/2006/ole">
            <mc:AlternateContent xmlns:mc="http://schemas.openxmlformats.org/markup-compatibility/2006">
              <mc:Choice xmlns:v="urn:schemas-microsoft-com:vml" Requires="v">
                <p:oleObj spid="_x0000_s195589" name="方程式" r:id="rId4" imgW="164885" imgH="215619" progId="Equation.3">
                  <p:embed/>
                </p:oleObj>
              </mc:Choice>
              <mc:Fallback>
                <p:oleObj name="方程式" r:id="rId4" imgW="164885" imgH="21561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3048000"/>
                        <a:ext cx="3190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8903"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graphicFrame>
        <p:nvGraphicFramePr>
          <p:cNvPr id="208904" name="Object 3"/>
          <p:cNvGraphicFramePr>
            <a:graphicFrameLocks noChangeAspect="1"/>
          </p:cNvGraphicFramePr>
          <p:nvPr/>
        </p:nvGraphicFramePr>
        <p:xfrm>
          <a:off x="8001000" y="2971800"/>
          <a:ext cx="376238" cy="431800"/>
        </p:xfrm>
        <a:graphic>
          <a:graphicData uri="http://schemas.openxmlformats.org/presentationml/2006/ole">
            <mc:AlternateContent xmlns:mc="http://schemas.openxmlformats.org/markup-compatibility/2006">
              <mc:Choice xmlns:v="urn:schemas-microsoft-com:vml" Requires="v">
                <p:oleObj spid="_x0000_s195590" name="方程式" r:id="rId6" imgW="190335" imgH="215713" progId="Equation.3">
                  <p:embed/>
                </p:oleObj>
              </mc:Choice>
              <mc:Fallback>
                <p:oleObj name="方程式" r:id="rId6" imgW="190335" imgH="21571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01000" y="2971800"/>
                        <a:ext cx="3762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710208206"/>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17613" y="228600"/>
            <a:ext cx="9144000" cy="1143000"/>
          </a:xfrm>
        </p:spPr>
        <p:txBody>
          <a:bodyPr rtlCol="0"/>
          <a:lstStyle/>
          <a:p>
            <a:pPr>
              <a:defRPr/>
            </a:pPr>
            <a:r>
              <a:rPr kumimoji="0" lang="zh-TW" altLang="en-US" dirty="0" smtClean="0">
                <a:cs typeface="+mj-cs"/>
              </a:rPr>
              <a:t>圖</a:t>
            </a:r>
            <a:r>
              <a:rPr kumimoji="0" lang="en-US" altLang="zh-TW" dirty="0" smtClean="0">
                <a:cs typeface="+mj-cs"/>
              </a:rPr>
              <a:t>11 </a:t>
            </a:r>
            <a:r>
              <a:rPr kumimoji="0" lang="zh-TW" altLang="en-US" dirty="0" smtClean="0">
                <a:cs typeface="+mj-cs"/>
              </a:rPr>
              <a:t>供給減少如何影響均衡</a:t>
            </a:r>
            <a:endParaRPr kumimoji="0" lang="zh-TW" altLang="en-US" dirty="0">
              <a:cs typeface="+mj-cs"/>
            </a:endParaRPr>
          </a:p>
        </p:txBody>
      </p:sp>
      <p:sp>
        <p:nvSpPr>
          <p:cNvPr id="210946"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B8CA75F2-9F04-E240-998F-42C63A2C912D}" type="slidenum">
              <a:rPr kumimoji="0" lang="en-US" altLang="zh-TW" b="1">
                <a:solidFill>
                  <a:srgbClr val="376092"/>
                </a:solidFill>
                <a:ea typeface="標楷體" charset="0"/>
                <a:cs typeface="標楷體" charset="0"/>
              </a:rPr>
              <a:pPr/>
              <a:t>97</a:t>
            </a:fld>
            <a:endParaRPr kumimoji="0" lang="en-US" altLang="zh-TW" b="1">
              <a:solidFill>
                <a:srgbClr val="376092"/>
              </a:solidFill>
              <a:ea typeface="標楷體" charset="0"/>
              <a:cs typeface="標楷體" charset="0"/>
            </a:endParaRPr>
          </a:p>
        </p:txBody>
      </p:sp>
      <p:sp>
        <p:nvSpPr>
          <p:cNvPr id="21094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1094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10949"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11" name="Rectangle 4"/>
          <p:cNvSpPr/>
          <p:nvPr/>
        </p:nvSpPr>
        <p:spPr>
          <a:xfrm>
            <a:off x="1870075" y="1941513"/>
            <a:ext cx="51054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2000">
              <a:solidFill>
                <a:srgbClr val="FFFFFF"/>
              </a:solidFill>
              <a:cs typeface="Arial" pitchFamily="34" charset="0"/>
            </a:endParaRPr>
          </a:p>
        </p:txBody>
      </p:sp>
      <p:grpSp>
        <p:nvGrpSpPr>
          <p:cNvPr id="210951" name="Group 5"/>
          <p:cNvGrpSpPr>
            <a:grpSpLocks/>
          </p:cNvGrpSpPr>
          <p:nvPr/>
        </p:nvGrpSpPr>
        <p:grpSpPr bwMode="auto">
          <a:xfrm>
            <a:off x="2251075" y="3160713"/>
            <a:ext cx="4567238" cy="1676400"/>
            <a:chOff x="4647947" y="2699268"/>
            <a:chExt cx="4565529" cy="1676400"/>
          </a:xfrm>
        </p:grpSpPr>
        <p:cxnSp>
          <p:nvCxnSpPr>
            <p:cNvPr id="13" name="Straight Connector 6"/>
            <p:cNvCxnSpPr/>
            <p:nvPr/>
          </p:nvCxnSpPr>
          <p:spPr>
            <a:xfrm flipV="1">
              <a:off x="4647947" y="2935805"/>
              <a:ext cx="4114848" cy="1439863"/>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210998" name="TextBox 7"/>
            <p:cNvSpPr txBox="1">
              <a:spLocks noChangeArrowheads="1"/>
            </p:cNvSpPr>
            <p:nvPr/>
          </p:nvSpPr>
          <p:spPr bwMode="auto">
            <a:xfrm>
              <a:off x="8762747" y="2699268"/>
              <a:ext cx="4507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i="1"/>
                <a:t>S</a:t>
              </a:r>
              <a:r>
                <a:rPr lang="en-US" altLang="zh-TW" sz="2000" baseline="-25000"/>
                <a:t>1</a:t>
              </a:r>
            </a:p>
          </p:txBody>
        </p:sp>
      </p:grpSp>
      <p:grpSp>
        <p:nvGrpSpPr>
          <p:cNvPr id="210952" name="Group 8"/>
          <p:cNvGrpSpPr>
            <a:grpSpLocks/>
          </p:cNvGrpSpPr>
          <p:nvPr/>
        </p:nvGrpSpPr>
        <p:grpSpPr bwMode="auto">
          <a:xfrm>
            <a:off x="4079875" y="3465513"/>
            <a:ext cx="3884613" cy="439737"/>
            <a:chOff x="4572000" y="1688068"/>
            <a:chExt cx="3884835" cy="439142"/>
          </a:xfrm>
        </p:grpSpPr>
        <p:sp>
          <p:nvSpPr>
            <p:cNvPr id="210995" name="TextBox 9"/>
            <p:cNvSpPr txBox="1">
              <a:spLocks noChangeArrowheads="1"/>
            </p:cNvSpPr>
            <p:nvPr/>
          </p:nvSpPr>
          <p:spPr bwMode="auto">
            <a:xfrm>
              <a:off x="7502622" y="1727701"/>
              <a:ext cx="954213" cy="399509"/>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solidFill>
                    <a:srgbClr val="800080"/>
                  </a:solidFill>
                </a:rPr>
                <a:t>新均衡</a:t>
              </a:r>
              <a:endParaRPr lang="en-US" altLang="zh-TW" sz="2000">
                <a:solidFill>
                  <a:srgbClr val="800080"/>
                </a:solidFill>
              </a:endParaRPr>
            </a:p>
          </p:txBody>
        </p:sp>
        <p:cxnSp>
          <p:nvCxnSpPr>
            <p:cNvPr id="17" name="Straight Connector 10"/>
            <p:cNvCxnSpPr/>
            <p:nvPr/>
          </p:nvCxnSpPr>
          <p:spPr>
            <a:xfrm>
              <a:off x="4572000" y="1688068"/>
              <a:ext cx="2743357" cy="304388"/>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210953" name="Group 11"/>
          <p:cNvGrpSpPr>
            <a:grpSpLocks/>
          </p:cNvGrpSpPr>
          <p:nvPr/>
        </p:nvGrpSpPr>
        <p:grpSpPr bwMode="auto">
          <a:xfrm>
            <a:off x="2251075" y="2398713"/>
            <a:ext cx="4643438" cy="1752600"/>
            <a:chOff x="2819400" y="2514600"/>
            <a:chExt cx="4641730" cy="1752600"/>
          </a:xfrm>
        </p:grpSpPr>
        <p:cxnSp>
          <p:nvCxnSpPr>
            <p:cNvPr id="19" name="Straight Connector 12"/>
            <p:cNvCxnSpPr/>
            <p:nvPr/>
          </p:nvCxnSpPr>
          <p:spPr>
            <a:xfrm flipV="1">
              <a:off x="2819400" y="2819400"/>
              <a:ext cx="4038702" cy="14478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0994" name="TextBox 13"/>
            <p:cNvSpPr txBox="1">
              <a:spLocks noChangeArrowheads="1"/>
            </p:cNvSpPr>
            <p:nvPr/>
          </p:nvSpPr>
          <p:spPr bwMode="auto">
            <a:xfrm>
              <a:off x="7010400" y="2514600"/>
              <a:ext cx="450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i="1"/>
                <a:t>S</a:t>
              </a:r>
              <a:r>
                <a:rPr lang="en-US" altLang="zh-TW" sz="2000" baseline="-25000"/>
                <a:t>2</a:t>
              </a:r>
            </a:p>
          </p:txBody>
        </p:sp>
      </p:grpSp>
      <p:grpSp>
        <p:nvGrpSpPr>
          <p:cNvPr id="210954" name="Group 16"/>
          <p:cNvGrpSpPr>
            <a:grpSpLocks/>
          </p:cNvGrpSpPr>
          <p:nvPr/>
        </p:nvGrpSpPr>
        <p:grpSpPr bwMode="auto">
          <a:xfrm>
            <a:off x="457200" y="1577975"/>
            <a:ext cx="1414463" cy="3802063"/>
            <a:chOff x="415603" y="770661"/>
            <a:chExt cx="1413990" cy="3802134"/>
          </a:xfrm>
        </p:grpSpPr>
        <p:cxnSp>
          <p:nvCxnSpPr>
            <p:cNvPr id="22" name="Straight Connector 17"/>
            <p:cNvCxnSpPr/>
            <p:nvPr/>
          </p:nvCxnSpPr>
          <p:spPr>
            <a:xfrm rot="5400000">
              <a:off x="109504" y="2852707"/>
              <a:ext cx="3438589" cy="1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0992" name="TextBox 18"/>
            <p:cNvSpPr txBox="1">
              <a:spLocks noChangeArrowheads="1"/>
            </p:cNvSpPr>
            <p:nvPr/>
          </p:nvSpPr>
          <p:spPr bwMode="auto">
            <a:xfrm>
              <a:off x="415603" y="770661"/>
              <a:ext cx="1313329" cy="70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2000"/>
                <a:t>冰淇淋每球價格</a:t>
              </a:r>
              <a:endParaRPr lang="en-US" altLang="zh-TW" sz="2000"/>
            </a:p>
          </p:txBody>
        </p:sp>
      </p:grpSp>
      <p:grpSp>
        <p:nvGrpSpPr>
          <p:cNvPr id="210955" name="Group 19"/>
          <p:cNvGrpSpPr>
            <a:grpSpLocks/>
          </p:cNvGrpSpPr>
          <p:nvPr/>
        </p:nvGrpSpPr>
        <p:grpSpPr bwMode="auto">
          <a:xfrm>
            <a:off x="1717675" y="5370513"/>
            <a:ext cx="5257800" cy="515937"/>
            <a:chOff x="1676400" y="5172670"/>
            <a:chExt cx="5257800" cy="516019"/>
          </a:xfrm>
        </p:grpSpPr>
        <p:cxnSp>
          <p:nvCxnSpPr>
            <p:cNvPr id="25" name="Straight Connector 20"/>
            <p:cNvCxnSpPr/>
            <p:nvPr/>
          </p:nvCxnSpPr>
          <p:spPr>
            <a:xfrm flipV="1">
              <a:off x="1828800" y="5172670"/>
              <a:ext cx="5105400" cy="9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0989" name="TextBox 21"/>
            <p:cNvSpPr txBox="1">
              <a:spLocks noChangeArrowheads="1"/>
            </p:cNvSpPr>
            <p:nvPr/>
          </p:nvSpPr>
          <p:spPr bwMode="auto">
            <a:xfrm>
              <a:off x="5063438" y="5288565"/>
              <a:ext cx="1467068" cy="40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冰淇淋數量</a:t>
              </a:r>
              <a:endParaRPr lang="en-US" altLang="zh-TW" sz="2000"/>
            </a:p>
          </p:txBody>
        </p:sp>
        <p:sp>
          <p:nvSpPr>
            <p:cNvPr id="210990" name="TextBox 22"/>
            <p:cNvSpPr txBox="1">
              <a:spLocks noChangeArrowheads="1"/>
            </p:cNvSpPr>
            <p:nvPr/>
          </p:nvSpPr>
          <p:spPr bwMode="auto">
            <a:xfrm>
              <a:off x="1676400" y="5181599"/>
              <a:ext cx="327334" cy="40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0</a:t>
              </a:r>
            </a:p>
          </p:txBody>
        </p:sp>
      </p:grpSp>
      <p:grpSp>
        <p:nvGrpSpPr>
          <p:cNvPr id="210956" name="Group 23"/>
          <p:cNvGrpSpPr>
            <a:grpSpLocks/>
          </p:cNvGrpSpPr>
          <p:nvPr/>
        </p:nvGrpSpPr>
        <p:grpSpPr bwMode="auto">
          <a:xfrm>
            <a:off x="4537075" y="4008438"/>
            <a:ext cx="328613" cy="1770062"/>
            <a:chOff x="2901920" y="3201193"/>
            <a:chExt cx="327510" cy="1770972"/>
          </a:xfrm>
        </p:grpSpPr>
        <p:cxnSp>
          <p:nvCxnSpPr>
            <p:cNvPr id="29" name="Straight Connector 24"/>
            <p:cNvCxnSpPr/>
            <p:nvPr/>
          </p:nvCxnSpPr>
          <p:spPr>
            <a:xfrm rot="5400000">
              <a:off x="2360537" y="3886554"/>
              <a:ext cx="1372305" cy="1582"/>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0987" name="TextBox 25"/>
            <p:cNvSpPr txBox="1">
              <a:spLocks noChangeArrowheads="1"/>
            </p:cNvSpPr>
            <p:nvPr/>
          </p:nvSpPr>
          <p:spPr bwMode="auto">
            <a:xfrm>
              <a:off x="2901920" y="4572000"/>
              <a:ext cx="327510" cy="40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7</a:t>
              </a:r>
            </a:p>
          </p:txBody>
        </p:sp>
      </p:grpSp>
      <p:grpSp>
        <p:nvGrpSpPr>
          <p:cNvPr id="210957" name="Group 26"/>
          <p:cNvGrpSpPr>
            <a:grpSpLocks/>
          </p:cNvGrpSpPr>
          <p:nvPr/>
        </p:nvGrpSpPr>
        <p:grpSpPr bwMode="auto">
          <a:xfrm>
            <a:off x="1173163" y="3313113"/>
            <a:ext cx="2906712" cy="400050"/>
            <a:chOff x="1131173" y="3014246"/>
            <a:chExt cx="2907427" cy="399509"/>
          </a:xfrm>
        </p:grpSpPr>
        <p:cxnSp>
          <p:nvCxnSpPr>
            <p:cNvPr id="32" name="Straight Connector 27"/>
            <p:cNvCxnSpPr/>
            <p:nvPr/>
          </p:nvCxnSpPr>
          <p:spPr>
            <a:xfrm>
              <a:off x="1828256" y="3199732"/>
              <a:ext cx="2210344" cy="1586"/>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0985" name="TextBox 28"/>
            <p:cNvSpPr txBox="1">
              <a:spLocks noChangeArrowheads="1"/>
            </p:cNvSpPr>
            <p:nvPr/>
          </p:nvSpPr>
          <p:spPr bwMode="auto">
            <a:xfrm>
              <a:off x="1131173" y="3014246"/>
              <a:ext cx="826070" cy="399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$2.50</a:t>
              </a:r>
            </a:p>
          </p:txBody>
        </p:sp>
      </p:grpSp>
      <p:grpSp>
        <p:nvGrpSpPr>
          <p:cNvPr id="210958" name="Group 29"/>
          <p:cNvGrpSpPr>
            <a:grpSpLocks/>
          </p:cNvGrpSpPr>
          <p:nvPr/>
        </p:nvGrpSpPr>
        <p:grpSpPr bwMode="auto">
          <a:xfrm>
            <a:off x="1285875" y="3821113"/>
            <a:ext cx="3403600" cy="400050"/>
            <a:chOff x="1233159" y="3014246"/>
            <a:chExt cx="3403214" cy="399509"/>
          </a:xfrm>
        </p:grpSpPr>
        <p:cxnSp>
          <p:nvCxnSpPr>
            <p:cNvPr id="35" name="Straight Connector 30"/>
            <p:cNvCxnSpPr/>
            <p:nvPr/>
          </p:nvCxnSpPr>
          <p:spPr>
            <a:xfrm flipV="1">
              <a:off x="1828404" y="3191806"/>
              <a:ext cx="2807969" cy="7926"/>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0983" name="TextBox 31"/>
            <p:cNvSpPr txBox="1">
              <a:spLocks noChangeArrowheads="1"/>
            </p:cNvSpPr>
            <p:nvPr/>
          </p:nvSpPr>
          <p:spPr bwMode="auto">
            <a:xfrm>
              <a:off x="1233159" y="3014246"/>
              <a:ext cx="683123" cy="399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2.00</a:t>
              </a:r>
            </a:p>
          </p:txBody>
        </p:sp>
      </p:grpSp>
      <p:grpSp>
        <p:nvGrpSpPr>
          <p:cNvPr id="210959" name="Group 25"/>
          <p:cNvGrpSpPr>
            <a:grpSpLocks/>
          </p:cNvGrpSpPr>
          <p:nvPr/>
        </p:nvGrpSpPr>
        <p:grpSpPr bwMode="auto">
          <a:xfrm>
            <a:off x="3843338" y="3551238"/>
            <a:ext cx="328612" cy="2227262"/>
            <a:chOff x="4022546" y="2743994"/>
            <a:chExt cx="327511" cy="2228159"/>
          </a:xfrm>
        </p:grpSpPr>
        <p:cxnSp>
          <p:nvCxnSpPr>
            <p:cNvPr id="38" name="Straight Connector 33"/>
            <p:cNvCxnSpPr/>
            <p:nvPr/>
          </p:nvCxnSpPr>
          <p:spPr>
            <a:xfrm rot="5400000">
              <a:off x="3276280" y="3657971"/>
              <a:ext cx="1829537" cy="1582"/>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0981" name="TextBox 34"/>
            <p:cNvSpPr txBox="1">
              <a:spLocks noChangeArrowheads="1"/>
            </p:cNvSpPr>
            <p:nvPr/>
          </p:nvSpPr>
          <p:spPr bwMode="auto">
            <a:xfrm>
              <a:off x="4022546" y="4572000"/>
              <a:ext cx="327511" cy="40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4</a:t>
              </a:r>
            </a:p>
          </p:txBody>
        </p:sp>
      </p:grpSp>
      <p:grpSp>
        <p:nvGrpSpPr>
          <p:cNvPr id="210960" name="Group 35"/>
          <p:cNvGrpSpPr>
            <a:grpSpLocks/>
          </p:cNvGrpSpPr>
          <p:nvPr/>
        </p:nvGrpSpPr>
        <p:grpSpPr bwMode="auto">
          <a:xfrm>
            <a:off x="3241675" y="2932113"/>
            <a:ext cx="3235325" cy="2097087"/>
            <a:chOff x="5715000" y="2895600"/>
            <a:chExt cx="3234083" cy="2097088"/>
          </a:xfrm>
        </p:grpSpPr>
        <p:cxnSp>
          <p:nvCxnSpPr>
            <p:cNvPr id="41" name="Straight Connector 36"/>
            <p:cNvCxnSpPr/>
            <p:nvPr/>
          </p:nvCxnSpPr>
          <p:spPr>
            <a:xfrm>
              <a:off x="5715000" y="2895600"/>
              <a:ext cx="2505701" cy="1905001"/>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210979" name="TextBox 37"/>
            <p:cNvSpPr txBox="1">
              <a:spLocks noChangeArrowheads="1"/>
            </p:cNvSpPr>
            <p:nvPr/>
          </p:nvSpPr>
          <p:spPr bwMode="auto">
            <a:xfrm>
              <a:off x="8251576" y="4592578"/>
              <a:ext cx="6975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t>需求</a:t>
              </a:r>
              <a:endParaRPr lang="en-US" altLang="zh-TW" sz="2000" baseline="-25000"/>
            </a:p>
          </p:txBody>
        </p:sp>
      </p:grpSp>
      <p:sp>
        <p:nvSpPr>
          <p:cNvPr id="210961" name="Freeform 183"/>
          <p:cNvSpPr>
            <a:spLocks/>
          </p:cNvSpPr>
          <p:nvPr/>
        </p:nvSpPr>
        <p:spPr bwMode="auto">
          <a:xfrm>
            <a:off x="4613275" y="3922713"/>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zh-TW" altLang="en-US"/>
          </a:p>
        </p:txBody>
      </p:sp>
      <p:grpSp>
        <p:nvGrpSpPr>
          <p:cNvPr id="210962" name="Group 39"/>
          <p:cNvGrpSpPr>
            <a:grpSpLocks/>
          </p:cNvGrpSpPr>
          <p:nvPr/>
        </p:nvGrpSpPr>
        <p:grpSpPr bwMode="auto">
          <a:xfrm>
            <a:off x="4765675" y="3998913"/>
            <a:ext cx="3198813" cy="439737"/>
            <a:chOff x="4343400" y="1535668"/>
            <a:chExt cx="3197590" cy="439142"/>
          </a:xfrm>
        </p:grpSpPr>
        <p:sp>
          <p:nvSpPr>
            <p:cNvPr id="210976" name="TextBox 40"/>
            <p:cNvSpPr txBox="1">
              <a:spLocks noChangeArrowheads="1"/>
            </p:cNvSpPr>
            <p:nvPr/>
          </p:nvSpPr>
          <p:spPr bwMode="auto">
            <a:xfrm>
              <a:off x="6586959" y="1575301"/>
              <a:ext cx="954031" cy="399509"/>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2000">
                  <a:solidFill>
                    <a:srgbClr val="800080"/>
                  </a:solidFill>
                </a:rPr>
                <a:t>原均衡</a:t>
              </a:r>
              <a:endParaRPr lang="en-US" altLang="zh-TW" sz="2000">
                <a:solidFill>
                  <a:srgbClr val="800080"/>
                </a:solidFill>
              </a:endParaRPr>
            </a:p>
          </p:txBody>
        </p:sp>
        <p:cxnSp>
          <p:nvCxnSpPr>
            <p:cNvPr id="46" name="Straight Connector 41"/>
            <p:cNvCxnSpPr/>
            <p:nvPr/>
          </p:nvCxnSpPr>
          <p:spPr>
            <a:xfrm>
              <a:off x="4343400" y="1535668"/>
              <a:ext cx="2210543" cy="152194"/>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210963" name="Group 42"/>
          <p:cNvGrpSpPr>
            <a:grpSpLocks/>
          </p:cNvGrpSpPr>
          <p:nvPr/>
        </p:nvGrpSpPr>
        <p:grpSpPr bwMode="auto">
          <a:xfrm>
            <a:off x="2555875" y="2057400"/>
            <a:ext cx="2590800" cy="1255713"/>
            <a:chOff x="5105400" y="1803956"/>
            <a:chExt cx="2590800" cy="1255712"/>
          </a:xfrm>
        </p:grpSpPr>
        <p:sp>
          <p:nvSpPr>
            <p:cNvPr id="210974" name="TextBox 43"/>
            <p:cNvSpPr txBox="1">
              <a:spLocks noChangeArrowheads="1"/>
            </p:cNvSpPr>
            <p:nvPr/>
          </p:nvSpPr>
          <p:spPr bwMode="auto">
            <a:xfrm>
              <a:off x="5105400" y="1803956"/>
              <a:ext cx="2396438" cy="707886"/>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solidFill>
                    <a:srgbClr val="800080"/>
                  </a:solidFill>
                </a:rPr>
                <a:t>1. </a:t>
              </a:r>
              <a:r>
                <a:rPr lang="zh-TW" altLang="en-US" sz="2000">
                  <a:solidFill>
                    <a:srgbClr val="800080"/>
                  </a:solidFill>
                </a:rPr>
                <a:t>糖價上漲使冰淇淋供給減少</a:t>
              </a:r>
              <a:r>
                <a:rPr lang="en-US" altLang="zh-TW" sz="2000">
                  <a:solidFill>
                    <a:srgbClr val="800080"/>
                  </a:solidFill>
                </a:rPr>
                <a:t>…</a:t>
              </a:r>
            </a:p>
          </p:txBody>
        </p:sp>
        <p:cxnSp>
          <p:nvCxnSpPr>
            <p:cNvPr id="49" name="Straight Connector 44"/>
            <p:cNvCxnSpPr/>
            <p:nvPr/>
          </p:nvCxnSpPr>
          <p:spPr>
            <a:xfrm>
              <a:off x="6400800" y="2524680"/>
              <a:ext cx="1295400" cy="534988"/>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cxnSp>
        <p:nvCxnSpPr>
          <p:cNvPr id="50" name="Straight Arrow Connector 45"/>
          <p:cNvCxnSpPr/>
          <p:nvPr/>
        </p:nvCxnSpPr>
        <p:spPr>
          <a:xfrm>
            <a:off x="4613275" y="3313113"/>
            <a:ext cx="1600200" cy="76200"/>
          </a:xfrm>
          <a:prstGeom prst="straightConnector1">
            <a:avLst/>
          </a:prstGeom>
          <a:ln w="1905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10965" name="Group 46"/>
          <p:cNvGrpSpPr>
            <a:grpSpLocks/>
          </p:cNvGrpSpPr>
          <p:nvPr/>
        </p:nvGrpSpPr>
        <p:grpSpPr bwMode="auto">
          <a:xfrm>
            <a:off x="0" y="2362200"/>
            <a:ext cx="1793875" cy="1406525"/>
            <a:chOff x="3082940" y="-1320113"/>
            <a:chExt cx="1793245" cy="1406493"/>
          </a:xfrm>
        </p:grpSpPr>
        <p:sp>
          <p:nvSpPr>
            <p:cNvPr id="210972" name="TextBox 47"/>
            <p:cNvSpPr txBox="1">
              <a:spLocks noChangeArrowheads="1"/>
            </p:cNvSpPr>
            <p:nvPr/>
          </p:nvSpPr>
          <p:spPr bwMode="auto">
            <a:xfrm>
              <a:off x="3082940" y="-1320113"/>
              <a:ext cx="1634550" cy="1015640"/>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solidFill>
                    <a:srgbClr val="800080"/>
                  </a:solidFill>
                </a:rPr>
                <a:t>2. …</a:t>
              </a:r>
              <a:r>
                <a:rPr lang="zh-TW" altLang="en-US" sz="2000">
                  <a:solidFill>
                    <a:srgbClr val="800080"/>
                  </a:solidFill>
                </a:rPr>
                <a:t>造成冰淇淋價格上漲</a:t>
              </a:r>
              <a:r>
                <a:rPr lang="en-US" altLang="zh-TW" sz="2000">
                  <a:solidFill>
                    <a:srgbClr val="800080"/>
                  </a:solidFill>
                </a:rPr>
                <a:t>. .</a:t>
              </a:r>
            </a:p>
          </p:txBody>
        </p:sp>
        <p:cxnSp>
          <p:nvCxnSpPr>
            <p:cNvPr id="53" name="Straight Connector 48"/>
            <p:cNvCxnSpPr/>
            <p:nvPr/>
          </p:nvCxnSpPr>
          <p:spPr>
            <a:xfrm rot="10800000">
              <a:off x="3581240" y="-293023"/>
              <a:ext cx="1294945" cy="379403"/>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cxnSp>
        <p:nvCxnSpPr>
          <p:cNvPr id="54" name="Straight Arrow Connector 49"/>
          <p:cNvCxnSpPr/>
          <p:nvPr/>
        </p:nvCxnSpPr>
        <p:spPr>
          <a:xfrm rot="5400000" flipH="1" flipV="1">
            <a:off x="1717676" y="3768725"/>
            <a:ext cx="457200" cy="3175"/>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0"/>
          <p:cNvCxnSpPr/>
          <p:nvPr/>
        </p:nvCxnSpPr>
        <p:spPr>
          <a:xfrm>
            <a:off x="4003675" y="5294313"/>
            <a:ext cx="685800" cy="1587"/>
          </a:xfrm>
          <a:prstGeom prst="straightConnector1">
            <a:avLst/>
          </a:prstGeom>
          <a:ln w="1905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10968" name="Group 51"/>
          <p:cNvGrpSpPr>
            <a:grpSpLocks/>
          </p:cNvGrpSpPr>
          <p:nvPr/>
        </p:nvGrpSpPr>
        <p:grpSpPr bwMode="auto">
          <a:xfrm>
            <a:off x="4308475" y="4989513"/>
            <a:ext cx="3740150" cy="400050"/>
            <a:chOff x="1066800" y="-674132"/>
            <a:chExt cx="3739614" cy="400602"/>
          </a:xfrm>
        </p:grpSpPr>
        <p:sp>
          <p:nvSpPr>
            <p:cNvPr id="210970" name="TextBox 52"/>
            <p:cNvSpPr txBox="1">
              <a:spLocks noChangeArrowheads="1"/>
            </p:cNvSpPr>
            <p:nvPr/>
          </p:nvSpPr>
          <p:spPr bwMode="auto">
            <a:xfrm>
              <a:off x="2286000" y="-674132"/>
              <a:ext cx="2520414" cy="400602"/>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solidFill>
                    <a:srgbClr val="800080"/>
                  </a:solidFill>
                </a:rPr>
                <a:t>3. …</a:t>
              </a:r>
              <a:r>
                <a:rPr lang="zh-TW" altLang="en-US" sz="2000">
                  <a:solidFill>
                    <a:srgbClr val="800080"/>
                  </a:solidFill>
                </a:rPr>
                <a:t>且銷售量下降。</a:t>
              </a:r>
              <a:endParaRPr lang="en-US" altLang="zh-TW" sz="2000">
                <a:solidFill>
                  <a:srgbClr val="800080"/>
                </a:solidFill>
              </a:endParaRPr>
            </a:p>
          </p:txBody>
        </p:sp>
        <p:cxnSp>
          <p:nvCxnSpPr>
            <p:cNvPr id="58" name="Straight Connector 53"/>
            <p:cNvCxnSpPr/>
            <p:nvPr/>
          </p:nvCxnSpPr>
          <p:spPr>
            <a:xfrm flipV="1">
              <a:off x="1066800" y="-521522"/>
              <a:ext cx="1219025" cy="76305"/>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sp>
        <p:nvSpPr>
          <p:cNvPr id="210969" name="Freeform 183"/>
          <p:cNvSpPr>
            <a:spLocks/>
          </p:cNvSpPr>
          <p:nvPr/>
        </p:nvSpPr>
        <p:spPr bwMode="auto">
          <a:xfrm>
            <a:off x="3933825" y="3465513"/>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zh-TW" altLang="en-US"/>
          </a:p>
        </p:txBody>
      </p:sp>
    </p:spTree>
    <p:extLst>
      <p:ext uri="{BB962C8B-B14F-4D97-AF65-F5344CB8AC3E}">
        <p14:creationId xmlns:p14="http://schemas.microsoft.com/office/powerpoint/2010/main" val="1297651742"/>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內容版面配置區 1"/>
          <p:cNvSpPr>
            <a:spLocks noGrp="1"/>
          </p:cNvSpPr>
          <p:nvPr>
            <p:ph idx="1"/>
          </p:nvPr>
        </p:nvSpPr>
        <p:spPr bwMode="auto">
          <a:xfrm>
            <a:off x="381000" y="1752600"/>
            <a:ext cx="83820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3. </a:t>
            </a:r>
            <a:r>
              <a:rPr kumimoji="0" lang="zh-TW" altLang="en-US">
                <a:latin typeface="標楷體" charset="0"/>
                <a:ea typeface="標楷體" charset="0"/>
                <a:cs typeface="標楷體" charset="0"/>
              </a:rPr>
              <a:t>此一左移造成均衡價格由原先的</a:t>
            </a:r>
            <a:r>
              <a:rPr kumimoji="0" lang="en-US" altLang="zh-TW">
                <a:latin typeface="標楷體" charset="0"/>
                <a:ea typeface="標楷體" charset="0"/>
                <a:cs typeface="標楷體" charset="0"/>
              </a:rPr>
              <a:t>2</a:t>
            </a:r>
            <a:r>
              <a:rPr kumimoji="0" lang="zh-TW" altLang="en-US">
                <a:latin typeface="標楷體" charset="0"/>
                <a:ea typeface="標楷體" charset="0"/>
                <a:cs typeface="標楷體" charset="0"/>
              </a:rPr>
              <a:t>美元上</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漲至</a:t>
            </a:r>
            <a:r>
              <a:rPr kumimoji="0" lang="en-US" altLang="zh-TW">
                <a:latin typeface="標楷體" charset="0"/>
                <a:ea typeface="標楷體" charset="0"/>
                <a:cs typeface="標楷體" charset="0"/>
              </a:rPr>
              <a:t>2.5</a:t>
            </a:r>
            <a:r>
              <a:rPr kumimoji="0" lang="zh-TW" altLang="en-US">
                <a:latin typeface="標楷體" charset="0"/>
                <a:ea typeface="標楷體" charset="0"/>
                <a:cs typeface="標楷體" charset="0"/>
              </a:rPr>
              <a:t>美元，但均衡數量由原先的</a:t>
            </a:r>
            <a:r>
              <a:rPr kumimoji="0" lang="en-US" altLang="zh-TW">
                <a:latin typeface="標楷體" charset="0"/>
                <a:ea typeface="標楷體" charset="0"/>
                <a:cs typeface="標楷體" charset="0"/>
              </a:rPr>
              <a:t>7</a:t>
            </a:r>
            <a:r>
              <a:rPr kumimoji="0" lang="zh-TW" altLang="en-US">
                <a:latin typeface="標楷體" charset="0"/>
                <a:ea typeface="標楷體" charset="0"/>
                <a:cs typeface="標楷體" charset="0"/>
              </a:rPr>
              <a:t>球</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減為</a:t>
            </a:r>
            <a:r>
              <a:rPr kumimoji="0" lang="en-US" altLang="zh-TW">
                <a:latin typeface="標楷體" charset="0"/>
                <a:ea typeface="標楷體" charset="0"/>
                <a:cs typeface="標楷體" charset="0"/>
              </a:rPr>
              <a:t>4</a:t>
            </a:r>
            <a:r>
              <a:rPr kumimoji="0" lang="zh-TW" altLang="en-US">
                <a:latin typeface="標楷體" charset="0"/>
                <a:ea typeface="標楷體" charset="0"/>
                <a:cs typeface="標楷體" charset="0"/>
              </a:rPr>
              <a:t>球。</a:t>
            </a:r>
          </a:p>
          <a:p>
            <a:pPr>
              <a:buFont typeface="Arial" charset="0"/>
              <a:buNone/>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因此，糖價上漲後，冰淇淋的價格也跟</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著上漲，但冰淇淋的銷售量下降。</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供給的改變造成市場均衡的變動</a:t>
            </a:r>
            <a:endParaRPr kumimoji="0" lang="zh-TW" altLang="en-US" dirty="0">
              <a:cs typeface="+mj-cs"/>
            </a:endParaRPr>
          </a:p>
        </p:txBody>
      </p:sp>
      <p:sp>
        <p:nvSpPr>
          <p:cNvPr id="212995"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70D94CBA-FBA1-B94C-B25B-A625EE351AF9}" type="slidenum">
              <a:rPr kumimoji="0" lang="en-US" altLang="zh-TW" b="1">
                <a:solidFill>
                  <a:srgbClr val="376092"/>
                </a:solidFill>
                <a:ea typeface="標楷體" charset="0"/>
                <a:cs typeface="標楷體" charset="0"/>
              </a:rPr>
              <a:pPr/>
              <a:t>98</a:t>
            </a:fld>
            <a:endParaRPr kumimoji="0" lang="en-US" altLang="zh-TW" b="1">
              <a:solidFill>
                <a:srgbClr val="376092"/>
              </a:solidFill>
              <a:ea typeface="標楷體" charset="0"/>
              <a:cs typeface="標楷體" charset="0"/>
            </a:endParaRPr>
          </a:p>
        </p:txBody>
      </p:sp>
      <p:sp>
        <p:nvSpPr>
          <p:cNvPr id="21299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1299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12998"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4250923715"/>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81000" y="1752600"/>
            <a:ext cx="8382000" cy="25908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b="1">
                <a:solidFill>
                  <a:srgbClr val="FF0000"/>
                </a:solidFill>
                <a:effectLst>
                  <a:outerShdw blurRad="38100" dist="38100" dir="2700000" algn="tl">
                    <a:srgbClr val="DDDDDD"/>
                  </a:outerShdw>
                </a:effectLst>
                <a:latin typeface="標楷體" charset="0"/>
                <a:ea typeface="標楷體" charset="0"/>
                <a:cs typeface="標楷體" charset="0"/>
              </a:rPr>
              <a:t>	</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範例：供需同時變動</a:t>
            </a:r>
            <a:r>
              <a:rPr kumimoji="0" lang="zh-TW" altLang="en-US">
                <a:latin typeface="標楷體" charset="0"/>
                <a:ea typeface="標楷體" charset="0"/>
                <a:cs typeface="標楷體" charset="0"/>
              </a:rPr>
              <a:t>　</a:t>
            </a:r>
          </a:p>
          <a:p>
            <a:pPr>
              <a:buFont typeface="Arial" charset="0"/>
              <a:buNone/>
              <a:defRPr/>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現在假設在同一個夏天，天氣變熱且颱風來襲。</a:t>
            </a:r>
          </a:p>
          <a:p>
            <a:pPr>
              <a:buFont typeface="Arial" charset="0"/>
              <a:buNone/>
              <a:defRPr/>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我們依然依循那三個步驟進行分析。</a:t>
            </a:r>
          </a:p>
        </p:txBody>
      </p:sp>
      <p:sp>
        <p:nvSpPr>
          <p:cNvPr id="3" name="標題 2"/>
          <p:cNvSpPr>
            <a:spLocks noGrp="1"/>
          </p:cNvSpPr>
          <p:nvPr>
            <p:ph type="title"/>
          </p:nvPr>
        </p:nvSpPr>
        <p:spPr>
          <a:xfrm>
            <a:off x="1219200" y="228600"/>
            <a:ext cx="9144000" cy="1143000"/>
          </a:xfrm>
        </p:spPr>
        <p:txBody>
          <a:bodyPr vert="horz" wrap="square" lIns="91440" tIns="45720" rIns="91440" bIns="45720" numCol="1" anchor="t" anchorCtr="0" compatLnSpc="1">
            <a:prstTxWarp prst="textNoShape">
              <a:avLst/>
            </a:prstTxWarp>
          </a:bodyPr>
          <a:lstStyle/>
          <a:p>
            <a:pPr>
              <a:defRPr/>
            </a:pPr>
            <a:r>
              <a:rPr kumimoji="0" lang="zh-TW" altLang="en-US">
                <a:solidFill>
                  <a:srgbClr val="10253F"/>
                </a:solidFill>
                <a:effectLst>
                  <a:outerShdw blurRad="38100" dist="38100" dir="2700000" algn="tl">
                    <a:srgbClr val="DDDDDD"/>
                  </a:outerShdw>
                </a:effectLst>
                <a:latin typeface="標楷體" charset="0"/>
                <a:ea typeface="標楷體" charset="0"/>
                <a:cs typeface="標楷體" charset="0"/>
              </a:rPr>
              <a:t>分析均衡變動的三個步驟</a:t>
            </a:r>
          </a:p>
        </p:txBody>
      </p:sp>
      <p:sp>
        <p:nvSpPr>
          <p:cNvPr id="215043" name="投影片編號版面配置區 5"/>
          <p:cNvSpPr txBox="1">
            <a:spLocks/>
          </p:cNvSpPr>
          <p:nvPr/>
        </p:nvSpPr>
        <p:spPr bwMode="auto">
          <a:xfrm>
            <a:off x="8458200" y="6248400"/>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F08C39D-7A0A-2244-8807-B1D8B5E0ABFD}" type="slidenum">
              <a:rPr kumimoji="0" lang="en-US" altLang="zh-TW" b="1">
                <a:solidFill>
                  <a:srgbClr val="376092"/>
                </a:solidFill>
                <a:ea typeface="標楷體" charset="0"/>
                <a:cs typeface="標楷體" charset="0"/>
              </a:rPr>
              <a:pPr/>
              <a:t>99</a:t>
            </a:fld>
            <a:endParaRPr kumimoji="0" lang="en-US" altLang="zh-TW" b="1">
              <a:solidFill>
                <a:srgbClr val="376092"/>
              </a:solidFill>
              <a:ea typeface="標楷體" charset="0"/>
              <a:cs typeface="標楷體" charset="0"/>
            </a:endParaRPr>
          </a:p>
        </p:txBody>
      </p:sp>
      <p:sp>
        <p:nvSpPr>
          <p:cNvPr id="21504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15045"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15046"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542397758"/>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內容版面配置區 1"/>
          <p:cNvSpPr>
            <a:spLocks noGrp="1"/>
          </p:cNvSpPr>
          <p:nvPr>
            <p:ph idx="1"/>
          </p:nvPr>
        </p:nvSpPr>
        <p:spPr bwMode="auto">
          <a:xfrm>
            <a:off x="381000" y="1752600"/>
            <a:ext cx="8382000" cy="3886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1. </a:t>
            </a:r>
            <a:r>
              <a:rPr kumimoji="0" lang="zh-TW" altLang="en-US">
                <a:latin typeface="標楷體" charset="0"/>
                <a:ea typeface="標楷體" charset="0"/>
                <a:cs typeface="標楷體" charset="0"/>
              </a:rPr>
              <a:t>此時，兩條線同時移動。天氣變熱影響</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消費者對冰淇淋的偏好，</a:t>
            </a: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而糖價上漲影響廠商的生產成本，進而</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影響廠商的供給意願。</a:t>
            </a:r>
          </a:p>
          <a:p>
            <a:pPr>
              <a:buFont typeface="Arial" charset="0"/>
              <a:buNone/>
            </a:pPr>
            <a:r>
              <a:rPr kumimoji="0" lang="zh-TW" altLang="en-US" sz="700">
                <a:latin typeface="標楷體" charset="0"/>
                <a:ea typeface="標楷體" charset="0"/>
                <a:cs typeface="標楷體" charset="0"/>
              </a:rPr>
              <a:t> </a:t>
            </a:r>
          </a:p>
          <a:p>
            <a:pPr>
              <a:buFont typeface="Arial" charset="0"/>
              <a:buNone/>
            </a:pPr>
            <a:r>
              <a:rPr kumimoji="0" lang="zh-TW" altLang="en-US">
                <a:latin typeface="標楷體" charset="0"/>
                <a:ea typeface="標楷體" charset="0"/>
                <a:cs typeface="標楷體" charset="0"/>
              </a:rPr>
              <a:t>	</a:t>
            </a:r>
            <a:r>
              <a:rPr kumimoji="0" lang="en-US" altLang="zh-TW">
                <a:latin typeface="標楷體" charset="0"/>
                <a:ea typeface="標楷體" charset="0"/>
                <a:cs typeface="標楷體" charset="0"/>
              </a:rPr>
              <a:t>2. </a:t>
            </a:r>
            <a:r>
              <a:rPr kumimoji="0" lang="zh-TW" altLang="en-US">
                <a:latin typeface="標楷體" charset="0"/>
                <a:ea typeface="標楷體" charset="0"/>
                <a:cs typeface="標楷體" charset="0"/>
              </a:rPr>
              <a:t>兩條線的移動方向與之前的分析相同：</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需求曲線往右移，供給曲線往左移。</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供需同時變動</a:t>
            </a:r>
            <a:endParaRPr kumimoji="0" lang="zh-TW" altLang="en-US" dirty="0">
              <a:cs typeface="+mj-cs"/>
            </a:endParaRPr>
          </a:p>
        </p:txBody>
      </p:sp>
      <p:sp>
        <p:nvSpPr>
          <p:cNvPr id="217091" name="投影片編號版面配置區 5"/>
          <p:cNvSpPr txBox="1">
            <a:spLocks/>
          </p:cNvSpPr>
          <p:nvPr/>
        </p:nvSpPr>
        <p:spPr bwMode="auto">
          <a:xfrm>
            <a:off x="8305800" y="6248400"/>
            <a:ext cx="723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F0BD6D64-4AD4-774F-9199-24B2FF37E083}" type="slidenum">
              <a:rPr kumimoji="0" lang="en-US" altLang="zh-TW" b="1">
                <a:solidFill>
                  <a:srgbClr val="376092"/>
                </a:solidFill>
                <a:ea typeface="標楷體" charset="0"/>
                <a:cs typeface="標楷體" charset="0"/>
              </a:rPr>
              <a:pPr/>
              <a:t>100</a:t>
            </a:fld>
            <a:endParaRPr kumimoji="0" lang="en-US" altLang="zh-TW" b="1">
              <a:solidFill>
                <a:srgbClr val="376092"/>
              </a:solidFill>
              <a:ea typeface="標楷體" charset="0"/>
              <a:cs typeface="標楷體" charset="0"/>
            </a:endParaRPr>
          </a:p>
        </p:txBody>
      </p:sp>
      <p:sp>
        <p:nvSpPr>
          <p:cNvPr id="21709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17093"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17094"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3549251"/>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11263" y="282575"/>
            <a:ext cx="9144000" cy="1143000"/>
          </a:xfrm>
        </p:spPr>
        <p:txBody>
          <a:bodyPr rtlCol="0"/>
          <a:lstStyle/>
          <a:p>
            <a:pPr>
              <a:defRPr/>
            </a:pPr>
            <a:r>
              <a:rPr kumimoji="0" lang="zh-TW" altLang="en-US" dirty="0" smtClean="0">
                <a:cs typeface="+mj-cs"/>
              </a:rPr>
              <a:t>圖</a:t>
            </a:r>
            <a:r>
              <a:rPr kumimoji="0" lang="en-US" altLang="zh-TW" dirty="0" smtClean="0">
                <a:cs typeface="+mj-cs"/>
              </a:rPr>
              <a:t>12</a:t>
            </a:r>
            <a:r>
              <a:rPr kumimoji="0" lang="zh-TW" altLang="en-US" dirty="0" smtClean="0">
                <a:cs typeface="+mj-cs"/>
              </a:rPr>
              <a:t>  供需同時變動</a:t>
            </a:r>
            <a:endParaRPr kumimoji="0" lang="zh-TW" altLang="en-US" dirty="0">
              <a:cs typeface="+mj-cs"/>
            </a:endParaRPr>
          </a:p>
        </p:txBody>
      </p:sp>
      <p:sp>
        <p:nvSpPr>
          <p:cNvPr id="219138" name="投影片編號版面配置區 5"/>
          <p:cNvSpPr txBox="1">
            <a:spLocks/>
          </p:cNvSpPr>
          <p:nvPr/>
        </p:nvSpPr>
        <p:spPr bwMode="auto">
          <a:xfrm>
            <a:off x="8305800" y="6248400"/>
            <a:ext cx="723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5C2C754-0ADC-2A4A-9E64-772306EBF934}" type="slidenum">
              <a:rPr kumimoji="0" lang="en-US" altLang="zh-TW" b="1">
                <a:solidFill>
                  <a:srgbClr val="376092"/>
                </a:solidFill>
                <a:ea typeface="標楷體" charset="0"/>
                <a:cs typeface="標楷體" charset="0"/>
              </a:rPr>
              <a:pPr/>
              <a:t>101</a:t>
            </a:fld>
            <a:endParaRPr kumimoji="0" lang="en-US" altLang="zh-TW" b="1">
              <a:solidFill>
                <a:srgbClr val="376092"/>
              </a:solidFill>
              <a:ea typeface="標楷體" charset="0"/>
              <a:cs typeface="標楷體" charset="0"/>
            </a:endParaRPr>
          </a:p>
        </p:txBody>
      </p:sp>
      <p:sp>
        <p:nvSpPr>
          <p:cNvPr id="219139"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1914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19141"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9" name="Rectangle 4"/>
          <p:cNvSpPr/>
          <p:nvPr/>
        </p:nvSpPr>
        <p:spPr>
          <a:xfrm>
            <a:off x="830263" y="2276475"/>
            <a:ext cx="3581400" cy="3124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2000">
              <a:solidFill>
                <a:srgbClr val="FFFFFF"/>
              </a:solidFill>
              <a:cs typeface="Arial" pitchFamily="34" charset="0"/>
            </a:endParaRPr>
          </a:p>
        </p:txBody>
      </p:sp>
      <p:grpSp>
        <p:nvGrpSpPr>
          <p:cNvPr id="219143" name="Group 5"/>
          <p:cNvGrpSpPr>
            <a:grpSpLocks/>
          </p:cNvGrpSpPr>
          <p:nvPr/>
        </p:nvGrpSpPr>
        <p:grpSpPr bwMode="auto">
          <a:xfrm>
            <a:off x="0" y="1447800"/>
            <a:ext cx="1219200" cy="3952875"/>
            <a:chOff x="997621" y="618494"/>
            <a:chExt cx="1220439" cy="3953506"/>
          </a:xfrm>
        </p:grpSpPr>
        <p:cxnSp>
          <p:nvCxnSpPr>
            <p:cNvPr id="11" name="Straight Connector 6"/>
            <p:cNvCxnSpPr/>
            <p:nvPr/>
          </p:nvCxnSpPr>
          <p:spPr>
            <a:xfrm rot="5400000">
              <a:off x="229861" y="2971544"/>
              <a:ext cx="3199323" cy="15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9243" name="TextBox 7"/>
            <p:cNvSpPr txBox="1">
              <a:spLocks noChangeArrowheads="1"/>
            </p:cNvSpPr>
            <p:nvPr/>
          </p:nvSpPr>
          <p:spPr bwMode="auto">
            <a:xfrm>
              <a:off x="997621" y="618494"/>
              <a:ext cx="1220439" cy="64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1800"/>
                <a:t>冰淇淋每球價格</a:t>
              </a:r>
              <a:endParaRPr lang="en-US" altLang="zh-TW" sz="1800"/>
            </a:p>
          </p:txBody>
        </p:sp>
      </p:grpSp>
      <p:grpSp>
        <p:nvGrpSpPr>
          <p:cNvPr id="219144" name="Group 8"/>
          <p:cNvGrpSpPr>
            <a:grpSpLocks/>
          </p:cNvGrpSpPr>
          <p:nvPr/>
        </p:nvGrpSpPr>
        <p:grpSpPr bwMode="auto">
          <a:xfrm>
            <a:off x="677863" y="5400675"/>
            <a:ext cx="3733800" cy="423863"/>
            <a:chOff x="1676400" y="5181600"/>
            <a:chExt cx="3733198" cy="423569"/>
          </a:xfrm>
        </p:grpSpPr>
        <p:cxnSp>
          <p:nvCxnSpPr>
            <p:cNvPr id="14" name="Straight Connector 9"/>
            <p:cNvCxnSpPr/>
            <p:nvPr/>
          </p:nvCxnSpPr>
          <p:spPr>
            <a:xfrm>
              <a:off x="1828775" y="5181600"/>
              <a:ext cx="3580823" cy="1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9240" name="TextBox 10"/>
            <p:cNvSpPr txBox="1">
              <a:spLocks noChangeArrowheads="1"/>
            </p:cNvSpPr>
            <p:nvPr/>
          </p:nvSpPr>
          <p:spPr bwMode="auto">
            <a:xfrm>
              <a:off x="4198531" y="5267231"/>
              <a:ext cx="1210588" cy="33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t>冰淇淋數量</a:t>
              </a:r>
              <a:endParaRPr lang="en-US" altLang="zh-TW" sz="1600"/>
            </a:p>
          </p:txBody>
        </p:sp>
        <p:sp>
          <p:nvSpPr>
            <p:cNvPr id="219241" name="TextBox 11"/>
            <p:cNvSpPr txBox="1">
              <a:spLocks noChangeArrowheads="1"/>
            </p:cNvSpPr>
            <p:nvPr/>
          </p:nvSpPr>
          <p:spPr bwMode="auto">
            <a:xfrm>
              <a:off x="1676400" y="51816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0</a:t>
              </a:r>
            </a:p>
          </p:txBody>
        </p:sp>
      </p:grpSp>
      <p:grpSp>
        <p:nvGrpSpPr>
          <p:cNvPr id="219145" name="Group 12"/>
          <p:cNvGrpSpPr>
            <a:grpSpLocks/>
          </p:cNvGrpSpPr>
          <p:nvPr/>
        </p:nvGrpSpPr>
        <p:grpSpPr bwMode="auto">
          <a:xfrm>
            <a:off x="1066800" y="3200400"/>
            <a:ext cx="3360738" cy="2087563"/>
            <a:chOff x="1705683" y="1791066"/>
            <a:chExt cx="3752842" cy="2832527"/>
          </a:xfrm>
        </p:grpSpPr>
        <p:cxnSp>
          <p:nvCxnSpPr>
            <p:cNvPr id="18" name="Straight Connector 13"/>
            <p:cNvCxnSpPr/>
            <p:nvPr/>
          </p:nvCxnSpPr>
          <p:spPr>
            <a:xfrm>
              <a:off x="1705683" y="1791066"/>
              <a:ext cx="3233435" cy="2688207"/>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219238" name="TextBox 14"/>
            <p:cNvSpPr txBox="1">
              <a:spLocks noChangeArrowheads="1"/>
            </p:cNvSpPr>
            <p:nvPr/>
          </p:nvSpPr>
          <p:spPr bwMode="auto">
            <a:xfrm>
              <a:off x="4939097" y="4080860"/>
              <a:ext cx="519428" cy="54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D</a:t>
              </a:r>
              <a:r>
                <a:rPr lang="en-US" altLang="zh-TW" sz="2000" baseline="-25000"/>
                <a:t>1</a:t>
              </a:r>
            </a:p>
          </p:txBody>
        </p:sp>
      </p:grpSp>
      <p:grpSp>
        <p:nvGrpSpPr>
          <p:cNvPr id="219146" name="Group 18"/>
          <p:cNvGrpSpPr>
            <a:grpSpLocks/>
          </p:cNvGrpSpPr>
          <p:nvPr/>
        </p:nvGrpSpPr>
        <p:grpSpPr bwMode="auto">
          <a:xfrm>
            <a:off x="381000" y="3048000"/>
            <a:ext cx="2427288" cy="400050"/>
            <a:chOff x="1466575" y="3014246"/>
            <a:chExt cx="2572025" cy="399509"/>
          </a:xfrm>
        </p:grpSpPr>
        <p:cxnSp>
          <p:nvCxnSpPr>
            <p:cNvPr id="21" name="Straight Connector 19"/>
            <p:cNvCxnSpPr/>
            <p:nvPr/>
          </p:nvCxnSpPr>
          <p:spPr>
            <a:xfrm>
              <a:off x="1828240" y="3199733"/>
              <a:ext cx="2210360" cy="1585"/>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9236" name="TextBox 20"/>
            <p:cNvSpPr txBox="1">
              <a:spLocks noChangeArrowheads="1"/>
            </p:cNvSpPr>
            <p:nvPr/>
          </p:nvSpPr>
          <p:spPr bwMode="auto">
            <a:xfrm>
              <a:off x="1466575" y="3014246"/>
              <a:ext cx="477643" cy="399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P</a:t>
              </a:r>
              <a:r>
                <a:rPr lang="en-US" altLang="zh-TW" sz="2000" baseline="-25000"/>
                <a:t>2</a:t>
              </a:r>
            </a:p>
          </p:txBody>
        </p:sp>
      </p:grpSp>
      <p:sp>
        <p:nvSpPr>
          <p:cNvPr id="219147" name="TextBox 22"/>
          <p:cNvSpPr txBox="1">
            <a:spLocks noChangeArrowheads="1"/>
          </p:cNvSpPr>
          <p:nvPr/>
        </p:nvSpPr>
        <p:spPr bwMode="auto">
          <a:xfrm>
            <a:off x="1593850" y="1524000"/>
            <a:ext cx="1878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b="1">
                <a:solidFill>
                  <a:srgbClr val="800080"/>
                </a:solidFill>
              </a:rPr>
              <a:t>(a)</a:t>
            </a:r>
            <a:r>
              <a:rPr lang="zh-TW" altLang="en-US" b="1">
                <a:solidFill>
                  <a:srgbClr val="800080"/>
                </a:solidFill>
              </a:rPr>
              <a:t> 價量齊揚</a:t>
            </a:r>
            <a:endParaRPr lang="en-US" altLang="zh-TW" b="1">
              <a:solidFill>
                <a:srgbClr val="800080"/>
              </a:solidFill>
            </a:endParaRPr>
          </a:p>
        </p:txBody>
      </p:sp>
      <p:sp>
        <p:nvSpPr>
          <p:cNvPr id="219148" name="TextBox 24"/>
          <p:cNvSpPr txBox="1">
            <a:spLocks noChangeArrowheads="1"/>
          </p:cNvSpPr>
          <p:nvPr/>
        </p:nvSpPr>
        <p:spPr bwMode="auto">
          <a:xfrm>
            <a:off x="6248400" y="1524000"/>
            <a:ext cx="1878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b="1">
                <a:solidFill>
                  <a:srgbClr val="800080"/>
                </a:solidFill>
              </a:rPr>
              <a:t>(b)</a:t>
            </a:r>
            <a:r>
              <a:rPr lang="zh-TW" altLang="en-US" b="1">
                <a:solidFill>
                  <a:srgbClr val="800080"/>
                </a:solidFill>
              </a:rPr>
              <a:t> 價漲量縮</a:t>
            </a:r>
            <a:endParaRPr lang="en-US" altLang="zh-TW" b="1">
              <a:solidFill>
                <a:srgbClr val="800080"/>
              </a:solidFill>
            </a:endParaRPr>
          </a:p>
        </p:txBody>
      </p:sp>
      <p:grpSp>
        <p:nvGrpSpPr>
          <p:cNvPr id="219149" name="Group 25"/>
          <p:cNvGrpSpPr>
            <a:grpSpLocks/>
          </p:cNvGrpSpPr>
          <p:nvPr/>
        </p:nvGrpSpPr>
        <p:grpSpPr bwMode="auto">
          <a:xfrm>
            <a:off x="381000" y="3843338"/>
            <a:ext cx="1885950" cy="400050"/>
            <a:chOff x="1454748" y="3014246"/>
            <a:chExt cx="1886225" cy="399510"/>
          </a:xfrm>
        </p:grpSpPr>
        <p:cxnSp>
          <p:nvCxnSpPr>
            <p:cNvPr id="26" name="Straight Connector 26"/>
            <p:cNvCxnSpPr/>
            <p:nvPr/>
          </p:nvCxnSpPr>
          <p:spPr>
            <a:xfrm>
              <a:off x="1829453" y="3199732"/>
              <a:ext cx="1511520" cy="1586"/>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9234" name="TextBox 27"/>
            <p:cNvSpPr txBox="1">
              <a:spLocks noChangeArrowheads="1"/>
            </p:cNvSpPr>
            <p:nvPr/>
          </p:nvSpPr>
          <p:spPr bwMode="auto">
            <a:xfrm>
              <a:off x="1454748" y="3014246"/>
              <a:ext cx="450830" cy="399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P</a:t>
              </a:r>
              <a:r>
                <a:rPr lang="en-US" altLang="zh-TW" sz="2000" baseline="-25000"/>
                <a:t>1</a:t>
              </a:r>
            </a:p>
          </p:txBody>
        </p:sp>
      </p:grpSp>
      <p:grpSp>
        <p:nvGrpSpPr>
          <p:cNvPr id="219150" name="Group 28"/>
          <p:cNvGrpSpPr>
            <a:grpSpLocks/>
          </p:cNvGrpSpPr>
          <p:nvPr/>
        </p:nvGrpSpPr>
        <p:grpSpPr bwMode="auto">
          <a:xfrm>
            <a:off x="1066800" y="2438400"/>
            <a:ext cx="3227388" cy="2438400"/>
            <a:chOff x="2224919" y="3663698"/>
            <a:chExt cx="3604203" cy="3307589"/>
          </a:xfrm>
        </p:grpSpPr>
        <p:cxnSp>
          <p:nvCxnSpPr>
            <p:cNvPr id="29" name="Straight Connector 29"/>
            <p:cNvCxnSpPr/>
            <p:nvPr/>
          </p:nvCxnSpPr>
          <p:spPr>
            <a:xfrm flipV="1">
              <a:off x="2224919" y="4180509"/>
              <a:ext cx="3318774" cy="2790778"/>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219232" name="TextBox 30"/>
            <p:cNvSpPr txBox="1">
              <a:spLocks noChangeArrowheads="1"/>
            </p:cNvSpPr>
            <p:nvPr/>
          </p:nvSpPr>
          <p:spPr bwMode="auto">
            <a:xfrm>
              <a:off x="5325770" y="3663698"/>
              <a:ext cx="503352" cy="54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S</a:t>
              </a:r>
              <a:r>
                <a:rPr lang="en-US" altLang="zh-TW" sz="2000" baseline="-25000"/>
                <a:t>1</a:t>
              </a:r>
            </a:p>
          </p:txBody>
        </p:sp>
      </p:grpSp>
      <p:sp>
        <p:nvSpPr>
          <p:cNvPr id="219151" name="Freeform 183"/>
          <p:cNvSpPr>
            <a:spLocks/>
          </p:cNvSpPr>
          <p:nvPr/>
        </p:nvSpPr>
        <p:spPr bwMode="auto">
          <a:xfrm>
            <a:off x="2209800" y="3952875"/>
            <a:ext cx="146050" cy="138113"/>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zh-TW" altLang="en-US"/>
          </a:p>
        </p:txBody>
      </p:sp>
      <p:grpSp>
        <p:nvGrpSpPr>
          <p:cNvPr id="219152" name="Group 79"/>
          <p:cNvGrpSpPr>
            <a:grpSpLocks/>
          </p:cNvGrpSpPr>
          <p:nvPr/>
        </p:nvGrpSpPr>
        <p:grpSpPr bwMode="auto">
          <a:xfrm>
            <a:off x="2057400" y="4038600"/>
            <a:ext cx="477838" cy="1762125"/>
            <a:chOff x="2835227" y="3210125"/>
            <a:chExt cx="477909" cy="1761810"/>
          </a:xfrm>
        </p:grpSpPr>
        <p:cxnSp>
          <p:nvCxnSpPr>
            <p:cNvPr id="33" name="Straight Connector 39"/>
            <p:cNvCxnSpPr/>
            <p:nvPr/>
          </p:nvCxnSpPr>
          <p:spPr>
            <a:xfrm rot="5400000">
              <a:off x="2369450" y="3887071"/>
              <a:ext cx="1363419" cy="9526"/>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9230" name="TextBox 40"/>
            <p:cNvSpPr txBox="1">
              <a:spLocks noChangeArrowheads="1"/>
            </p:cNvSpPr>
            <p:nvPr/>
          </p:nvSpPr>
          <p:spPr bwMode="auto">
            <a:xfrm>
              <a:off x="2835227" y="4572000"/>
              <a:ext cx="477909" cy="39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Q</a:t>
              </a:r>
              <a:r>
                <a:rPr lang="en-US" altLang="zh-TW" sz="2000" baseline="-25000"/>
                <a:t>1</a:t>
              </a:r>
            </a:p>
          </p:txBody>
        </p:sp>
      </p:grpSp>
      <p:grpSp>
        <p:nvGrpSpPr>
          <p:cNvPr id="219153" name="Group 25"/>
          <p:cNvGrpSpPr>
            <a:grpSpLocks/>
          </p:cNvGrpSpPr>
          <p:nvPr/>
        </p:nvGrpSpPr>
        <p:grpSpPr bwMode="auto">
          <a:xfrm>
            <a:off x="2674938" y="3200400"/>
            <a:ext cx="477837" cy="2600325"/>
            <a:chOff x="3962400" y="2371131"/>
            <a:chExt cx="477910" cy="2600985"/>
          </a:xfrm>
        </p:grpSpPr>
        <p:cxnSp>
          <p:nvCxnSpPr>
            <p:cNvPr id="36" name="Straight Connector 44"/>
            <p:cNvCxnSpPr/>
            <p:nvPr/>
          </p:nvCxnSpPr>
          <p:spPr>
            <a:xfrm rot="5400000">
              <a:off x="3089823" y="3472342"/>
              <a:ext cx="2202422" cy="0"/>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9228" name="TextBox 45"/>
            <p:cNvSpPr txBox="1">
              <a:spLocks noChangeArrowheads="1"/>
            </p:cNvSpPr>
            <p:nvPr/>
          </p:nvSpPr>
          <p:spPr bwMode="auto">
            <a:xfrm>
              <a:off x="3962400" y="4572000"/>
              <a:ext cx="477910"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Q</a:t>
              </a:r>
              <a:r>
                <a:rPr lang="en-US" altLang="zh-TW" sz="2000" baseline="-25000"/>
                <a:t>2</a:t>
              </a:r>
            </a:p>
          </p:txBody>
        </p:sp>
      </p:grpSp>
      <p:grpSp>
        <p:nvGrpSpPr>
          <p:cNvPr id="219154" name="Group 89"/>
          <p:cNvGrpSpPr>
            <a:grpSpLocks/>
          </p:cNvGrpSpPr>
          <p:nvPr/>
        </p:nvGrpSpPr>
        <p:grpSpPr bwMode="auto">
          <a:xfrm>
            <a:off x="1544638" y="2286000"/>
            <a:ext cx="2959100" cy="1847850"/>
            <a:chOff x="1960953" y="1997790"/>
            <a:chExt cx="3304052" cy="2506614"/>
          </a:xfrm>
        </p:grpSpPr>
        <p:cxnSp>
          <p:nvCxnSpPr>
            <p:cNvPr id="39" name="Straight Connector 90"/>
            <p:cNvCxnSpPr/>
            <p:nvPr/>
          </p:nvCxnSpPr>
          <p:spPr>
            <a:xfrm>
              <a:off x="1960953" y="1997790"/>
              <a:ext cx="2977901" cy="248077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9226" name="TextBox 91"/>
            <p:cNvSpPr txBox="1">
              <a:spLocks noChangeArrowheads="1"/>
            </p:cNvSpPr>
            <p:nvPr/>
          </p:nvSpPr>
          <p:spPr bwMode="auto">
            <a:xfrm>
              <a:off x="4745621" y="3961671"/>
              <a:ext cx="519384" cy="54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D</a:t>
              </a:r>
              <a:r>
                <a:rPr lang="en-US" altLang="zh-TW" sz="2000" baseline="-25000"/>
                <a:t>2</a:t>
              </a:r>
            </a:p>
          </p:txBody>
        </p:sp>
      </p:grpSp>
      <p:grpSp>
        <p:nvGrpSpPr>
          <p:cNvPr id="219155" name="Group 93"/>
          <p:cNvGrpSpPr>
            <a:grpSpLocks/>
          </p:cNvGrpSpPr>
          <p:nvPr/>
        </p:nvGrpSpPr>
        <p:grpSpPr bwMode="auto">
          <a:xfrm>
            <a:off x="1143000" y="2362200"/>
            <a:ext cx="2693988" cy="2057400"/>
            <a:chOff x="2820548" y="3663698"/>
            <a:chExt cx="3008574" cy="2790778"/>
          </a:xfrm>
        </p:grpSpPr>
        <p:cxnSp>
          <p:nvCxnSpPr>
            <p:cNvPr id="42" name="Straight Connector 94"/>
            <p:cNvCxnSpPr/>
            <p:nvPr/>
          </p:nvCxnSpPr>
          <p:spPr>
            <a:xfrm flipV="1">
              <a:off x="2820548" y="4180509"/>
              <a:ext cx="2723140" cy="227396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9224" name="TextBox 95"/>
            <p:cNvSpPr txBox="1">
              <a:spLocks noChangeArrowheads="1"/>
            </p:cNvSpPr>
            <p:nvPr/>
          </p:nvSpPr>
          <p:spPr bwMode="auto">
            <a:xfrm>
              <a:off x="5325770" y="3663698"/>
              <a:ext cx="503352" cy="54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S</a:t>
              </a:r>
              <a:r>
                <a:rPr lang="en-US" altLang="zh-TW" sz="2000" baseline="-25000"/>
                <a:t>2</a:t>
              </a:r>
            </a:p>
          </p:txBody>
        </p:sp>
      </p:grpSp>
      <p:sp>
        <p:nvSpPr>
          <p:cNvPr id="219156" name="Freeform 183"/>
          <p:cNvSpPr>
            <a:spLocks/>
          </p:cNvSpPr>
          <p:nvPr/>
        </p:nvSpPr>
        <p:spPr bwMode="auto">
          <a:xfrm>
            <a:off x="2819400" y="3140075"/>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zh-TW" altLang="en-US"/>
          </a:p>
        </p:txBody>
      </p:sp>
      <p:grpSp>
        <p:nvGrpSpPr>
          <p:cNvPr id="219157" name="Group 102"/>
          <p:cNvGrpSpPr>
            <a:grpSpLocks/>
          </p:cNvGrpSpPr>
          <p:nvPr/>
        </p:nvGrpSpPr>
        <p:grpSpPr bwMode="auto">
          <a:xfrm>
            <a:off x="1752600" y="4038600"/>
            <a:ext cx="800100" cy="795338"/>
            <a:chOff x="3733802" y="1535668"/>
            <a:chExt cx="799734" cy="795528"/>
          </a:xfrm>
        </p:grpSpPr>
        <p:sp>
          <p:nvSpPr>
            <p:cNvPr id="219221" name="TextBox 103"/>
            <p:cNvSpPr txBox="1">
              <a:spLocks noChangeArrowheads="1"/>
            </p:cNvSpPr>
            <p:nvPr/>
          </p:nvSpPr>
          <p:spPr bwMode="auto">
            <a:xfrm>
              <a:off x="3733802" y="1992868"/>
              <a:ext cx="799734" cy="338328"/>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solidFill>
                    <a:srgbClr val="800080"/>
                  </a:solidFill>
                </a:rPr>
                <a:t>原均衡</a:t>
              </a:r>
              <a:endParaRPr lang="en-US" altLang="zh-TW" sz="1600">
                <a:solidFill>
                  <a:srgbClr val="800080"/>
                </a:solidFill>
              </a:endParaRPr>
            </a:p>
          </p:txBody>
        </p:sp>
        <p:cxnSp>
          <p:nvCxnSpPr>
            <p:cNvPr id="47" name="Straight Connector 104"/>
            <p:cNvCxnSpPr/>
            <p:nvPr/>
          </p:nvCxnSpPr>
          <p:spPr>
            <a:xfrm rot="5400000">
              <a:off x="4000221" y="1650075"/>
              <a:ext cx="457309" cy="228495"/>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219158" name="Group 106"/>
          <p:cNvGrpSpPr>
            <a:grpSpLocks/>
          </p:cNvGrpSpPr>
          <p:nvPr/>
        </p:nvGrpSpPr>
        <p:grpSpPr bwMode="auto">
          <a:xfrm>
            <a:off x="2286000" y="2209800"/>
            <a:ext cx="800100" cy="990600"/>
            <a:chOff x="4817115" y="1383268"/>
            <a:chExt cx="799734" cy="990599"/>
          </a:xfrm>
        </p:grpSpPr>
        <p:sp>
          <p:nvSpPr>
            <p:cNvPr id="219219" name="TextBox 107"/>
            <p:cNvSpPr txBox="1">
              <a:spLocks noChangeArrowheads="1"/>
            </p:cNvSpPr>
            <p:nvPr/>
          </p:nvSpPr>
          <p:spPr bwMode="auto">
            <a:xfrm>
              <a:off x="4817115" y="1383268"/>
              <a:ext cx="799734" cy="338554"/>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solidFill>
                    <a:srgbClr val="800080"/>
                  </a:solidFill>
                </a:rPr>
                <a:t>新均衡</a:t>
              </a:r>
              <a:endParaRPr lang="en-US" altLang="zh-TW" sz="1600">
                <a:solidFill>
                  <a:srgbClr val="800080"/>
                </a:solidFill>
              </a:endParaRPr>
            </a:p>
          </p:txBody>
        </p:sp>
        <p:cxnSp>
          <p:nvCxnSpPr>
            <p:cNvPr id="50" name="Straight Connector 108"/>
            <p:cNvCxnSpPr/>
            <p:nvPr/>
          </p:nvCxnSpPr>
          <p:spPr>
            <a:xfrm rot="16200000" flipV="1">
              <a:off x="5151820" y="2115118"/>
              <a:ext cx="457200" cy="60297"/>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cxnSp>
        <p:nvCxnSpPr>
          <p:cNvPr id="51" name="Straight Arrow Connector 112"/>
          <p:cNvCxnSpPr/>
          <p:nvPr/>
        </p:nvCxnSpPr>
        <p:spPr>
          <a:xfrm>
            <a:off x="2286000" y="5181600"/>
            <a:ext cx="609600" cy="1588"/>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113"/>
          <p:cNvCxnSpPr/>
          <p:nvPr/>
        </p:nvCxnSpPr>
        <p:spPr>
          <a:xfrm rot="5400000" flipH="1" flipV="1">
            <a:off x="533401" y="3657600"/>
            <a:ext cx="762000" cy="3175"/>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115"/>
          <p:cNvCxnSpPr/>
          <p:nvPr/>
        </p:nvCxnSpPr>
        <p:spPr>
          <a:xfrm>
            <a:off x="2209800" y="3732213"/>
            <a:ext cx="457200" cy="1587"/>
          </a:xfrm>
          <a:prstGeom prst="straightConnector1">
            <a:avLst/>
          </a:prstGeom>
          <a:ln w="1905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117"/>
          <p:cNvCxnSpPr/>
          <p:nvPr/>
        </p:nvCxnSpPr>
        <p:spPr>
          <a:xfrm>
            <a:off x="1600200" y="3427413"/>
            <a:ext cx="1447800" cy="1587"/>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19163" name="Group 121"/>
          <p:cNvGrpSpPr>
            <a:grpSpLocks/>
          </p:cNvGrpSpPr>
          <p:nvPr/>
        </p:nvGrpSpPr>
        <p:grpSpPr bwMode="auto">
          <a:xfrm>
            <a:off x="2438400" y="3757613"/>
            <a:ext cx="1447800" cy="584200"/>
            <a:chOff x="3276600" y="2244804"/>
            <a:chExt cx="1447800" cy="585153"/>
          </a:xfrm>
        </p:grpSpPr>
        <p:sp>
          <p:nvSpPr>
            <p:cNvPr id="219217" name="TextBox 122"/>
            <p:cNvSpPr txBox="1">
              <a:spLocks noChangeArrowheads="1"/>
            </p:cNvSpPr>
            <p:nvPr/>
          </p:nvSpPr>
          <p:spPr bwMode="auto">
            <a:xfrm>
              <a:off x="3880155" y="2244804"/>
              <a:ext cx="844245" cy="585153"/>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solidFill>
                    <a:srgbClr val="800080"/>
                  </a:solidFill>
                </a:rPr>
                <a:t>供給小幅減少</a:t>
              </a:r>
              <a:endParaRPr lang="en-US" altLang="zh-TW" sz="1600">
                <a:solidFill>
                  <a:srgbClr val="800080"/>
                </a:solidFill>
              </a:endParaRPr>
            </a:p>
          </p:txBody>
        </p:sp>
        <p:cxnSp>
          <p:nvCxnSpPr>
            <p:cNvPr id="57" name="Straight Connector 123"/>
            <p:cNvCxnSpPr/>
            <p:nvPr/>
          </p:nvCxnSpPr>
          <p:spPr>
            <a:xfrm>
              <a:off x="3276600" y="2297276"/>
              <a:ext cx="609600" cy="152649"/>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219164" name="Group 126"/>
          <p:cNvGrpSpPr>
            <a:grpSpLocks/>
          </p:cNvGrpSpPr>
          <p:nvPr/>
        </p:nvGrpSpPr>
        <p:grpSpPr bwMode="auto">
          <a:xfrm>
            <a:off x="838200" y="2438400"/>
            <a:ext cx="1136650" cy="990600"/>
            <a:chOff x="3880156" y="2168604"/>
            <a:chExt cx="1136732" cy="990601"/>
          </a:xfrm>
        </p:grpSpPr>
        <p:sp>
          <p:nvSpPr>
            <p:cNvPr id="219215" name="TextBox 127"/>
            <p:cNvSpPr txBox="1">
              <a:spLocks noChangeArrowheads="1"/>
            </p:cNvSpPr>
            <p:nvPr/>
          </p:nvSpPr>
          <p:spPr bwMode="auto">
            <a:xfrm>
              <a:off x="3880156" y="2168604"/>
              <a:ext cx="997022" cy="581026"/>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solidFill>
                    <a:srgbClr val="800080"/>
                  </a:solidFill>
                </a:rPr>
                <a:t>需求大幅</a:t>
              </a:r>
            </a:p>
            <a:p>
              <a:r>
                <a:rPr lang="zh-TW" altLang="en-US" sz="1600">
                  <a:solidFill>
                    <a:srgbClr val="800080"/>
                  </a:solidFill>
                </a:rPr>
                <a:t>增加</a:t>
              </a:r>
            </a:p>
          </p:txBody>
        </p:sp>
        <p:cxnSp>
          <p:nvCxnSpPr>
            <p:cNvPr id="60" name="Straight Connector 128"/>
            <p:cNvCxnSpPr/>
            <p:nvPr/>
          </p:nvCxnSpPr>
          <p:spPr>
            <a:xfrm rot="16200000" flipH="1">
              <a:off x="4715255" y="2857572"/>
              <a:ext cx="381000" cy="222266"/>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sp>
        <p:nvSpPr>
          <p:cNvPr id="61" name="Rectangle 130"/>
          <p:cNvSpPr/>
          <p:nvPr/>
        </p:nvSpPr>
        <p:spPr>
          <a:xfrm>
            <a:off x="5310188" y="2276475"/>
            <a:ext cx="3581400" cy="3124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zh-TW" sz="2000">
              <a:solidFill>
                <a:srgbClr val="FFFFFF"/>
              </a:solidFill>
              <a:cs typeface="Arial" pitchFamily="34" charset="0"/>
            </a:endParaRPr>
          </a:p>
        </p:txBody>
      </p:sp>
      <p:grpSp>
        <p:nvGrpSpPr>
          <p:cNvPr id="219166" name="Group 131"/>
          <p:cNvGrpSpPr>
            <a:grpSpLocks/>
          </p:cNvGrpSpPr>
          <p:nvPr/>
        </p:nvGrpSpPr>
        <p:grpSpPr bwMode="auto">
          <a:xfrm>
            <a:off x="4343400" y="1447800"/>
            <a:ext cx="1143000" cy="3952875"/>
            <a:chOff x="860958" y="618493"/>
            <a:chExt cx="1144164" cy="3953507"/>
          </a:xfrm>
        </p:grpSpPr>
        <p:cxnSp>
          <p:nvCxnSpPr>
            <p:cNvPr id="63" name="Straight Connector 132"/>
            <p:cNvCxnSpPr/>
            <p:nvPr/>
          </p:nvCxnSpPr>
          <p:spPr>
            <a:xfrm rot="5400000">
              <a:off x="229864" y="2971543"/>
              <a:ext cx="3199323" cy="15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9214" name="TextBox 133"/>
            <p:cNvSpPr txBox="1">
              <a:spLocks noChangeArrowheads="1"/>
            </p:cNvSpPr>
            <p:nvPr/>
          </p:nvSpPr>
          <p:spPr bwMode="auto">
            <a:xfrm>
              <a:off x="860958" y="618493"/>
              <a:ext cx="1144164" cy="64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r"/>
              <a:r>
                <a:rPr lang="zh-TW" altLang="en-US" sz="1800"/>
                <a:t>冰淇淋每球價格</a:t>
              </a:r>
              <a:endParaRPr lang="en-US" altLang="zh-TW" sz="1800"/>
            </a:p>
          </p:txBody>
        </p:sp>
      </p:grpSp>
      <p:grpSp>
        <p:nvGrpSpPr>
          <p:cNvPr id="219167" name="Group 134"/>
          <p:cNvGrpSpPr>
            <a:grpSpLocks/>
          </p:cNvGrpSpPr>
          <p:nvPr/>
        </p:nvGrpSpPr>
        <p:grpSpPr bwMode="auto">
          <a:xfrm>
            <a:off x="5157788" y="5400675"/>
            <a:ext cx="3749675" cy="423863"/>
            <a:chOff x="1676400" y="5181600"/>
            <a:chExt cx="3749000" cy="423569"/>
          </a:xfrm>
        </p:grpSpPr>
        <p:cxnSp>
          <p:nvCxnSpPr>
            <p:cNvPr id="66" name="Straight Connector 135"/>
            <p:cNvCxnSpPr/>
            <p:nvPr/>
          </p:nvCxnSpPr>
          <p:spPr>
            <a:xfrm>
              <a:off x="1828773" y="5181600"/>
              <a:ext cx="3580755" cy="1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9211" name="TextBox 136"/>
            <p:cNvSpPr txBox="1">
              <a:spLocks noChangeArrowheads="1"/>
            </p:cNvSpPr>
            <p:nvPr/>
          </p:nvSpPr>
          <p:spPr bwMode="auto">
            <a:xfrm>
              <a:off x="4214812" y="5267231"/>
              <a:ext cx="1210588" cy="33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t>冰淇淋數量</a:t>
              </a:r>
              <a:endParaRPr lang="en-US" altLang="zh-TW" sz="1600"/>
            </a:p>
          </p:txBody>
        </p:sp>
        <p:sp>
          <p:nvSpPr>
            <p:cNvPr id="219212" name="TextBox 137"/>
            <p:cNvSpPr txBox="1">
              <a:spLocks noChangeArrowheads="1"/>
            </p:cNvSpPr>
            <p:nvPr/>
          </p:nvSpPr>
          <p:spPr bwMode="auto">
            <a:xfrm>
              <a:off x="1676400" y="5181600"/>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1600"/>
                <a:t>0</a:t>
              </a:r>
            </a:p>
          </p:txBody>
        </p:sp>
      </p:grpSp>
      <p:grpSp>
        <p:nvGrpSpPr>
          <p:cNvPr id="219168" name="Group 138"/>
          <p:cNvGrpSpPr>
            <a:grpSpLocks/>
          </p:cNvGrpSpPr>
          <p:nvPr/>
        </p:nvGrpSpPr>
        <p:grpSpPr bwMode="auto">
          <a:xfrm>
            <a:off x="5638800" y="2971800"/>
            <a:ext cx="3360738" cy="2087563"/>
            <a:chOff x="1705683" y="1791066"/>
            <a:chExt cx="3752842" cy="2832527"/>
          </a:xfrm>
        </p:grpSpPr>
        <p:cxnSp>
          <p:nvCxnSpPr>
            <p:cNvPr id="70" name="Straight Connector 139"/>
            <p:cNvCxnSpPr/>
            <p:nvPr/>
          </p:nvCxnSpPr>
          <p:spPr>
            <a:xfrm>
              <a:off x="1705683" y="1791066"/>
              <a:ext cx="3233435" cy="2688207"/>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219209" name="TextBox 140"/>
            <p:cNvSpPr txBox="1">
              <a:spLocks noChangeArrowheads="1"/>
            </p:cNvSpPr>
            <p:nvPr/>
          </p:nvSpPr>
          <p:spPr bwMode="auto">
            <a:xfrm>
              <a:off x="4939097" y="4080860"/>
              <a:ext cx="519428" cy="54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D</a:t>
              </a:r>
              <a:r>
                <a:rPr lang="en-US" altLang="zh-TW" sz="2000" baseline="-25000"/>
                <a:t>1</a:t>
              </a:r>
            </a:p>
          </p:txBody>
        </p:sp>
      </p:grpSp>
      <p:grpSp>
        <p:nvGrpSpPr>
          <p:cNvPr id="219169" name="Group 141"/>
          <p:cNvGrpSpPr>
            <a:grpSpLocks/>
          </p:cNvGrpSpPr>
          <p:nvPr/>
        </p:nvGrpSpPr>
        <p:grpSpPr bwMode="auto">
          <a:xfrm>
            <a:off x="4876800" y="3048000"/>
            <a:ext cx="1757363" cy="400050"/>
            <a:chOff x="1466575" y="3014246"/>
            <a:chExt cx="1862200" cy="399509"/>
          </a:xfrm>
        </p:grpSpPr>
        <p:cxnSp>
          <p:nvCxnSpPr>
            <p:cNvPr id="73" name="Straight Connector 142"/>
            <p:cNvCxnSpPr/>
            <p:nvPr/>
          </p:nvCxnSpPr>
          <p:spPr>
            <a:xfrm>
              <a:off x="1875351" y="3240952"/>
              <a:ext cx="1453424" cy="1585"/>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9207" name="TextBox 143"/>
            <p:cNvSpPr txBox="1">
              <a:spLocks noChangeArrowheads="1"/>
            </p:cNvSpPr>
            <p:nvPr/>
          </p:nvSpPr>
          <p:spPr bwMode="auto">
            <a:xfrm>
              <a:off x="1466575" y="3014246"/>
              <a:ext cx="477655" cy="399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P</a:t>
              </a:r>
              <a:r>
                <a:rPr lang="en-US" altLang="zh-TW" sz="2000" baseline="-25000"/>
                <a:t>2</a:t>
              </a:r>
            </a:p>
          </p:txBody>
        </p:sp>
      </p:grpSp>
      <p:grpSp>
        <p:nvGrpSpPr>
          <p:cNvPr id="219170" name="Group 144"/>
          <p:cNvGrpSpPr>
            <a:grpSpLocks/>
          </p:cNvGrpSpPr>
          <p:nvPr/>
        </p:nvGrpSpPr>
        <p:grpSpPr bwMode="auto">
          <a:xfrm>
            <a:off x="4876800" y="3843338"/>
            <a:ext cx="2214563" cy="400050"/>
            <a:chOff x="1454748" y="3014246"/>
            <a:chExt cx="2214700" cy="399510"/>
          </a:xfrm>
        </p:grpSpPr>
        <p:cxnSp>
          <p:nvCxnSpPr>
            <p:cNvPr id="76" name="Straight Connector 145"/>
            <p:cNvCxnSpPr/>
            <p:nvPr/>
          </p:nvCxnSpPr>
          <p:spPr>
            <a:xfrm>
              <a:off x="1829421" y="3199732"/>
              <a:ext cx="1840027" cy="9512"/>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9205" name="TextBox 146"/>
            <p:cNvSpPr txBox="1">
              <a:spLocks noChangeArrowheads="1"/>
            </p:cNvSpPr>
            <p:nvPr/>
          </p:nvSpPr>
          <p:spPr bwMode="auto">
            <a:xfrm>
              <a:off x="1454748" y="3014246"/>
              <a:ext cx="450792" cy="399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P</a:t>
              </a:r>
              <a:r>
                <a:rPr lang="en-US" altLang="zh-TW" sz="2000" baseline="-25000"/>
                <a:t>1</a:t>
              </a:r>
            </a:p>
          </p:txBody>
        </p:sp>
      </p:grpSp>
      <p:grpSp>
        <p:nvGrpSpPr>
          <p:cNvPr id="219171" name="Group 147"/>
          <p:cNvGrpSpPr>
            <a:grpSpLocks/>
          </p:cNvGrpSpPr>
          <p:nvPr/>
        </p:nvGrpSpPr>
        <p:grpSpPr bwMode="auto">
          <a:xfrm>
            <a:off x="5943600" y="2438400"/>
            <a:ext cx="3227388" cy="2438400"/>
            <a:chOff x="2224919" y="3663698"/>
            <a:chExt cx="3604203" cy="3307589"/>
          </a:xfrm>
        </p:grpSpPr>
        <p:cxnSp>
          <p:nvCxnSpPr>
            <p:cNvPr id="79" name="Straight Connector 148"/>
            <p:cNvCxnSpPr/>
            <p:nvPr/>
          </p:nvCxnSpPr>
          <p:spPr>
            <a:xfrm flipV="1">
              <a:off x="2224919" y="4180509"/>
              <a:ext cx="3318774" cy="2790778"/>
            </a:xfrm>
            <a:prstGeom prst="line">
              <a:avLst/>
            </a:prstGeom>
            <a:ln w="38100">
              <a:solidFill>
                <a:srgbClr val="000070"/>
              </a:solidFill>
            </a:ln>
          </p:spPr>
          <p:style>
            <a:lnRef idx="1">
              <a:schemeClr val="accent1"/>
            </a:lnRef>
            <a:fillRef idx="0">
              <a:schemeClr val="accent1"/>
            </a:fillRef>
            <a:effectRef idx="0">
              <a:schemeClr val="accent1"/>
            </a:effectRef>
            <a:fontRef idx="minor">
              <a:schemeClr val="tx1"/>
            </a:fontRef>
          </p:style>
        </p:cxnSp>
        <p:sp>
          <p:nvSpPr>
            <p:cNvPr id="219203" name="TextBox 149"/>
            <p:cNvSpPr txBox="1">
              <a:spLocks noChangeArrowheads="1"/>
            </p:cNvSpPr>
            <p:nvPr/>
          </p:nvSpPr>
          <p:spPr bwMode="auto">
            <a:xfrm>
              <a:off x="5325770" y="3663698"/>
              <a:ext cx="503352" cy="54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S</a:t>
              </a:r>
              <a:r>
                <a:rPr lang="en-US" altLang="zh-TW" sz="2000" baseline="-25000"/>
                <a:t>1</a:t>
              </a:r>
            </a:p>
          </p:txBody>
        </p:sp>
      </p:grpSp>
      <p:sp>
        <p:nvSpPr>
          <p:cNvPr id="219172" name="Freeform 183"/>
          <p:cNvSpPr>
            <a:spLocks/>
          </p:cNvSpPr>
          <p:nvPr/>
        </p:nvSpPr>
        <p:spPr bwMode="auto">
          <a:xfrm>
            <a:off x="7086600" y="3952875"/>
            <a:ext cx="146050" cy="138113"/>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zh-TW" altLang="en-US"/>
          </a:p>
        </p:txBody>
      </p:sp>
      <p:grpSp>
        <p:nvGrpSpPr>
          <p:cNvPr id="219173" name="Group 79"/>
          <p:cNvGrpSpPr>
            <a:grpSpLocks/>
          </p:cNvGrpSpPr>
          <p:nvPr/>
        </p:nvGrpSpPr>
        <p:grpSpPr bwMode="auto">
          <a:xfrm>
            <a:off x="6934200" y="4038600"/>
            <a:ext cx="477838" cy="1762125"/>
            <a:chOff x="2835227" y="3210125"/>
            <a:chExt cx="477909" cy="1761810"/>
          </a:xfrm>
        </p:grpSpPr>
        <p:cxnSp>
          <p:nvCxnSpPr>
            <p:cNvPr id="83" name="Straight Connector 152"/>
            <p:cNvCxnSpPr/>
            <p:nvPr/>
          </p:nvCxnSpPr>
          <p:spPr>
            <a:xfrm rot="5400000">
              <a:off x="2369450" y="3887071"/>
              <a:ext cx="1363419" cy="9526"/>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9201" name="TextBox 153"/>
            <p:cNvSpPr txBox="1">
              <a:spLocks noChangeArrowheads="1"/>
            </p:cNvSpPr>
            <p:nvPr/>
          </p:nvSpPr>
          <p:spPr bwMode="auto">
            <a:xfrm>
              <a:off x="2835227" y="4572000"/>
              <a:ext cx="477909" cy="39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Q</a:t>
              </a:r>
              <a:r>
                <a:rPr lang="en-US" altLang="zh-TW" sz="2000" baseline="-25000"/>
                <a:t>1</a:t>
              </a:r>
            </a:p>
          </p:txBody>
        </p:sp>
      </p:grpSp>
      <p:grpSp>
        <p:nvGrpSpPr>
          <p:cNvPr id="219174" name="Group 25"/>
          <p:cNvGrpSpPr>
            <a:grpSpLocks/>
          </p:cNvGrpSpPr>
          <p:nvPr/>
        </p:nvGrpSpPr>
        <p:grpSpPr bwMode="auto">
          <a:xfrm>
            <a:off x="6484938" y="3200400"/>
            <a:ext cx="477837" cy="2600325"/>
            <a:chOff x="3962400" y="2371131"/>
            <a:chExt cx="477910" cy="2600985"/>
          </a:xfrm>
        </p:grpSpPr>
        <p:cxnSp>
          <p:nvCxnSpPr>
            <p:cNvPr id="86" name="Straight Connector 155"/>
            <p:cNvCxnSpPr/>
            <p:nvPr/>
          </p:nvCxnSpPr>
          <p:spPr>
            <a:xfrm rot="5400000">
              <a:off x="3089823" y="3472342"/>
              <a:ext cx="2202422" cy="0"/>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9199" name="TextBox 156"/>
            <p:cNvSpPr txBox="1">
              <a:spLocks noChangeArrowheads="1"/>
            </p:cNvSpPr>
            <p:nvPr/>
          </p:nvSpPr>
          <p:spPr bwMode="auto">
            <a:xfrm>
              <a:off x="3962400" y="4572000"/>
              <a:ext cx="477910"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Q</a:t>
              </a:r>
              <a:r>
                <a:rPr lang="en-US" altLang="zh-TW" sz="2000" baseline="-25000"/>
                <a:t>2</a:t>
              </a:r>
            </a:p>
          </p:txBody>
        </p:sp>
      </p:grpSp>
      <p:grpSp>
        <p:nvGrpSpPr>
          <p:cNvPr id="219175" name="Group 157"/>
          <p:cNvGrpSpPr>
            <a:grpSpLocks/>
          </p:cNvGrpSpPr>
          <p:nvPr/>
        </p:nvGrpSpPr>
        <p:grpSpPr bwMode="auto">
          <a:xfrm>
            <a:off x="5908675" y="2743200"/>
            <a:ext cx="2959100" cy="1847850"/>
            <a:chOff x="1960953" y="1997790"/>
            <a:chExt cx="3304052" cy="2506614"/>
          </a:xfrm>
        </p:grpSpPr>
        <p:cxnSp>
          <p:nvCxnSpPr>
            <p:cNvPr id="89" name="Straight Connector 158"/>
            <p:cNvCxnSpPr/>
            <p:nvPr/>
          </p:nvCxnSpPr>
          <p:spPr>
            <a:xfrm>
              <a:off x="1960953" y="1997790"/>
              <a:ext cx="2977901" cy="248077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9197" name="TextBox 159"/>
            <p:cNvSpPr txBox="1">
              <a:spLocks noChangeArrowheads="1"/>
            </p:cNvSpPr>
            <p:nvPr/>
          </p:nvSpPr>
          <p:spPr bwMode="auto">
            <a:xfrm>
              <a:off x="4745621" y="3961671"/>
              <a:ext cx="519384" cy="54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D</a:t>
              </a:r>
              <a:r>
                <a:rPr lang="en-US" altLang="zh-TW" sz="2000" baseline="-25000"/>
                <a:t>2</a:t>
              </a:r>
            </a:p>
          </p:txBody>
        </p:sp>
      </p:grpSp>
      <p:grpSp>
        <p:nvGrpSpPr>
          <p:cNvPr id="219176" name="Group 160"/>
          <p:cNvGrpSpPr>
            <a:grpSpLocks/>
          </p:cNvGrpSpPr>
          <p:nvPr/>
        </p:nvGrpSpPr>
        <p:grpSpPr bwMode="auto">
          <a:xfrm>
            <a:off x="5486400" y="2057400"/>
            <a:ext cx="2693988" cy="2057400"/>
            <a:chOff x="2820548" y="3663698"/>
            <a:chExt cx="3008574" cy="2790778"/>
          </a:xfrm>
        </p:grpSpPr>
        <p:cxnSp>
          <p:nvCxnSpPr>
            <p:cNvPr id="92" name="Straight Connector 161"/>
            <p:cNvCxnSpPr/>
            <p:nvPr/>
          </p:nvCxnSpPr>
          <p:spPr>
            <a:xfrm flipV="1">
              <a:off x="2820548" y="4180509"/>
              <a:ext cx="2723140" cy="227396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9195" name="TextBox 162"/>
            <p:cNvSpPr txBox="1">
              <a:spLocks noChangeArrowheads="1"/>
            </p:cNvSpPr>
            <p:nvPr/>
          </p:nvSpPr>
          <p:spPr bwMode="auto">
            <a:xfrm>
              <a:off x="5325770" y="3663698"/>
              <a:ext cx="503352" cy="54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en-US" altLang="zh-TW" sz="2000"/>
                <a:t>S</a:t>
              </a:r>
              <a:r>
                <a:rPr lang="en-US" altLang="zh-TW" sz="2000" baseline="-25000"/>
                <a:t>2</a:t>
              </a:r>
            </a:p>
          </p:txBody>
        </p:sp>
      </p:grpSp>
      <p:sp>
        <p:nvSpPr>
          <p:cNvPr id="219177" name="Freeform 183"/>
          <p:cNvSpPr>
            <a:spLocks/>
          </p:cNvSpPr>
          <p:nvPr/>
        </p:nvSpPr>
        <p:spPr bwMode="auto">
          <a:xfrm>
            <a:off x="6635750" y="3216275"/>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zh-TW" altLang="en-US"/>
          </a:p>
        </p:txBody>
      </p:sp>
      <p:grpSp>
        <p:nvGrpSpPr>
          <p:cNvPr id="219178" name="Group 164"/>
          <p:cNvGrpSpPr>
            <a:grpSpLocks/>
          </p:cNvGrpSpPr>
          <p:nvPr/>
        </p:nvGrpSpPr>
        <p:grpSpPr bwMode="auto">
          <a:xfrm>
            <a:off x="6873875" y="4114800"/>
            <a:ext cx="800100" cy="806450"/>
            <a:chOff x="3733802" y="1525488"/>
            <a:chExt cx="799734" cy="805934"/>
          </a:xfrm>
        </p:grpSpPr>
        <p:sp>
          <p:nvSpPr>
            <p:cNvPr id="219192" name="TextBox 165"/>
            <p:cNvSpPr txBox="1">
              <a:spLocks noChangeArrowheads="1"/>
            </p:cNvSpPr>
            <p:nvPr/>
          </p:nvSpPr>
          <p:spPr bwMode="auto">
            <a:xfrm>
              <a:off x="3733802" y="1992868"/>
              <a:ext cx="799734" cy="338554"/>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solidFill>
                    <a:srgbClr val="800080"/>
                  </a:solidFill>
                </a:rPr>
                <a:t>原均衡</a:t>
              </a:r>
              <a:endParaRPr lang="en-US" altLang="zh-TW" sz="1600">
                <a:solidFill>
                  <a:srgbClr val="800080"/>
                </a:solidFill>
              </a:endParaRPr>
            </a:p>
          </p:txBody>
        </p:sp>
        <p:cxnSp>
          <p:nvCxnSpPr>
            <p:cNvPr id="97" name="Straight Connector 166"/>
            <p:cNvCxnSpPr/>
            <p:nvPr/>
          </p:nvCxnSpPr>
          <p:spPr>
            <a:xfrm rot="16200000" flipH="1">
              <a:off x="3873481" y="1750767"/>
              <a:ext cx="466426" cy="15868"/>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219179" name="Group 167"/>
          <p:cNvGrpSpPr>
            <a:grpSpLocks/>
          </p:cNvGrpSpPr>
          <p:nvPr/>
        </p:nvGrpSpPr>
        <p:grpSpPr bwMode="auto">
          <a:xfrm>
            <a:off x="6858000" y="2676525"/>
            <a:ext cx="1409700" cy="447675"/>
            <a:chOff x="4909198" y="1850647"/>
            <a:chExt cx="1409514" cy="447116"/>
          </a:xfrm>
        </p:grpSpPr>
        <p:sp>
          <p:nvSpPr>
            <p:cNvPr id="219190" name="TextBox 168"/>
            <p:cNvSpPr txBox="1">
              <a:spLocks noChangeArrowheads="1"/>
            </p:cNvSpPr>
            <p:nvPr/>
          </p:nvSpPr>
          <p:spPr bwMode="auto">
            <a:xfrm>
              <a:off x="5518800" y="1850647"/>
              <a:ext cx="799912" cy="338131"/>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solidFill>
                    <a:srgbClr val="800080"/>
                  </a:solidFill>
                </a:rPr>
                <a:t>新均衡</a:t>
              </a:r>
              <a:endParaRPr lang="en-US" altLang="zh-TW" sz="1600">
                <a:solidFill>
                  <a:srgbClr val="800080"/>
                </a:solidFill>
              </a:endParaRPr>
            </a:p>
          </p:txBody>
        </p:sp>
        <p:cxnSp>
          <p:nvCxnSpPr>
            <p:cNvPr id="100" name="Straight Connector 169"/>
            <p:cNvCxnSpPr/>
            <p:nvPr/>
          </p:nvCxnSpPr>
          <p:spPr>
            <a:xfrm flipV="1">
              <a:off x="4909198" y="2112258"/>
              <a:ext cx="609520" cy="185505"/>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cxnSp>
        <p:nvCxnSpPr>
          <p:cNvPr id="101" name="Straight Arrow Connector 170"/>
          <p:cNvCxnSpPr/>
          <p:nvPr/>
        </p:nvCxnSpPr>
        <p:spPr>
          <a:xfrm>
            <a:off x="6765925" y="5181600"/>
            <a:ext cx="396875" cy="1588"/>
          </a:xfrm>
          <a:prstGeom prst="straightConnector1">
            <a:avLst/>
          </a:prstGeom>
          <a:ln w="1905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Straight Arrow Connector 171"/>
          <p:cNvCxnSpPr/>
          <p:nvPr/>
        </p:nvCxnSpPr>
        <p:spPr>
          <a:xfrm rot="5400000" flipH="1" flipV="1">
            <a:off x="5012532" y="3658394"/>
            <a:ext cx="762000" cy="1587"/>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3" name="Straight Arrow Connector 172"/>
          <p:cNvCxnSpPr/>
          <p:nvPr/>
        </p:nvCxnSpPr>
        <p:spPr>
          <a:xfrm>
            <a:off x="6248400" y="3657600"/>
            <a:ext cx="1447800" cy="1588"/>
          </a:xfrm>
          <a:prstGeom prst="straightConnector1">
            <a:avLst/>
          </a:prstGeom>
          <a:ln w="19050">
            <a:solidFill>
              <a:srgbClr val="80008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73"/>
          <p:cNvCxnSpPr/>
          <p:nvPr/>
        </p:nvCxnSpPr>
        <p:spPr>
          <a:xfrm>
            <a:off x="5943600" y="3124200"/>
            <a:ext cx="533400" cy="1588"/>
          </a:xfrm>
          <a:prstGeom prst="straightConnector1">
            <a:avLst/>
          </a:prstGeom>
          <a:ln w="19050">
            <a:solidFill>
              <a:srgbClr val="800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19184" name="Group 174"/>
          <p:cNvGrpSpPr>
            <a:grpSpLocks/>
          </p:cNvGrpSpPr>
          <p:nvPr/>
        </p:nvGrpSpPr>
        <p:grpSpPr bwMode="auto">
          <a:xfrm>
            <a:off x="7467600" y="3429000"/>
            <a:ext cx="1447800" cy="584200"/>
            <a:chOff x="3276600" y="2016201"/>
            <a:chExt cx="1447800" cy="585151"/>
          </a:xfrm>
        </p:grpSpPr>
        <p:sp>
          <p:nvSpPr>
            <p:cNvPr id="219188" name="TextBox 175"/>
            <p:cNvSpPr txBox="1">
              <a:spLocks noChangeArrowheads="1"/>
            </p:cNvSpPr>
            <p:nvPr/>
          </p:nvSpPr>
          <p:spPr bwMode="auto">
            <a:xfrm>
              <a:off x="3880155" y="2016201"/>
              <a:ext cx="844245" cy="585151"/>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solidFill>
                    <a:srgbClr val="800080"/>
                  </a:solidFill>
                </a:rPr>
                <a:t>供給大幅減少</a:t>
              </a:r>
              <a:endParaRPr lang="en-US" altLang="zh-TW" sz="1600">
                <a:solidFill>
                  <a:srgbClr val="800080"/>
                </a:solidFill>
              </a:endParaRPr>
            </a:p>
          </p:txBody>
        </p:sp>
        <p:cxnSp>
          <p:nvCxnSpPr>
            <p:cNvPr id="107" name="Straight Connector 176"/>
            <p:cNvCxnSpPr/>
            <p:nvPr/>
          </p:nvCxnSpPr>
          <p:spPr>
            <a:xfrm>
              <a:off x="3276600" y="2297646"/>
              <a:ext cx="609600" cy="152648"/>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grpSp>
        <p:nvGrpSpPr>
          <p:cNvPr id="219185" name="Group 177"/>
          <p:cNvGrpSpPr>
            <a:grpSpLocks/>
          </p:cNvGrpSpPr>
          <p:nvPr/>
        </p:nvGrpSpPr>
        <p:grpSpPr bwMode="auto">
          <a:xfrm>
            <a:off x="5318125" y="2133600"/>
            <a:ext cx="1416050" cy="990600"/>
            <a:chOff x="3880154" y="1863804"/>
            <a:chExt cx="1414779" cy="990601"/>
          </a:xfrm>
        </p:grpSpPr>
        <p:sp>
          <p:nvSpPr>
            <p:cNvPr id="219186" name="TextBox 178"/>
            <p:cNvSpPr txBox="1">
              <a:spLocks noChangeArrowheads="1"/>
            </p:cNvSpPr>
            <p:nvPr/>
          </p:nvSpPr>
          <p:spPr bwMode="auto">
            <a:xfrm>
              <a:off x="3880154" y="1863804"/>
              <a:ext cx="1414779" cy="338554"/>
            </a:xfrm>
            <a:prstGeom prst="rect">
              <a:avLst/>
            </a:prstGeom>
            <a:solidFill>
              <a:srgbClr val="F8ED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r>
                <a:rPr lang="zh-TW" altLang="en-US" sz="1600">
                  <a:solidFill>
                    <a:srgbClr val="800080"/>
                  </a:solidFill>
                </a:rPr>
                <a:t>需求小幅增加</a:t>
              </a:r>
              <a:endParaRPr lang="en-US" altLang="zh-TW" sz="1600">
                <a:solidFill>
                  <a:srgbClr val="800080"/>
                </a:solidFill>
              </a:endParaRPr>
            </a:p>
          </p:txBody>
        </p:sp>
        <p:cxnSp>
          <p:nvCxnSpPr>
            <p:cNvPr id="110" name="Straight Connector 179"/>
            <p:cNvCxnSpPr/>
            <p:nvPr/>
          </p:nvCxnSpPr>
          <p:spPr>
            <a:xfrm rot="16200000" flipH="1">
              <a:off x="4350254" y="2552086"/>
              <a:ext cx="381000" cy="223637"/>
            </a:xfrm>
            <a:prstGeom prst="line">
              <a:avLst/>
            </a:prstGeom>
            <a:ln>
              <a:solidFill>
                <a:srgbClr val="80008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03379286"/>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內容版面配置區 1"/>
          <p:cNvSpPr>
            <a:spLocks noGrp="1"/>
          </p:cNvSpPr>
          <p:nvPr>
            <p:ph idx="1"/>
          </p:nvPr>
        </p:nvSpPr>
        <p:spPr bwMode="auto">
          <a:xfrm>
            <a:off x="381000" y="1752600"/>
            <a:ext cx="8382000" cy="3886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3. </a:t>
            </a:r>
            <a:r>
              <a:rPr kumimoji="0" lang="zh-TW" altLang="en-US">
                <a:latin typeface="標楷體" charset="0"/>
                <a:ea typeface="標楷體" charset="0"/>
                <a:cs typeface="標楷體" charset="0"/>
              </a:rPr>
              <a:t>如圖</a:t>
            </a:r>
            <a:r>
              <a:rPr kumimoji="0" lang="en-US" altLang="zh-TW">
                <a:latin typeface="標楷體" charset="0"/>
                <a:ea typeface="標楷體" charset="0"/>
                <a:cs typeface="標楷體" charset="0"/>
              </a:rPr>
              <a:t>12</a:t>
            </a:r>
            <a:r>
              <a:rPr kumimoji="0" lang="zh-TW" altLang="en-US">
                <a:latin typeface="標楷體" charset="0"/>
                <a:ea typeface="標楷體" charset="0"/>
                <a:cs typeface="標楷體" charset="0"/>
              </a:rPr>
              <a:t>所示，會有兩個可能的結果，最</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後會是哪一種結果，視供給曲線與需求</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曲線的相對移動幅度而定。</a:t>
            </a:r>
          </a:p>
          <a:p>
            <a:pPr>
              <a:buFont typeface="Arial" charset="0"/>
              <a:buNone/>
            </a:pPr>
            <a:r>
              <a:rPr kumimoji="0" lang="zh-TW" altLang="en-US" sz="700">
                <a:latin typeface="標楷體" charset="0"/>
                <a:ea typeface="標楷體" charset="0"/>
                <a:cs typeface="標楷體" charset="0"/>
              </a:rPr>
              <a:t> </a:t>
            </a: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不過，不管是哪一種結果，均衡價格均</a:t>
            </a: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上漲。</a:t>
            </a:r>
          </a:p>
        </p:txBody>
      </p:sp>
      <p:sp>
        <p:nvSpPr>
          <p:cNvPr id="3" name="標題 2"/>
          <p:cNvSpPr>
            <a:spLocks noGrp="1"/>
          </p:cNvSpPr>
          <p:nvPr>
            <p:ph type="title"/>
          </p:nvPr>
        </p:nvSpPr>
        <p:spPr>
          <a:xfrm>
            <a:off x="1295400" y="152400"/>
            <a:ext cx="9144000" cy="1143000"/>
          </a:xfrm>
        </p:spPr>
        <p:txBody>
          <a:bodyPr rtlCol="0"/>
          <a:lstStyle/>
          <a:p>
            <a:pPr>
              <a:defRPr/>
            </a:pPr>
            <a:r>
              <a:rPr kumimoji="0" lang="zh-TW" altLang="en-US" dirty="0" smtClean="0">
                <a:cs typeface="+mj-cs"/>
              </a:rPr>
              <a:t>供需同時變動</a:t>
            </a:r>
            <a:endParaRPr kumimoji="0" lang="zh-TW" altLang="en-US" dirty="0">
              <a:cs typeface="+mj-cs"/>
            </a:endParaRPr>
          </a:p>
        </p:txBody>
      </p:sp>
      <p:sp>
        <p:nvSpPr>
          <p:cNvPr id="221187"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DBD2782-5482-2740-9351-DB681EB257E2}" type="slidenum">
              <a:rPr kumimoji="0" lang="en-US" altLang="zh-TW" b="1">
                <a:solidFill>
                  <a:srgbClr val="376092"/>
                </a:solidFill>
                <a:ea typeface="標楷體" charset="0"/>
                <a:cs typeface="標楷體" charset="0"/>
              </a:rPr>
              <a:pPr/>
              <a:t>102</a:t>
            </a:fld>
            <a:endParaRPr kumimoji="0" lang="en-US" altLang="zh-TW" b="1">
              <a:solidFill>
                <a:srgbClr val="376092"/>
              </a:solidFill>
              <a:ea typeface="標楷體" charset="0"/>
              <a:cs typeface="標楷體" charset="0"/>
            </a:endParaRPr>
          </a:p>
        </p:txBody>
      </p:sp>
      <p:sp>
        <p:nvSpPr>
          <p:cNvPr id="22118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21189"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21190"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466898379"/>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內容版面配置區 1"/>
          <p:cNvSpPr>
            <a:spLocks noGrp="1"/>
          </p:cNvSpPr>
          <p:nvPr>
            <p:ph idx="1"/>
          </p:nvPr>
        </p:nvSpPr>
        <p:spPr bwMode="auto">
          <a:xfrm>
            <a:off x="381000" y="1752600"/>
            <a:ext cx="8382000" cy="3886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在圖（</a:t>
            </a:r>
            <a:r>
              <a:rPr kumimoji="0" lang="en-US" altLang="zh-TW">
                <a:latin typeface="標楷體" charset="0"/>
                <a:ea typeface="標楷體" charset="0"/>
                <a:cs typeface="標楷體" charset="0"/>
              </a:rPr>
              <a:t>a</a:t>
            </a:r>
            <a:r>
              <a:rPr kumimoji="0" lang="zh-TW" altLang="en-US">
                <a:latin typeface="標楷體" charset="0"/>
                <a:ea typeface="標楷體" charset="0"/>
                <a:cs typeface="標楷體" charset="0"/>
              </a:rPr>
              <a:t>），需求大幅增加，而供給僅小幅減少，結果均衡數量上升。</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相反地，在圖（</a:t>
            </a:r>
            <a:r>
              <a:rPr kumimoji="0" lang="en-US" altLang="zh-TW">
                <a:latin typeface="標楷體" charset="0"/>
                <a:ea typeface="標楷體" charset="0"/>
                <a:cs typeface="標楷體" charset="0"/>
              </a:rPr>
              <a:t>b</a:t>
            </a:r>
            <a:r>
              <a:rPr kumimoji="0" lang="zh-TW" altLang="en-US">
                <a:latin typeface="標楷體" charset="0"/>
                <a:ea typeface="標楷體" charset="0"/>
                <a:cs typeface="標楷體" charset="0"/>
              </a:rPr>
              <a:t>），供給大幅減少，而需求僅小幅增加，結果均衡數量下降。</a:t>
            </a:r>
          </a:p>
          <a:p>
            <a:pPr>
              <a:buFont typeface="Arial" charset="0"/>
              <a:buNone/>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因此，這兩個事件合起來確定使均衡價格上漲，但對冰淇淋銷售量的影響則不確定（亦即，有可能上升或下降）。</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供需同時變動</a:t>
            </a:r>
            <a:endParaRPr kumimoji="0" lang="zh-TW" altLang="en-US" dirty="0">
              <a:cs typeface="+mj-cs"/>
            </a:endParaRPr>
          </a:p>
        </p:txBody>
      </p:sp>
      <p:sp>
        <p:nvSpPr>
          <p:cNvPr id="223235"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05DBE0B-347C-944A-80C6-44D4211D983F}" type="slidenum">
              <a:rPr kumimoji="0" lang="en-US" altLang="zh-TW" b="1">
                <a:solidFill>
                  <a:srgbClr val="376092"/>
                </a:solidFill>
                <a:ea typeface="標楷體" charset="0"/>
                <a:cs typeface="標楷體" charset="0"/>
              </a:rPr>
              <a:pPr/>
              <a:t>103</a:t>
            </a:fld>
            <a:endParaRPr kumimoji="0" lang="en-US" altLang="zh-TW" b="1">
              <a:solidFill>
                <a:srgbClr val="376092"/>
              </a:solidFill>
              <a:ea typeface="標楷體" charset="0"/>
              <a:cs typeface="標楷體" charset="0"/>
            </a:endParaRPr>
          </a:p>
        </p:txBody>
      </p:sp>
      <p:sp>
        <p:nvSpPr>
          <p:cNvPr id="22323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2323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23238"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902716329"/>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381000" y="1752600"/>
            <a:ext cx="8382000" cy="38862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en-US" altLang="zh-TW">
                <a:latin typeface="標楷體" charset="0"/>
                <a:ea typeface="標楷體" charset="0"/>
                <a:cs typeface="標楷體" charset="0"/>
              </a:rPr>
              <a:t>	</a:t>
            </a:r>
            <a:r>
              <a:rPr kumimoji="0" lang="zh-TW" altLang="en-US" sz="3600" b="1">
                <a:solidFill>
                  <a:srgbClr val="FF0000"/>
                </a:solidFill>
                <a:effectLst>
                  <a:outerShdw blurRad="38100" dist="38100" dir="2700000" algn="tl">
                    <a:srgbClr val="DDDDDD"/>
                  </a:outerShdw>
                </a:effectLst>
                <a:latin typeface="標楷體" charset="0"/>
                <a:ea typeface="標楷體" charset="0"/>
                <a:cs typeface="標楷體" charset="0"/>
              </a:rPr>
              <a:t>小結</a:t>
            </a:r>
            <a:r>
              <a:rPr kumimoji="0" lang="zh-TW" altLang="en-US">
                <a:latin typeface="標楷體" charset="0"/>
                <a:ea typeface="標楷體" charset="0"/>
                <a:cs typeface="標楷體" charset="0"/>
              </a:rPr>
              <a:t>　我們剛剛舉了三個如何運用供需曲線</a:t>
            </a:r>
            <a:r>
              <a:rPr kumimoji="0" lang="en-US" altLang="zh-TW">
                <a:latin typeface="標楷體" charset="0"/>
                <a:ea typeface="標楷體" charset="0"/>
                <a:cs typeface="標楷體" charset="0"/>
              </a:rPr>
              <a:t/>
            </a:r>
            <a:br>
              <a:rPr kumimoji="0" lang="en-US" altLang="zh-TW">
                <a:latin typeface="標楷體" charset="0"/>
                <a:ea typeface="標楷體" charset="0"/>
                <a:cs typeface="標楷體" charset="0"/>
              </a:rPr>
            </a:br>
            <a:r>
              <a:rPr kumimoji="0" lang="zh-TW" altLang="en-US">
                <a:latin typeface="標楷體" charset="0"/>
                <a:ea typeface="標楷體" charset="0"/>
                <a:cs typeface="標楷體" charset="0"/>
              </a:rPr>
              <a:t>      來分析均衡變動的例子。</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      你可以利用那三個步驟來預測某一事  </a:t>
            </a:r>
            <a:r>
              <a:rPr kumimoji="0" lang="en-US" altLang="zh-TW">
                <a:latin typeface="標楷體" charset="0"/>
                <a:ea typeface="標楷體" charset="0"/>
                <a:cs typeface="標楷體" charset="0"/>
              </a:rPr>
              <a:t/>
            </a:r>
            <a:br>
              <a:rPr kumimoji="0" lang="en-US" altLang="zh-TW">
                <a:latin typeface="標楷體" charset="0"/>
                <a:ea typeface="標楷體" charset="0"/>
                <a:cs typeface="標楷體" charset="0"/>
              </a:rPr>
            </a:br>
            <a:r>
              <a:rPr kumimoji="0" lang="zh-TW" altLang="en-US">
                <a:latin typeface="標楷體" charset="0"/>
                <a:ea typeface="標楷體" charset="0"/>
                <a:cs typeface="標楷體" charset="0"/>
              </a:rPr>
              <a:t>      件對某一商品的均衡價格與數量的影</a:t>
            </a:r>
            <a:r>
              <a:rPr kumimoji="0" lang="en-US" altLang="zh-TW">
                <a:latin typeface="標楷體" charset="0"/>
                <a:ea typeface="標楷體" charset="0"/>
                <a:cs typeface="標楷體" charset="0"/>
              </a:rPr>
              <a:t/>
            </a:r>
            <a:br>
              <a:rPr kumimoji="0" lang="en-US" altLang="zh-TW">
                <a:latin typeface="標楷體" charset="0"/>
                <a:ea typeface="標楷體" charset="0"/>
                <a:cs typeface="標楷體" charset="0"/>
              </a:rPr>
            </a:br>
            <a:r>
              <a:rPr kumimoji="0" lang="zh-TW" altLang="en-US">
                <a:latin typeface="標楷體" charset="0"/>
                <a:ea typeface="標楷體" charset="0"/>
                <a:cs typeface="標楷體" charset="0"/>
              </a:rPr>
              <a:t>      響。</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      表</a:t>
            </a:r>
            <a:r>
              <a:rPr kumimoji="0" lang="en-US" altLang="zh-TW">
                <a:latin typeface="標楷體" charset="0"/>
                <a:ea typeface="標楷體" charset="0"/>
                <a:cs typeface="標楷體" charset="0"/>
              </a:rPr>
              <a:t>4</a:t>
            </a:r>
            <a:r>
              <a:rPr kumimoji="0" lang="zh-TW" altLang="en-US">
                <a:latin typeface="標楷體" charset="0"/>
                <a:ea typeface="標楷體" charset="0"/>
                <a:cs typeface="標楷體" charset="0"/>
              </a:rPr>
              <a:t>顯示九種可能的結果。建議你利   </a:t>
            </a:r>
            <a:r>
              <a:rPr kumimoji="0" lang="en-US" altLang="zh-TW">
                <a:latin typeface="標楷體" charset="0"/>
                <a:ea typeface="標楷體" charset="0"/>
                <a:cs typeface="標楷體" charset="0"/>
              </a:rPr>
              <a:t/>
            </a:r>
            <a:br>
              <a:rPr kumimoji="0" lang="en-US" altLang="zh-TW">
                <a:latin typeface="標楷體" charset="0"/>
                <a:ea typeface="標楷體" charset="0"/>
                <a:cs typeface="標楷體" charset="0"/>
              </a:rPr>
            </a:b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用供需圖形畫出這九種可能的結果。</a:t>
            </a:r>
          </a:p>
        </p:txBody>
      </p:sp>
      <p:sp>
        <p:nvSpPr>
          <p:cNvPr id="3" name="標題 2"/>
          <p:cNvSpPr>
            <a:spLocks noGrp="1"/>
          </p:cNvSpPr>
          <p:nvPr>
            <p:ph type="title"/>
          </p:nvPr>
        </p:nvSpPr>
        <p:spPr>
          <a:xfrm>
            <a:off x="1219200" y="228600"/>
            <a:ext cx="9144000" cy="1143000"/>
          </a:xfrm>
        </p:spPr>
        <p:txBody>
          <a:bodyPr vert="horz" wrap="square" lIns="91440" tIns="45720" rIns="91440" bIns="45720" numCol="1" anchor="t" anchorCtr="0" compatLnSpc="1">
            <a:prstTxWarp prst="textNoShape">
              <a:avLst/>
            </a:prstTxWarp>
          </a:bodyPr>
          <a:lstStyle/>
          <a:p>
            <a:pPr>
              <a:defRPr/>
            </a:pPr>
            <a:r>
              <a:rPr kumimoji="0" lang="zh-TW" altLang="en-US">
                <a:solidFill>
                  <a:srgbClr val="10253F"/>
                </a:solidFill>
                <a:effectLst>
                  <a:outerShdw blurRad="38100" dist="38100" dir="2700000" algn="tl">
                    <a:srgbClr val="DDDDDD"/>
                  </a:outerShdw>
                </a:effectLst>
                <a:latin typeface="標楷體" charset="0"/>
                <a:ea typeface="標楷體" charset="0"/>
                <a:cs typeface="標楷體" charset="0"/>
              </a:rPr>
              <a:t>分析均衡變動的三個步驟</a:t>
            </a:r>
          </a:p>
        </p:txBody>
      </p:sp>
      <p:sp>
        <p:nvSpPr>
          <p:cNvPr id="225283"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D47AB766-25C8-C448-A6E4-90CDC5488D74}" type="slidenum">
              <a:rPr kumimoji="0" lang="en-US" altLang="zh-TW" b="1">
                <a:solidFill>
                  <a:srgbClr val="376092"/>
                </a:solidFill>
                <a:ea typeface="標楷體" charset="0"/>
                <a:cs typeface="標楷體" charset="0"/>
              </a:rPr>
              <a:pPr/>
              <a:t>104</a:t>
            </a:fld>
            <a:endParaRPr kumimoji="0" lang="en-US" altLang="zh-TW" b="1">
              <a:solidFill>
                <a:srgbClr val="376092"/>
              </a:solidFill>
              <a:ea typeface="標楷體" charset="0"/>
              <a:cs typeface="標楷體" charset="0"/>
            </a:endParaRPr>
          </a:p>
        </p:txBody>
      </p:sp>
      <p:sp>
        <p:nvSpPr>
          <p:cNvPr id="22528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25285"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25286"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453232264"/>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219200" y="152400"/>
            <a:ext cx="7924800" cy="1143000"/>
          </a:xfrm>
        </p:spPr>
        <p:txBody>
          <a:bodyPr rtlCol="0">
            <a:normAutofit fontScale="90000"/>
          </a:bodyPr>
          <a:lstStyle/>
          <a:p>
            <a:pPr>
              <a:defRPr/>
            </a:pPr>
            <a:r>
              <a:rPr kumimoji="0" lang="zh-TW" altLang="en-US" dirty="0" smtClean="0">
                <a:cs typeface="+mj-cs"/>
              </a:rPr>
              <a:t>表</a:t>
            </a:r>
            <a:r>
              <a:rPr kumimoji="0" lang="en-US" dirty="0" smtClean="0">
                <a:cs typeface="+mj-cs"/>
              </a:rPr>
              <a:t>4 </a:t>
            </a:r>
            <a:r>
              <a:rPr kumimoji="0" lang="zh-TW" altLang="en-US" dirty="0" smtClean="0">
                <a:cs typeface="+mj-cs"/>
              </a:rPr>
              <a:t>當供需移動時，價格與數量如何變動？</a:t>
            </a:r>
            <a:endParaRPr kumimoji="0" lang="zh-TW" altLang="en-US" dirty="0">
              <a:cs typeface="+mj-cs"/>
            </a:endParaRPr>
          </a:p>
        </p:txBody>
      </p:sp>
      <p:sp>
        <p:nvSpPr>
          <p:cNvPr id="227330"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9F7C1A9-2D25-854B-87CE-6CC0C48C1FEA}" type="slidenum">
              <a:rPr kumimoji="0" lang="en-US" altLang="zh-TW" b="1">
                <a:solidFill>
                  <a:srgbClr val="376092"/>
                </a:solidFill>
                <a:ea typeface="標楷體" charset="0"/>
                <a:cs typeface="標楷體" charset="0"/>
              </a:rPr>
              <a:pPr/>
              <a:t>105</a:t>
            </a:fld>
            <a:endParaRPr kumimoji="0" lang="en-US" altLang="zh-TW" b="1">
              <a:solidFill>
                <a:srgbClr val="376092"/>
              </a:solidFill>
              <a:ea typeface="標楷體" charset="0"/>
              <a:cs typeface="標楷體" charset="0"/>
            </a:endParaRPr>
          </a:p>
        </p:txBody>
      </p:sp>
      <p:sp>
        <p:nvSpPr>
          <p:cNvPr id="227331"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2733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27333"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graphicFrame>
        <p:nvGraphicFramePr>
          <p:cNvPr id="9" name="Table 4"/>
          <p:cNvGraphicFramePr>
            <a:graphicFrameLocks noGrp="1"/>
          </p:cNvGraphicFramePr>
          <p:nvPr/>
        </p:nvGraphicFramePr>
        <p:xfrm>
          <a:off x="762000" y="2468880"/>
          <a:ext cx="7924800" cy="3474720"/>
        </p:xfrm>
        <a:graphic>
          <a:graphicData uri="http://schemas.openxmlformats.org/drawingml/2006/table">
            <a:tbl>
              <a:tblPr>
                <a:effectLst>
                  <a:outerShdw blurRad="63500" sx="102000" sy="102000" algn="ctr" rotWithShape="0">
                    <a:prstClr val="black">
                      <a:alpha val="40000"/>
                    </a:prstClr>
                  </a:outerShdw>
                </a:effectLst>
              </a:tblPr>
              <a:tblGrid>
                <a:gridCol w="1868237"/>
                <a:gridCol w="1814362"/>
                <a:gridCol w="2158465"/>
                <a:gridCol w="2083736"/>
              </a:tblGrid>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2400" b="0" i="0" u="none" strike="noStrike" cap="none" normalizeH="0" baseline="0" dirty="0" smtClean="0">
                        <a:ln>
                          <a:noFill/>
                        </a:ln>
                        <a:solidFill>
                          <a:srgbClr val="000099"/>
                        </a:solidFill>
                        <a:effectLst/>
                        <a:latin typeface="Calibri" pitchFamily="34" charset="0"/>
                        <a:cs typeface="Arial" pitchFamily="34" charset="0"/>
                      </a:endParaRP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B5CB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rPr>
                        <a:t>供給不變</a:t>
                      </a:r>
                      <a:endParaRPr kumimoji="0" lang="en-US" altLang="zh-TW"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endParaRP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B5CB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rPr>
                        <a:t>供給增加</a:t>
                      </a:r>
                      <a:endParaRPr kumimoji="0" lang="en-US" altLang="zh-TW"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endParaRP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B5CB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rPr>
                        <a:t>供給減少</a:t>
                      </a:r>
                      <a:endParaRPr kumimoji="0" lang="en-US" altLang="zh-TW"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endParaRP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B5CBD9"/>
                    </a:solidFill>
                  </a:tcPr>
                </a:tc>
              </a:tr>
              <a:tr h="3017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rPr>
                        <a:t>需求不變</a:t>
                      </a:r>
                      <a:endParaRPr kumimoji="0" lang="en-US" altLang="zh-TW"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rPr>
                        <a:t>需求增加</a:t>
                      </a:r>
                      <a:endParaRPr kumimoji="0" lang="en-US" altLang="zh-TW"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rPr>
                        <a:t>需求減少</a:t>
                      </a:r>
                      <a:endParaRPr kumimoji="0" lang="en-US" altLang="zh-TW"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i="0" u="none" strike="noStrike" cap="none" normalizeH="0" baseline="0" dirty="0" smtClean="0">
                        <a:ln>
                          <a:noFill/>
                        </a:ln>
                        <a:solidFill>
                          <a:srgbClr val="000099"/>
                        </a:solidFill>
                        <a:effectLst/>
                        <a:latin typeface="Calibri" pitchFamily="34" charset="0"/>
                        <a:ea typeface="新細明體" pitchFamily="18" charset="-120"/>
                        <a:cs typeface="Arial" pitchFamily="34"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B5CB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P</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不變</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Q</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不變</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P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上升</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Q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上升</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P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下降</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Q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下降</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E3EA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P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下降</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Q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上升</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P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 不確定</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Q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上升</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P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下降</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Q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 不確定</a:t>
                      </a: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 </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E3EA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P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上升</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Q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下降</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P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上升</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Q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 不確定</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P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 不確定</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Q </a:t>
                      </a:r>
                      <a:r>
                        <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rPr>
                        <a:t>下降</a:t>
                      </a:r>
                      <a:endParaRPr kumimoji="0" lang="en-US" altLang="zh-TW" sz="2400" b="0" i="0" u="none" strike="noStrike" cap="none" normalizeH="0" baseline="0" dirty="0" smtClean="0">
                        <a:ln>
                          <a:noFill/>
                        </a:ln>
                        <a:solidFill>
                          <a:srgbClr val="000000"/>
                        </a:solidFill>
                        <a:effectLst/>
                        <a:latin typeface="Calibri" pitchFamily="34" charset="0"/>
                        <a:ea typeface="新細明體" pitchFamily="18" charset="-120"/>
                        <a:cs typeface="Arial" pitchFamily="34"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E3EAF2"/>
                    </a:solidFill>
                  </a:tcPr>
                </a:tc>
              </a:tr>
            </a:tbl>
          </a:graphicData>
        </a:graphic>
      </p:graphicFrame>
      <p:sp>
        <p:nvSpPr>
          <p:cNvPr id="227335" name="內容版面配置區 1"/>
          <p:cNvSpPr>
            <a:spLocks noGrp="1"/>
          </p:cNvSpPr>
          <p:nvPr>
            <p:ph idx="1"/>
          </p:nvPr>
        </p:nvSpPr>
        <p:spPr bwMode="auto">
          <a:xfrm>
            <a:off x="685800" y="1447800"/>
            <a:ext cx="83820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zh-TW" altLang="en-US">
                <a:latin typeface="標楷體" charset="0"/>
                <a:ea typeface="標楷體" charset="0"/>
                <a:cs typeface="標楷體" charset="0"/>
              </a:rPr>
              <a:t>利用供需圖形畫出表中的九種可能結果。</a:t>
            </a:r>
          </a:p>
        </p:txBody>
      </p:sp>
    </p:spTree>
    <p:extLst>
      <p:ext uri="{BB962C8B-B14F-4D97-AF65-F5344CB8AC3E}">
        <p14:creationId xmlns:p14="http://schemas.microsoft.com/office/powerpoint/2010/main" val="3302659669"/>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投影片編號版面配置區 5"/>
          <p:cNvSpPr>
            <a:spLocks noGrp="1"/>
          </p:cNvSpPr>
          <p:nvPr>
            <p:ph type="sldNum" sz="quarter" idx="14"/>
          </p:nvPr>
        </p:nvSpPr>
        <p:spPr bwMode="auto">
          <a:xfrm>
            <a:off x="8305800" y="6248400"/>
            <a:ext cx="7239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l"/>
            <a:fld id="{A006D73C-8BE3-4C49-9D4A-086167A7055A}" type="slidenum">
              <a:rPr lang="en-US" altLang="zh-TW" b="1">
                <a:solidFill>
                  <a:srgbClr val="376092"/>
                </a:solidFill>
              </a:rPr>
              <a:pPr algn="l"/>
              <a:t>106</a:t>
            </a:fld>
            <a:endParaRPr lang="en-US" altLang="zh-TW" b="1">
              <a:solidFill>
                <a:srgbClr val="376092"/>
              </a:solidFill>
            </a:endParaRPr>
          </a:p>
        </p:txBody>
      </p:sp>
      <p:sp>
        <p:nvSpPr>
          <p:cNvPr id="229379" name="內容版面配置區 2"/>
          <p:cNvSpPr txBox="1">
            <a:spLocks/>
          </p:cNvSpPr>
          <p:nvPr/>
        </p:nvSpPr>
        <p:spPr bwMode="auto">
          <a:xfrm>
            <a:off x="714375" y="1214438"/>
            <a:ext cx="7858125" cy="435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spcBef>
                <a:spcPct val="20000"/>
              </a:spcBef>
              <a:spcAft>
                <a:spcPts val="600"/>
              </a:spcAft>
            </a:pPr>
            <a:r>
              <a:rPr kumimoji="0" lang="en-US" altLang="zh-TW" sz="3200">
                <a:solidFill>
                  <a:srgbClr val="DBEEF4"/>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當天然災害，如颶風，重創某地時，該地基本物資，如汽油與瓶裝水，的需求增加且供給會減少，從而價格會上漲，進而有人會抱怨物價遭到哄抬。</a:t>
            </a:r>
            <a:endParaRPr kumimoji="0" lang="en-US" altLang="zh-TW" sz="3200">
              <a:solidFill>
                <a:srgbClr val="000070"/>
              </a:solidFill>
              <a:latin typeface="標楷體" charset="0"/>
              <a:ea typeface="標楷體" charset="0"/>
              <a:cs typeface="標楷體" charset="0"/>
            </a:endParaRPr>
          </a:p>
          <a:p>
            <a:pPr eaLnBrk="0" hangingPunct="0">
              <a:spcBef>
                <a:spcPct val="20000"/>
              </a:spcBef>
              <a:spcAft>
                <a:spcPts val="600"/>
              </a:spcAft>
            </a:pPr>
            <a:r>
              <a:rPr kumimoji="0" lang="en-US" altLang="zh-TW" sz="3200">
                <a:solidFill>
                  <a:srgbClr val="000070"/>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不過，本文作者提出截然不同的看法：物價哄抬者，對有些相當需要的人而言，是善心人士。</a:t>
            </a:r>
          </a:p>
          <a:p>
            <a:pPr eaLnBrk="0" hangingPunct="0">
              <a:spcBef>
                <a:spcPct val="20000"/>
              </a:spcBef>
              <a:spcAft>
                <a:spcPts val="600"/>
              </a:spcAft>
              <a:buFont typeface="Arial" charset="0"/>
              <a:buNone/>
            </a:pPr>
            <a:endParaRPr kumimoji="0" lang="zh-TW" altLang="en-US" sz="3200">
              <a:solidFill>
                <a:srgbClr val="000070"/>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p:txBody>
      </p:sp>
      <p:sp>
        <p:nvSpPr>
          <p:cNvPr id="229380" name="Rectangle 2"/>
          <p:cNvSpPr txBox="1">
            <a:spLocks noChangeAspect="1" noChangeArrowheads="1"/>
          </p:cNvSpPr>
          <p:nvPr/>
        </p:nvSpPr>
        <p:spPr bwMode="auto">
          <a:xfrm>
            <a:off x="2387600" y="0"/>
            <a:ext cx="6756400" cy="6096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spcBef>
                <a:spcPct val="20000"/>
              </a:spcBef>
              <a:spcAft>
                <a:spcPts val="600"/>
              </a:spcAft>
              <a:buFont typeface="Arial" charset="0"/>
              <a:buNone/>
            </a:pPr>
            <a:endParaRPr kumimoji="0" lang="zh-TW" altLang="en-US" sz="2800" b="1">
              <a:solidFill>
                <a:srgbClr val="9E0000"/>
              </a:solidFill>
              <a:latin typeface="微軟正黑體" charset="0"/>
              <a:ea typeface="微軟正黑體" charset="0"/>
              <a:cs typeface="微軟正黑體" charset="0"/>
            </a:endParaRPr>
          </a:p>
        </p:txBody>
      </p:sp>
      <p:pic>
        <p:nvPicPr>
          <p:cNvPr id="229381"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7963"/>
            <a:ext cx="414338" cy="665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9382"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313" y="582613"/>
            <a:ext cx="8802687"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9383"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4222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457200" y="25400"/>
            <a:ext cx="1905000" cy="584200"/>
          </a:xfrm>
          <a:prstGeom prst="rect">
            <a:avLst/>
          </a:prstGeom>
          <a:solidFill>
            <a:srgbClr val="9E0000"/>
          </a:solidFill>
        </p:spPr>
        <p:txBody>
          <a:bodyPr>
            <a:spAutoFit/>
          </a:bodyPr>
          <a:lstStyle/>
          <a:p>
            <a:pPr>
              <a:defRPr/>
            </a:pPr>
            <a:r>
              <a:rPr kumimoji="0" lang="zh-TW" altLang="en-US" sz="3200" b="1" dirty="0">
                <a:solidFill>
                  <a:prstClr val="white"/>
                </a:solidFill>
                <a:effectLst>
                  <a:outerShdw blurRad="38100" dist="38100" dir="2700000" algn="tl">
                    <a:srgbClr val="000000"/>
                  </a:outerShdw>
                </a:effectLst>
                <a:latin typeface="微軟正黑體" pitchFamily="34" charset="-120"/>
                <a:ea typeface="微軟正黑體" pitchFamily="34" charset="-120"/>
                <a:cs typeface="Arial" charset="0"/>
              </a:rPr>
              <a:t>如是我聞</a:t>
            </a:r>
            <a:endParaRPr kumimoji="0" lang="zh-TW" altLang="en-US" sz="3200" dirty="0">
              <a:solidFill>
                <a:prstClr val="white"/>
              </a:solidFill>
              <a:ea typeface="標楷體"/>
              <a:cs typeface="Arial" charset="0"/>
            </a:endParaRPr>
          </a:p>
        </p:txBody>
      </p:sp>
      <p:sp>
        <p:nvSpPr>
          <p:cNvPr id="229385" name="Rectangle 2"/>
          <p:cNvSpPr txBox="1">
            <a:spLocks noChangeAspect="1" noChangeArrowheads="1"/>
          </p:cNvSpPr>
          <p:nvPr/>
        </p:nvSpPr>
        <p:spPr bwMode="auto">
          <a:xfrm>
            <a:off x="2362200" y="0"/>
            <a:ext cx="6756400" cy="6096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spcBef>
                <a:spcPct val="20000"/>
              </a:spcBef>
              <a:spcAft>
                <a:spcPts val="600"/>
              </a:spcAft>
            </a:pPr>
            <a:r>
              <a:rPr kumimoji="0" lang="zh-TW" altLang="en-US" sz="2800" b="1">
                <a:solidFill>
                  <a:srgbClr val="9E0000"/>
                </a:solidFill>
                <a:latin typeface="微軟正黑體" charset="0"/>
                <a:ea typeface="微軟正黑體" charset="0"/>
                <a:cs typeface="微軟正黑體" charset="0"/>
              </a:rPr>
              <a:t>天災後物價上漲</a:t>
            </a:r>
            <a:endParaRPr kumimoji="0" lang="zh-TW" altLang="en-US" sz="100">
              <a:solidFill>
                <a:srgbClr val="DBEEF4"/>
              </a:solidFill>
              <a:latin typeface="標楷體" charset="0"/>
              <a:ea typeface="微軟正黑體" charset="0"/>
              <a:cs typeface="微軟正黑體" charset="0"/>
            </a:endParaRPr>
          </a:p>
        </p:txBody>
      </p:sp>
    </p:spTree>
    <p:extLst>
      <p:ext uri="{BB962C8B-B14F-4D97-AF65-F5344CB8AC3E}">
        <p14:creationId xmlns:p14="http://schemas.microsoft.com/office/powerpoint/2010/main" val="40207919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投影片編號版面配置區 5"/>
          <p:cNvSpPr>
            <a:spLocks noGrp="1"/>
          </p:cNvSpPr>
          <p:nvPr>
            <p:ph type="sldNum" sz="quarter" idx="14"/>
          </p:nvPr>
        </p:nvSpPr>
        <p:spPr bwMode="auto">
          <a:xfrm>
            <a:off x="8305800" y="6248400"/>
            <a:ext cx="7239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l"/>
            <a:fld id="{DD2F2AD4-C9EC-A740-AE5D-FCD5C9285728}" type="slidenum">
              <a:rPr lang="en-US" altLang="zh-TW" b="1">
                <a:solidFill>
                  <a:srgbClr val="376092"/>
                </a:solidFill>
              </a:rPr>
              <a:pPr algn="l"/>
              <a:t>107</a:t>
            </a:fld>
            <a:endParaRPr lang="en-US" altLang="zh-TW" b="1">
              <a:solidFill>
                <a:srgbClr val="376092"/>
              </a:solidFill>
            </a:endParaRPr>
          </a:p>
        </p:txBody>
      </p:sp>
      <p:sp>
        <p:nvSpPr>
          <p:cNvPr id="231427" name="內容版面配置區 2"/>
          <p:cNvSpPr txBox="1">
            <a:spLocks/>
          </p:cNvSpPr>
          <p:nvPr/>
        </p:nvSpPr>
        <p:spPr bwMode="auto">
          <a:xfrm>
            <a:off x="714375" y="1509713"/>
            <a:ext cx="7858125" cy="435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buFont typeface="Arial" charset="0"/>
              <a:buNone/>
            </a:pPr>
            <a:r>
              <a:rPr kumimoji="0" lang="en-US" altLang="zh-TW" sz="3200">
                <a:solidFill>
                  <a:srgbClr val="DBEEF4"/>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約翰．史托塞爾 撰</a:t>
            </a:r>
          </a:p>
          <a:p>
            <a:pPr eaLnBrk="0" hangingPunct="0">
              <a:buFont typeface="Arial" charset="0"/>
              <a:buNone/>
            </a:pPr>
            <a:r>
              <a:rPr kumimoji="0" lang="en-US" altLang="zh-TW" sz="3200">
                <a:solidFill>
                  <a:srgbClr val="000070"/>
                </a:solidFill>
                <a:latin typeface="標楷體" charset="0"/>
                <a:ea typeface="標楷體" charset="0"/>
                <a:cs typeface="標楷體" charset="0"/>
              </a:rPr>
              <a:t> </a:t>
            </a:r>
            <a:endParaRPr kumimoji="0" lang="zh-TW" altLang="en-US" sz="3200">
              <a:solidFill>
                <a:srgbClr val="000070"/>
              </a:solidFill>
              <a:latin typeface="標楷體" charset="0"/>
              <a:ea typeface="標楷體" charset="0"/>
              <a:cs typeface="標楷體" charset="0"/>
            </a:endParaRPr>
          </a:p>
          <a:p>
            <a:pPr eaLnBrk="0" hangingPunct="0">
              <a:buFont typeface="Arial" charset="0"/>
              <a:buNone/>
            </a:pPr>
            <a:r>
              <a:rPr kumimoji="0" lang="en-US" altLang="zh-TW" sz="3200">
                <a:solidFill>
                  <a:srgbClr val="000070"/>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政治人物及媒體對卡崔那颶風過後的物價上漲感到憤怒。</a:t>
            </a:r>
            <a:r>
              <a:rPr kumimoji="0" lang="en-US" altLang="zh-TW" sz="3200">
                <a:solidFill>
                  <a:srgbClr val="000070"/>
                </a:solidFill>
                <a:latin typeface="標楷體" charset="0"/>
                <a:ea typeface="標楷體" charset="0"/>
                <a:cs typeface="標楷體" charset="0"/>
              </a:rPr>
              <a:t> </a:t>
            </a:r>
            <a:endParaRPr kumimoji="0" lang="zh-TW" altLang="en-US" sz="3200">
              <a:solidFill>
                <a:srgbClr val="000070"/>
              </a:solidFill>
              <a:latin typeface="標楷體" charset="0"/>
              <a:ea typeface="標楷體" charset="0"/>
              <a:cs typeface="標楷體" charset="0"/>
            </a:endParaRPr>
          </a:p>
          <a:p>
            <a:pPr eaLnBrk="0" hangingPunct="0">
              <a:buFont typeface="Arial" charset="0"/>
              <a:buNone/>
            </a:pPr>
            <a:r>
              <a:rPr kumimoji="0" lang="en-US" altLang="zh-TW" sz="3200">
                <a:solidFill>
                  <a:srgbClr val="000070"/>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你當然也可能像他們一樣，譴責那些哄抬物價的人；不過，你若是相當需要那些價格高漲的物資，你不一定會加入譴責的行列。</a:t>
            </a:r>
          </a:p>
          <a:p>
            <a:pPr eaLnBrk="0" hangingPunct="0">
              <a:spcBef>
                <a:spcPct val="20000"/>
              </a:spcBef>
              <a:spcAft>
                <a:spcPts val="600"/>
              </a:spcAft>
              <a:buFont typeface="Arial" charset="0"/>
              <a:buNone/>
            </a:pPr>
            <a:endParaRPr kumimoji="0" lang="zh-TW" altLang="en-US" sz="3200">
              <a:solidFill>
                <a:srgbClr val="000070"/>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p:txBody>
      </p:sp>
      <p:sp>
        <p:nvSpPr>
          <p:cNvPr id="231428" name="Rectangle 2"/>
          <p:cNvSpPr txBox="1">
            <a:spLocks noChangeAspect="1" noChangeArrowheads="1"/>
          </p:cNvSpPr>
          <p:nvPr/>
        </p:nvSpPr>
        <p:spPr bwMode="auto">
          <a:xfrm>
            <a:off x="2387600" y="0"/>
            <a:ext cx="6756400" cy="6096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spcBef>
                <a:spcPct val="20000"/>
              </a:spcBef>
              <a:spcAft>
                <a:spcPts val="600"/>
              </a:spcAft>
            </a:pPr>
            <a:r>
              <a:rPr kumimoji="0" lang="zh-TW" altLang="en-US" sz="2800" b="1">
                <a:solidFill>
                  <a:srgbClr val="9E0000"/>
                </a:solidFill>
                <a:latin typeface="微軟正黑體" charset="0"/>
                <a:ea typeface="微軟正黑體" charset="0"/>
                <a:cs typeface="微軟正黑體" charset="0"/>
              </a:rPr>
              <a:t>天災後物價上漲</a:t>
            </a:r>
            <a:endParaRPr kumimoji="0" lang="zh-TW" altLang="en-US" sz="100">
              <a:solidFill>
                <a:srgbClr val="DBEEF4"/>
              </a:solidFill>
              <a:latin typeface="標楷體" charset="0"/>
              <a:ea typeface="微軟正黑體" charset="0"/>
              <a:cs typeface="微軟正黑體" charset="0"/>
            </a:endParaRPr>
          </a:p>
        </p:txBody>
      </p:sp>
      <p:pic>
        <p:nvPicPr>
          <p:cNvPr id="231429"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7963"/>
            <a:ext cx="414338" cy="665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143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313" y="582613"/>
            <a:ext cx="8802687"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1431"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4222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457200" y="25400"/>
            <a:ext cx="1905000" cy="584200"/>
          </a:xfrm>
          <a:prstGeom prst="rect">
            <a:avLst/>
          </a:prstGeom>
          <a:solidFill>
            <a:srgbClr val="9E0000"/>
          </a:solidFill>
        </p:spPr>
        <p:txBody>
          <a:bodyPr>
            <a:spAutoFit/>
          </a:bodyPr>
          <a:lstStyle/>
          <a:p>
            <a:pPr>
              <a:defRPr/>
            </a:pPr>
            <a:r>
              <a:rPr kumimoji="0" lang="zh-TW" altLang="en-US" sz="3200" b="1" dirty="0">
                <a:solidFill>
                  <a:prstClr val="white"/>
                </a:solidFill>
                <a:effectLst>
                  <a:outerShdw blurRad="38100" dist="38100" dir="2700000" algn="tl">
                    <a:srgbClr val="000000"/>
                  </a:outerShdw>
                </a:effectLst>
                <a:latin typeface="微軟正黑體" pitchFamily="34" charset="-120"/>
                <a:ea typeface="微軟正黑體" pitchFamily="34" charset="-120"/>
                <a:cs typeface="Arial" charset="0"/>
              </a:rPr>
              <a:t>如是我聞</a:t>
            </a:r>
            <a:endParaRPr kumimoji="0" lang="zh-TW" altLang="en-US" sz="3200" dirty="0">
              <a:solidFill>
                <a:prstClr val="white"/>
              </a:solidFill>
              <a:ea typeface="標楷體"/>
              <a:cs typeface="Arial" charset="0"/>
            </a:endParaRPr>
          </a:p>
        </p:txBody>
      </p:sp>
      <p:sp>
        <p:nvSpPr>
          <p:cNvPr id="231433" name="矩形 1"/>
          <p:cNvSpPr>
            <a:spLocks noChangeArrowheads="1"/>
          </p:cNvSpPr>
          <p:nvPr/>
        </p:nvSpPr>
        <p:spPr bwMode="auto">
          <a:xfrm>
            <a:off x="1066800" y="1033463"/>
            <a:ext cx="44942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20000"/>
              </a:spcBef>
              <a:spcAft>
                <a:spcPts val="600"/>
              </a:spcAft>
            </a:pPr>
            <a:r>
              <a:rPr kumimoji="0" lang="zh-TW" altLang="en-US" sz="2800" b="1">
                <a:solidFill>
                  <a:srgbClr val="9E0000"/>
                </a:solidFill>
                <a:latin typeface="微軟正黑體" charset="0"/>
                <a:ea typeface="微軟正黑體" charset="0"/>
                <a:cs typeface="微軟正黑體" charset="0"/>
              </a:rPr>
              <a:t>物價哄抬者應受到譴責嗎？</a:t>
            </a:r>
            <a:endParaRPr kumimoji="0" lang="zh-TW" altLang="en-US" sz="2800">
              <a:solidFill>
                <a:srgbClr val="DBEEF4"/>
              </a:solidFill>
              <a:latin typeface="標楷體" charset="0"/>
              <a:ea typeface="微軟正黑體" charset="0"/>
              <a:cs typeface="微軟正黑體" charset="0"/>
            </a:endParaRPr>
          </a:p>
        </p:txBody>
      </p:sp>
    </p:spTree>
    <p:extLst>
      <p:ext uri="{BB962C8B-B14F-4D97-AF65-F5344CB8AC3E}">
        <p14:creationId xmlns:p14="http://schemas.microsoft.com/office/powerpoint/2010/main" val="24784896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投影片編號版面配置區 5"/>
          <p:cNvSpPr>
            <a:spLocks noGrp="1"/>
          </p:cNvSpPr>
          <p:nvPr>
            <p:ph type="sldNum" sz="quarter" idx="14"/>
          </p:nvPr>
        </p:nvSpPr>
        <p:spPr bwMode="auto">
          <a:xfrm>
            <a:off x="8305800" y="6248400"/>
            <a:ext cx="7239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l"/>
            <a:fld id="{57B0D0C5-B93C-BA40-B65E-729812F0A8EE}" type="slidenum">
              <a:rPr lang="en-US" altLang="zh-TW" b="1">
                <a:solidFill>
                  <a:srgbClr val="376092"/>
                </a:solidFill>
              </a:rPr>
              <a:pPr algn="l"/>
              <a:t>108</a:t>
            </a:fld>
            <a:endParaRPr lang="en-US" altLang="zh-TW" b="1">
              <a:solidFill>
                <a:srgbClr val="376092"/>
              </a:solidFill>
            </a:endParaRPr>
          </a:p>
        </p:txBody>
      </p:sp>
      <p:sp>
        <p:nvSpPr>
          <p:cNvPr id="233475" name="內容版面配置區 2"/>
          <p:cNvSpPr txBox="1">
            <a:spLocks/>
          </p:cNvSpPr>
          <p:nvPr/>
        </p:nvSpPr>
        <p:spPr bwMode="auto">
          <a:xfrm>
            <a:off x="714375" y="1066800"/>
            <a:ext cx="7858125"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buFont typeface="Arial" charset="0"/>
              <a:buNone/>
            </a:pPr>
            <a:r>
              <a:rPr kumimoji="0" lang="en-US" altLang="zh-TW" sz="3200">
                <a:solidFill>
                  <a:srgbClr val="DBEEF4"/>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想像一下以下的情境：你的嬰兒因缺水而陷入脫水的危機。</a:t>
            </a:r>
            <a:r>
              <a:rPr kumimoji="0" lang="en-US" altLang="zh-TW" sz="3200">
                <a:solidFill>
                  <a:srgbClr val="000070"/>
                </a:solidFill>
                <a:latin typeface="標楷體" charset="0"/>
                <a:ea typeface="標楷體" charset="0"/>
                <a:cs typeface="標楷體" charset="0"/>
              </a:rPr>
              <a:t>(</a:t>
            </a:r>
            <a:r>
              <a:rPr kumimoji="0" lang="zh-TW" altLang="en-US" sz="3200">
                <a:solidFill>
                  <a:srgbClr val="000070"/>
                </a:solidFill>
                <a:latin typeface="標楷體" charset="0"/>
                <a:ea typeface="標楷體" charset="0"/>
                <a:cs typeface="標楷體" charset="0"/>
              </a:rPr>
              <a:t>在</a:t>
            </a:r>
            <a:r>
              <a:rPr kumimoji="0" lang="en-US" altLang="zh-TW" sz="3200">
                <a:solidFill>
                  <a:srgbClr val="000070"/>
                </a:solidFill>
                <a:latin typeface="標楷體" charset="0"/>
                <a:ea typeface="標楷體" charset="0"/>
                <a:cs typeface="標楷體" charset="0"/>
              </a:rPr>
              <a:t>2011</a:t>
            </a:r>
            <a:r>
              <a:rPr kumimoji="0" lang="zh-TW" altLang="en-US" sz="3200">
                <a:solidFill>
                  <a:srgbClr val="000070"/>
                </a:solidFill>
                <a:latin typeface="標楷體" charset="0"/>
                <a:ea typeface="標楷體" charset="0"/>
                <a:cs typeface="標楷體" charset="0"/>
              </a:rPr>
              <a:t>年，日本因地震海嘯造成核災，日本東京都就曾測出自來水之碘</a:t>
            </a:r>
            <a:r>
              <a:rPr kumimoji="0" lang="en-US" altLang="zh-TW" sz="3200">
                <a:solidFill>
                  <a:srgbClr val="000070"/>
                </a:solidFill>
                <a:latin typeface="標楷體" charset="0"/>
                <a:ea typeface="標楷體" charset="0"/>
                <a:cs typeface="標楷體" charset="0"/>
              </a:rPr>
              <a:t>131</a:t>
            </a:r>
            <a:r>
              <a:rPr kumimoji="0" lang="zh-TW" altLang="en-US" sz="3200">
                <a:solidFill>
                  <a:srgbClr val="000070"/>
                </a:solidFill>
                <a:latin typeface="標楷體" charset="0"/>
                <a:ea typeface="標楷體" charset="0"/>
                <a:cs typeface="標楷體" charset="0"/>
              </a:rPr>
              <a:t>含量為法定嬰兒飲水基準的</a:t>
            </a:r>
            <a:r>
              <a:rPr kumimoji="0" lang="en-US" altLang="zh-TW" sz="3200">
                <a:solidFill>
                  <a:srgbClr val="000070"/>
                </a:solidFill>
                <a:latin typeface="標楷體" charset="0"/>
                <a:ea typeface="標楷體" charset="0"/>
                <a:cs typeface="標楷體" charset="0"/>
              </a:rPr>
              <a:t>2</a:t>
            </a:r>
            <a:r>
              <a:rPr kumimoji="0" lang="zh-TW" altLang="en-US" sz="3200">
                <a:solidFill>
                  <a:srgbClr val="000070"/>
                </a:solidFill>
                <a:latin typeface="標楷體" charset="0"/>
                <a:ea typeface="標楷體" charset="0"/>
                <a:cs typeface="標楷體" charset="0"/>
              </a:rPr>
              <a:t>倍多；消息一經報導就發生過類似的情況。</a:t>
            </a:r>
            <a:r>
              <a:rPr kumimoji="0" lang="en-US" altLang="zh-TW" sz="3200">
                <a:solidFill>
                  <a:srgbClr val="000070"/>
                </a:solidFill>
                <a:latin typeface="標楷體" charset="0"/>
                <a:ea typeface="標楷體" charset="0"/>
                <a:cs typeface="標楷體" charset="0"/>
              </a:rPr>
              <a:t>) </a:t>
            </a:r>
            <a:endParaRPr kumimoji="0" lang="zh-TW" altLang="en-US" sz="3200">
              <a:solidFill>
                <a:srgbClr val="000070"/>
              </a:solidFill>
              <a:latin typeface="標楷體" charset="0"/>
              <a:ea typeface="標楷體" charset="0"/>
              <a:cs typeface="標楷體" charset="0"/>
            </a:endParaRPr>
          </a:p>
          <a:p>
            <a:pPr eaLnBrk="0" hangingPunct="0">
              <a:buFont typeface="Arial" charset="0"/>
              <a:buNone/>
            </a:pPr>
            <a:r>
              <a:rPr kumimoji="0" lang="zh-TW" altLang="en-US" sz="3200">
                <a:solidFill>
                  <a:srgbClr val="000070"/>
                </a:solidFill>
                <a:latin typeface="標楷體" charset="0"/>
                <a:ea typeface="標楷體" charset="0"/>
                <a:cs typeface="標楷體" charset="0"/>
              </a:rPr>
              <a:t>  你找到一家還開著的店；但店家有著「慈悲」心腸，不願趁火打劫而哄抬瓶裝水的價格。然後你發現，一瓶水都不剩。你只好繼續找下去，終於找到一家還有在賣水的店；不過，一瓶水店家要價</a:t>
            </a:r>
            <a:r>
              <a:rPr kumimoji="0" lang="en-US" altLang="zh-TW" sz="3200">
                <a:solidFill>
                  <a:srgbClr val="000070"/>
                </a:solidFill>
                <a:latin typeface="標楷體" charset="0"/>
                <a:ea typeface="標楷體" charset="0"/>
                <a:cs typeface="標楷體" charset="0"/>
              </a:rPr>
              <a:t>500</a:t>
            </a:r>
            <a:r>
              <a:rPr kumimoji="0" lang="zh-TW" altLang="en-US" sz="3200">
                <a:solidFill>
                  <a:srgbClr val="000070"/>
                </a:solidFill>
                <a:latin typeface="標楷體" charset="0"/>
                <a:ea typeface="標楷體" charset="0"/>
                <a:cs typeface="標楷體" charset="0"/>
              </a:rPr>
              <a:t>元。</a:t>
            </a:r>
          </a:p>
          <a:p>
            <a:pPr eaLnBrk="0" hangingPunct="0">
              <a:spcBef>
                <a:spcPct val="20000"/>
              </a:spcBef>
              <a:spcAft>
                <a:spcPts val="600"/>
              </a:spcAft>
              <a:buFont typeface="Arial" charset="0"/>
              <a:buNone/>
            </a:pPr>
            <a:endParaRPr kumimoji="0" lang="zh-TW" altLang="en-US" sz="3200">
              <a:solidFill>
                <a:srgbClr val="000070"/>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p:txBody>
      </p:sp>
      <p:sp>
        <p:nvSpPr>
          <p:cNvPr id="233476" name="Rectangle 2"/>
          <p:cNvSpPr txBox="1">
            <a:spLocks noChangeAspect="1" noChangeArrowheads="1"/>
          </p:cNvSpPr>
          <p:nvPr/>
        </p:nvSpPr>
        <p:spPr bwMode="auto">
          <a:xfrm>
            <a:off x="2387600" y="0"/>
            <a:ext cx="6756400" cy="6096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spcBef>
                <a:spcPct val="20000"/>
              </a:spcBef>
              <a:spcAft>
                <a:spcPts val="600"/>
              </a:spcAft>
            </a:pPr>
            <a:endParaRPr kumimoji="0" lang="zh-TW" altLang="en-US" sz="100">
              <a:solidFill>
                <a:srgbClr val="DBEEF4"/>
              </a:solidFill>
              <a:latin typeface="標楷體" charset="0"/>
              <a:ea typeface="微軟正黑體" charset="0"/>
              <a:cs typeface="微軟正黑體" charset="0"/>
            </a:endParaRPr>
          </a:p>
        </p:txBody>
      </p:sp>
      <p:pic>
        <p:nvPicPr>
          <p:cNvPr id="233477"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7963"/>
            <a:ext cx="414338" cy="665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3478"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313" y="582613"/>
            <a:ext cx="8802687"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3479"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4222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457200" y="25400"/>
            <a:ext cx="1905000" cy="584200"/>
          </a:xfrm>
          <a:prstGeom prst="rect">
            <a:avLst/>
          </a:prstGeom>
          <a:solidFill>
            <a:srgbClr val="9E0000"/>
          </a:solidFill>
        </p:spPr>
        <p:txBody>
          <a:bodyPr>
            <a:spAutoFit/>
          </a:bodyPr>
          <a:lstStyle/>
          <a:p>
            <a:pPr>
              <a:defRPr/>
            </a:pPr>
            <a:r>
              <a:rPr kumimoji="0" lang="zh-TW" altLang="en-US" sz="3200" b="1" dirty="0">
                <a:solidFill>
                  <a:prstClr val="white"/>
                </a:solidFill>
                <a:effectLst>
                  <a:outerShdw blurRad="38100" dist="38100" dir="2700000" algn="tl">
                    <a:srgbClr val="000000"/>
                  </a:outerShdw>
                </a:effectLst>
                <a:latin typeface="微軟正黑體" pitchFamily="34" charset="-120"/>
                <a:ea typeface="微軟正黑體" pitchFamily="34" charset="-120"/>
                <a:cs typeface="Arial" charset="0"/>
              </a:rPr>
              <a:t>如是我聞</a:t>
            </a:r>
            <a:endParaRPr kumimoji="0" lang="zh-TW" altLang="en-US" sz="3200" dirty="0">
              <a:solidFill>
                <a:prstClr val="white"/>
              </a:solidFill>
              <a:ea typeface="標楷體"/>
              <a:cs typeface="Arial" charset="0"/>
            </a:endParaRPr>
          </a:p>
        </p:txBody>
      </p:sp>
      <p:sp>
        <p:nvSpPr>
          <p:cNvPr id="233481" name="Rectangle 2"/>
          <p:cNvSpPr txBox="1">
            <a:spLocks noChangeAspect="1" noChangeArrowheads="1"/>
          </p:cNvSpPr>
          <p:nvPr/>
        </p:nvSpPr>
        <p:spPr bwMode="auto">
          <a:xfrm>
            <a:off x="2362200" y="0"/>
            <a:ext cx="6756400" cy="6096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spcBef>
                <a:spcPct val="20000"/>
              </a:spcBef>
              <a:spcAft>
                <a:spcPts val="600"/>
              </a:spcAft>
            </a:pPr>
            <a:r>
              <a:rPr kumimoji="0" lang="zh-TW" altLang="en-US" sz="2800" b="1">
                <a:solidFill>
                  <a:srgbClr val="9E0000"/>
                </a:solidFill>
                <a:latin typeface="微軟正黑體" charset="0"/>
                <a:ea typeface="微軟正黑體" charset="0"/>
                <a:cs typeface="微軟正黑體" charset="0"/>
              </a:rPr>
              <a:t>天災後物價上漲</a:t>
            </a:r>
            <a:endParaRPr kumimoji="0" lang="zh-TW" altLang="en-US" sz="100">
              <a:solidFill>
                <a:srgbClr val="DBEEF4"/>
              </a:solidFill>
              <a:latin typeface="標楷體" charset="0"/>
              <a:ea typeface="微軟正黑體" charset="0"/>
              <a:cs typeface="微軟正黑體" charset="0"/>
            </a:endParaRPr>
          </a:p>
        </p:txBody>
      </p:sp>
    </p:spTree>
    <p:extLst>
      <p:ext uri="{BB962C8B-B14F-4D97-AF65-F5344CB8AC3E}">
        <p14:creationId xmlns:p14="http://schemas.microsoft.com/office/powerpoint/2010/main" val="6401360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投影片編號版面配置區 5"/>
          <p:cNvSpPr>
            <a:spLocks noGrp="1"/>
          </p:cNvSpPr>
          <p:nvPr>
            <p:ph type="sldNum" sz="quarter" idx="14"/>
          </p:nvPr>
        </p:nvSpPr>
        <p:spPr bwMode="auto">
          <a:xfrm>
            <a:off x="8305800" y="6248400"/>
            <a:ext cx="7239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l"/>
            <a:fld id="{B3546254-3510-5D49-A226-6476EC63C815}" type="slidenum">
              <a:rPr lang="en-US" altLang="zh-TW" b="1">
                <a:solidFill>
                  <a:srgbClr val="376092"/>
                </a:solidFill>
              </a:rPr>
              <a:pPr algn="l"/>
              <a:t>109</a:t>
            </a:fld>
            <a:endParaRPr lang="en-US" altLang="zh-TW" b="1">
              <a:solidFill>
                <a:srgbClr val="376092"/>
              </a:solidFill>
            </a:endParaRPr>
          </a:p>
        </p:txBody>
      </p:sp>
      <p:sp>
        <p:nvSpPr>
          <p:cNvPr id="235523" name="內容版面配置區 2"/>
          <p:cNvSpPr txBox="1">
            <a:spLocks/>
          </p:cNvSpPr>
          <p:nvPr/>
        </p:nvSpPr>
        <p:spPr bwMode="auto">
          <a:xfrm>
            <a:off x="714375" y="1066800"/>
            <a:ext cx="7858125"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buFont typeface="Arial" charset="0"/>
              <a:buNone/>
            </a:pPr>
            <a:r>
              <a:rPr kumimoji="0" lang="en-US" altLang="zh-TW" sz="3200">
                <a:solidFill>
                  <a:srgbClr val="DBEEF4"/>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這時候你會因他的「剝削」而恨他，還是會因你的孩子可以脫離險境而把他看成菩薩？ </a:t>
            </a:r>
          </a:p>
          <a:p>
            <a:pPr eaLnBrk="0" hangingPunct="0">
              <a:buFont typeface="Arial" charset="0"/>
              <a:buNone/>
            </a:pPr>
            <a:r>
              <a:rPr kumimoji="0" lang="en-US" altLang="zh-TW" sz="3200">
                <a:solidFill>
                  <a:srgbClr val="000070"/>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如果他不抬高瓶裝水的價格，還是像天災前一樣，一瓶賣</a:t>
            </a:r>
            <a:r>
              <a:rPr kumimoji="0" lang="en-US" altLang="zh-TW" sz="3200">
                <a:solidFill>
                  <a:srgbClr val="000070"/>
                </a:solidFill>
                <a:latin typeface="標楷體" charset="0"/>
                <a:ea typeface="標楷體" charset="0"/>
                <a:cs typeface="標楷體" charset="0"/>
              </a:rPr>
              <a:t>15</a:t>
            </a:r>
            <a:r>
              <a:rPr kumimoji="0" lang="zh-TW" altLang="en-US" sz="3200">
                <a:solidFill>
                  <a:srgbClr val="000070"/>
                </a:solidFill>
                <a:latin typeface="標楷體" charset="0"/>
                <a:ea typeface="標楷體" charset="0"/>
                <a:cs typeface="標楷體" charset="0"/>
              </a:rPr>
              <a:t>元，那麼，他店裡的瓶裝水早就被搶購一空了！</a:t>
            </a:r>
          </a:p>
          <a:p>
            <a:pPr eaLnBrk="0" hangingPunct="0">
              <a:buFont typeface="Arial" charset="0"/>
              <a:buNone/>
            </a:pPr>
            <a:r>
              <a:rPr kumimoji="0" lang="en-US" altLang="zh-TW" sz="3200">
                <a:solidFill>
                  <a:srgbClr val="000070"/>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就是因為他追求自身的利益，一瓶水要價</a:t>
            </a:r>
            <a:r>
              <a:rPr kumimoji="0" lang="en-US" altLang="zh-TW" sz="3200">
                <a:solidFill>
                  <a:srgbClr val="000070"/>
                </a:solidFill>
                <a:latin typeface="標楷體" charset="0"/>
                <a:ea typeface="標楷體" charset="0"/>
                <a:cs typeface="標楷體" charset="0"/>
              </a:rPr>
              <a:t>500</a:t>
            </a:r>
            <a:r>
              <a:rPr kumimoji="0" lang="zh-TW" altLang="en-US" sz="3200">
                <a:solidFill>
                  <a:srgbClr val="000070"/>
                </a:solidFill>
                <a:latin typeface="標楷體" charset="0"/>
                <a:ea typeface="標楷體" charset="0"/>
                <a:cs typeface="標楷體" charset="0"/>
              </a:rPr>
              <a:t>元，水才流向像你一樣最需要的人的手中。</a:t>
            </a:r>
          </a:p>
          <a:p>
            <a:pPr eaLnBrk="0" hangingPunct="0">
              <a:spcBef>
                <a:spcPct val="20000"/>
              </a:spcBef>
              <a:spcAft>
                <a:spcPts val="600"/>
              </a:spcAft>
              <a:buFont typeface="Arial" charset="0"/>
              <a:buNone/>
            </a:pPr>
            <a:endParaRPr kumimoji="0" lang="zh-TW" altLang="en-US" sz="3200">
              <a:solidFill>
                <a:srgbClr val="000070"/>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p:txBody>
      </p:sp>
      <p:pic>
        <p:nvPicPr>
          <p:cNvPr id="235524"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7963"/>
            <a:ext cx="414338" cy="665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5"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313" y="582613"/>
            <a:ext cx="8802687"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6"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222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457200" y="25400"/>
            <a:ext cx="1905000" cy="584200"/>
          </a:xfrm>
          <a:prstGeom prst="rect">
            <a:avLst/>
          </a:prstGeom>
          <a:solidFill>
            <a:srgbClr val="9E0000"/>
          </a:solidFill>
        </p:spPr>
        <p:txBody>
          <a:bodyPr>
            <a:spAutoFit/>
          </a:bodyPr>
          <a:lstStyle/>
          <a:p>
            <a:pPr>
              <a:defRPr/>
            </a:pPr>
            <a:r>
              <a:rPr kumimoji="0" lang="zh-TW" altLang="en-US" sz="3200" b="1" dirty="0">
                <a:solidFill>
                  <a:prstClr val="white"/>
                </a:solidFill>
                <a:effectLst>
                  <a:outerShdw blurRad="38100" dist="38100" dir="2700000" algn="tl">
                    <a:srgbClr val="000000"/>
                  </a:outerShdw>
                </a:effectLst>
                <a:latin typeface="微軟正黑體" pitchFamily="34" charset="-120"/>
                <a:ea typeface="微軟正黑體" pitchFamily="34" charset="-120"/>
                <a:cs typeface="Arial" charset="0"/>
              </a:rPr>
              <a:t>如是我聞</a:t>
            </a:r>
            <a:endParaRPr kumimoji="0" lang="zh-TW" altLang="en-US" sz="3200" dirty="0">
              <a:solidFill>
                <a:prstClr val="white"/>
              </a:solidFill>
              <a:ea typeface="標楷體"/>
              <a:cs typeface="Arial" charset="0"/>
            </a:endParaRPr>
          </a:p>
        </p:txBody>
      </p:sp>
      <p:sp>
        <p:nvSpPr>
          <p:cNvPr id="235528" name="Rectangle 2"/>
          <p:cNvSpPr txBox="1">
            <a:spLocks noChangeAspect="1" noChangeArrowheads="1"/>
          </p:cNvSpPr>
          <p:nvPr/>
        </p:nvSpPr>
        <p:spPr bwMode="auto">
          <a:xfrm>
            <a:off x="2362200" y="0"/>
            <a:ext cx="6756400" cy="6096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spcBef>
                <a:spcPct val="20000"/>
              </a:spcBef>
              <a:spcAft>
                <a:spcPts val="600"/>
              </a:spcAft>
            </a:pPr>
            <a:r>
              <a:rPr kumimoji="0" lang="zh-TW" altLang="en-US" sz="2800" b="1">
                <a:solidFill>
                  <a:srgbClr val="9E0000"/>
                </a:solidFill>
                <a:latin typeface="微軟正黑體" charset="0"/>
                <a:ea typeface="微軟正黑體" charset="0"/>
                <a:cs typeface="微軟正黑體" charset="0"/>
              </a:rPr>
              <a:t>天災後物價上漲</a:t>
            </a:r>
            <a:endParaRPr kumimoji="0" lang="zh-TW" altLang="en-US" sz="100">
              <a:solidFill>
                <a:srgbClr val="DBEEF4"/>
              </a:solidFill>
              <a:latin typeface="標楷體" charset="0"/>
              <a:ea typeface="微軟正黑體" charset="0"/>
              <a:cs typeface="微軟正黑體" charset="0"/>
            </a:endParaRPr>
          </a:p>
        </p:txBody>
      </p:sp>
    </p:spTree>
    <p:extLst>
      <p:ext uri="{BB962C8B-B14F-4D97-AF65-F5344CB8AC3E}">
        <p14:creationId xmlns:p14="http://schemas.microsoft.com/office/powerpoint/2010/main" val="38065895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投影片編號版面配置區 5"/>
          <p:cNvSpPr>
            <a:spLocks noGrp="1"/>
          </p:cNvSpPr>
          <p:nvPr>
            <p:ph type="sldNum" sz="quarter" idx="14"/>
          </p:nvPr>
        </p:nvSpPr>
        <p:spPr bwMode="auto">
          <a:xfrm>
            <a:off x="8305800" y="6248400"/>
            <a:ext cx="7239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l"/>
            <a:fld id="{FFF8A8EA-6E9B-A143-8420-7E07B58A241D}" type="slidenum">
              <a:rPr lang="en-US" altLang="zh-TW" b="1">
                <a:solidFill>
                  <a:srgbClr val="376092"/>
                </a:solidFill>
              </a:rPr>
              <a:pPr algn="l"/>
              <a:t>110</a:t>
            </a:fld>
            <a:endParaRPr lang="en-US" altLang="zh-TW" b="1">
              <a:solidFill>
                <a:srgbClr val="376092"/>
              </a:solidFill>
            </a:endParaRPr>
          </a:p>
        </p:txBody>
      </p:sp>
      <p:sp>
        <p:nvSpPr>
          <p:cNvPr id="237571" name="內容版面配置區 2"/>
          <p:cNvSpPr txBox="1">
            <a:spLocks/>
          </p:cNvSpPr>
          <p:nvPr/>
        </p:nvSpPr>
        <p:spPr bwMode="auto">
          <a:xfrm>
            <a:off x="714375" y="1066800"/>
            <a:ext cx="7858125"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buFont typeface="Arial" charset="0"/>
              <a:buNone/>
            </a:pPr>
            <a:r>
              <a:rPr kumimoji="0" lang="en-US" altLang="zh-TW" sz="3200">
                <a:solidFill>
                  <a:srgbClr val="DBEEF4"/>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水有沒有可能由善心人士提供？當然，有些人很有慈悲心，但我們不能仰賴別人的慈悲。</a:t>
            </a:r>
          </a:p>
          <a:p>
            <a:pPr eaLnBrk="0" hangingPunct="0">
              <a:buFont typeface="Arial" charset="0"/>
              <a:buNone/>
            </a:pPr>
            <a:r>
              <a:rPr kumimoji="0" lang="en-US" altLang="zh-TW" sz="3200">
                <a:solidFill>
                  <a:srgbClr val="000070"/>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如同亞當．斯密所言：「我們的晚餐並非來自肉販、釀酒人或麵包師傅的善心，而是來自他們對自身利益的追求。」</a:t>
            </a:r>
          </a:p>
          <a:p>
            <a:pPr eaLnBrk="0" hangingPunct="0">
              <a:buFont typeface="Arial" charset="0"/>
              <a:buNone/>
            </a:pPr>
            <a:r>
              <a:rPr kumimoji="0" lang="en-US" altLang="zh-TW" sz="3200">
                <a:solidFill>
                  <a:srgbClr val="000070"/>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你可以想像一下店家是怎麼想的。他幹嘛不照顧自己的家人而留在危險的災區，去照應陌生人的需要？他圖的是什麼？</a:t>
            </a:r>
          </a:p>
          <a:p>
            <a:pPr eaLnBrk="0" hangingPunct="0">
              <a:spcBef>
                <a:spcPct val="20000"/>
              </a:spcBef>
              <a:spcAft>
                <a:spcPts val="600"/>
              </a:spcAft>
              <a:buFont typeface="Arial" charset="0"/>
              <a:buNone/>
            </a:pPr>
            <a:endParaRPr kumimoji="0" lang="zh-TW" altLang="en-US" sz="3200">
              <a:solidFill>
                <a:srgbClr val="000070"/>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p:txBody>
      </p:sp>
      <p:pic>
        <p:nvPicPr>
          <p:cNvPr id="237572"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7963"/>
            <a:ext cx="414338" cy="665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3"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313" y="582613"/>
            <a:ext cx="8802687"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222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457200" y="25400"/>
            <a:ext cx="1905000" cy="584200"/>
          </a:xfrm>
          <a:prstGeom prst="rect">
            <a:avLst/>
          </a:prstGeom>
          <a:solidFill>
            <a:srgbClr val="9E0000"/>
          </a:solidFill>
        </p:spPr>
        <p:txBody>
          <a:bodyPr>
            <a:spAutoFit/>
          </a:bodyPr>
          <a:lstStyle/>
          <a:p>
            <a:pPr>
              <a:defRPr/>
            </a:pPr>
            <a:r>
              <a:rPr kumimoji="0" lang="zh-TW" altLang="en-US" sz="3200" b="1" dirty="0">
                <a:solidFill>
                  <a:prstClr val="white"/>
                </a:solidFill>
                <a:effectLst>
                  <a:outerShdw blurRad="38100" dist="38100" dir="2700000" algn="tl">
                    <a:srgbClr val="000000"/>
                  </a:outerShdw>
                </a:effectLst>
                <a:latin typeface="微軟正黑體" pitchFamily="34" charset="-120"/>
                <a:ea typeface="微軟正黑體" pitchFamily="34" charset="-120"/>
                <a:cs typeface="Arial" charset="0"/>
              </a:rPr>
              <a:t>如是我聞</a:t>
            </a:r>
            <a:endParaRPr kumimoji="0" lang="zh-TW" altLang="en-US" sz="3200" dirty="0">
              <a:solidFill>
                <a:prstClr val="white"/>
              </a:solidFill>
              <a:ea typeface="標楷體"/>
              <a:cs typeface="Arial" charset="0"/>
            </a:endParaRPr>
          </a:p>
        </p:txBody>
      </p:sp>
      <p:sp>
        <p:nvSpPr>
          <p:cNvPr id="237576" name="Rectangle 2"/>
          <p:cNvSpPr txBox="1">
            <a:spLocks noChangeAspect="1" noChangeArrowheads="1"/>
          </p:cNvSpPr>
          <p:nvPr/>
        </p:nvSpPr>
        <p:spPr bwMode="auto">
          <a:xfrm>
            <a:off x="2362200" y="0"/>
            <a:ext cx="6756400" cy="6096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spcBef>
                <a:spcPct val="20000"/>
              </a:spcBef>
              <a:spcAft>
                <a:spcPts val="600"/>
              </a:spcAft>
            </a:pPr>
            <a:r>
              <a:rPr kumimoji="0" lang="zh-TW" altLang="en-US" sz="2800" b="1">
                <a:solidFill>
                  <a:srgbClr val="9E0000"/>
                </a:solidFill>
                <a:latin typeface="微軟正黑體" charset="0"/>
                <a:ea typeface="微軟正黑體" charset="0"/>
                <a:cs typeface="微軟正黑體" charset="0"/>
              </a:rPr>
              <a:t>天災後物價上漲</a:t>
            </a:r>
            <a:endParaRPr kumimoji="0" lang="zh-TW" altLang="en-US" sz="100">
              <a:solidFill>
                <a:srgbClr val="DBEEF4"/>
              </a:solidFill>
              <a:latin typeface="標楷體" charset="0"/>
              <a:ea typeface="微軟正黑體" charset="0"/>
              <a:cs typeface="微軟正黑體" charset="0"/>
            </a:endParaRPr>
          </a:p>
        </p:txBody>
      </p:sp>
    </p:spTree>
    <p:extLst>
      <p:ext uri="{BB962C8B-B14F-4D97-AF65-F5344CB8AC3E}">
        <p14:creationId xmlns:p14="http://schemas.microsoft.com/office/powerpoint/2010/main" val="312798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投影片編號版面配置區 5"/>
          <p:cNvSpPr>
            <a:spLocks noGrp="1"/>
          </p:cNvSpPr>
          <p:nvPr>
            <p:ph type="sldNum" sz="quarter" idx="14"/>
          </p:nvPr>
        </p:nvSpPr>
        <p:spPr bwMode="auto">
          <a:xfrm>
            <a:off x="8305800" y="6248400"/>
            <a:ext cx="7239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l"/>
            <a:fld id="{49F80EDF-EAE3-EC44-B663-4800281C6779}" type="slidenum">
              <a:rPr lang="en-US" altLang="zh-TW" b="1">
                <a:solidFill>
                  <a:srgbClr val="376092"/>
                </a:solidFill>
              </a:rPr>
              <a:pPr algn="l"/>
              <a:t>111</a:t>
            </a:fld>
            <a:endParaRPr lang="en-US" altLang="zh-TW" b="1">
              <a:solidFill>
                <a:srgbClr val="376092"/>
              </a:solidFill>
            </a:endParaRPr>
          </a:p>
        </p:txBody>
      </p:sp>
      <p:sp>
        <p:nvSpPr>
          <p:cNvPr id="239619" name="內容版面配置區 2"/>
          <p:cNvSpPr txBox="1">
            <a:spLocks/>
          </p:cNvSpPr>
          <p:nvPr/>
        </p:nvSpPr>
        <p:spPr bwMode="auto">
          <a:xfrm>
            <a:off x="714375" y="1066800"/>
            <a:ext cx="7858125"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buFont typeface="Arial" charset="0"/>
              <a:buNone/>
            </a:pPr>
            <a:r>
              <a:rPr kumimoji="0" lang="en-US" altLang="zh-TW" sz="3200">
                <a:solidFill>
                  <a:srgbClr val="DBEEF4"/>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除了水之外，災區還會有很多的需要，例如災後重建所需的物資與技工。可以想像得到的，遭颶風嚴重摧殘的紐奧良市在進行災後重建時會短缺木匠。</a:t>
            </a:r>
          </a:p>
          <a:p>
            <a:pPr eaLnBrk="0" hangingPunct="0">
              <a:buFont typeface="Arial" charset="0"/>
              <a:buNone/>
            </a:pPr>
            <a:r>
              <a:rPr kumimoji="0" lang="en-US" altLang="zh-TW" sz="3200">
                <a:solidFill>
                  <a:srgbClr val="000070"/>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外地的木匠如果無法賺更多的錢，他們為何要拋妻別子到紐奧良市工作。</a:t>
            </a:r>
          </a:p>
          <a:p>
            <a:pPr eaLnBrk="0" hangingPunct="0">
              <a:spcBef>
                <a:spcPct val="20000"/>
              </a:spcBef>
              <a:spcAft>
                <a:spcPts val="600"/>
              </a:spcAft>
              <a:buFont typeface="Arial" charset="0"/>
              <a:buNone/>
            </a:pPr>
            <a:endParaRPr kumimoji="0" lang="zh-TW" altLang="en-US" sz="3200">
              <a:solidFill>
                <a:srgbClr val="000070"/>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p:txBody>
      </p:sp>
      <p:pic>
        <p:nvPicPr>
          <p:cNvPr id="239620"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7963"/>
            <a:ext cx="414338" cy="665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1"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313" y="582613"/>
            <a:ext cx="8802687"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2"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222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457200" y="25400"/>
            <a:ext cx="1905000" cy="584200"/>
          </a:xfrm>
          <a:prstGeom prst="rect">
            <a:avLst/>
          </a:prstGeom>
          <a:solidFill>
            <a:srgbClr val="9E0000"/>
          </a:solidFill>
        </p:spPr>
        <p:txBody>
          <a:bodyPr>
            <a:spAutoFit/>
          </a:bodyPr>
          <a:lstStyle/>
          <a:p>
            <a:pPr>
              <a:defRPr/>
            </a:pPr>
            <a:r>
              <a:rPr kumimoji="0" lang="zh-TW" altLang="en-US" sz="3200" b="1" dirty="0">
                <a:solidFill>
                  <a:prstClr val="white"/>
                </a:solidFill>
                <a:effectLst>
                  <a:outerShdw blurRad="38100" dist="38100" dir="2700000" algn="tl">
                    <a:srgbClr val="000000"/>
                  </a:outerShdw>
                </a:effectLst>
                <a:latin typeface="微軟正黑體" pitchFamily="34" charset="-120"/>
                <a:ea typeface="微軟正黑體" pitchFamily="34" charset="-120"/>
                <a:cs typeface="Arial" charset="0"/>
              </a:rPr>
              <a:t>如是我聞</a:t>
            </a:r>
            <a:endParaRPr kumimoji="0" lang="zh-TW" altLang="en-US" sz="3200" dirty="0">
              <a:solidFill>
                <a:prstClr val="white"/>
              </a:solidFill>
              <a:ea typeface="標楷體"/>
              <a:cs typeface="Arial" charset="0"/>
            </a:endParaRPr>
          </a:p>
        </p:txBody>
      </p:sp>
      <p:sp>
        <p:nvSpPr>
          <p:cNvPr id="239624" name="Rectangle 2"/>
          <p:cNvSpPr txBox="1">
            <a:spLocks noChangeAspect="1" noChangeArrowheads="1"/>
          </p:cNvSpPr>
          <p:nvPr/>
        </p:nvSpPr>
        <p:spPr bwMode="auto">
          <a:xfrm>
            <a:off x="2362200" y="0"/>
            <a:ext cx="6756400" cy="6096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spcBef>
                <a:spcPct val="20000"/>
              </a:spcBef>
              <a:spcAft>
                <a:spcPts val="600"/>
              </a:spcAft>
            </a:pPr>
            <a:r>
              <a:rPr kumimoji="0" lang="zh-TW" altLang="en-US" sz="2800" b="1">
                <a:solidFill>
                  <a:srgbClr val="9E0000"/>
                </a:solidFill>
                <a:latin typeface="微軟正黑體" charset="0"/>
                <a:ea typeface="微軟正黑體" charset="0"/>
                <a:cs typeface="微軟正黑體" charset="0"/>
              </a:rPr>
              <a:t>天災後物價上漲</a:t>
            </a:r>
            <a:endParaRPr kumimoji="0" lang="zh-TW" altLang="en-US" sz="100">
              <a:solidFill>
                <a:srgbClr val="DBEEF4"/>
              </a:solidFill>
              <a:latin typeface="標楷體" charset="0"/>
              <a:ea typeface="微軟正黑體" charset="0"/>
              <a:cs typeface="微軟正黑體" charset="0"/>
            </a:endParaRPr>
          </a:p>
        </p:txBody>
      </p:sp>
    </p:spTree>
    <p:extLst>
      <p:ext uri="{BB962C8B-B14F-4D97-AF65-F5344CB8AC3E}">
        <p14:creationId xmlns:p14="http://schemas.microsoft.com/office/powerpoint/2010/main" val="3659490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投影片編號版面配置區 5"/>
          <p:cNvSpPr>
            <a:spLocks noGrp="1"/>
          </p:cNvSpPr>
          <p:nvPr>
            <p:ph type="sldNum" sz="quarter" idx="14"/>
          </p:nvPr>
        </p:nvSpPr>
        <p:spPr bwMode="auto">
          <a:xfrm>
            <a:off x="8305800" y="6248400"/>
            <a:ext cx="7239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algn="l"/>
            <a:fld id="{D34C4D08-0847-354E-B499-054D8D26DCFA}" type="slidenum">
              <a:rPr lang="en-US" altLang="zh-TW" b="1">
                <a:solidFill>
                  <a:srgbClr val="376092"/>
                </a:solidFill>
              </a:rPr>
              <a:pPr algn="l"/>
              <a:t>112</a:t>
            </a:fld>
            <a:endParaRPr lang="en-US" altLang="zh-TW" b="1">
              <a:solidFill>
                <a:srgbClr val="376092"/>
              </a:solidFill>
            </a:endParaRPr>
          </a:p>
        </p:txBody>
      </p:sp>
      <p:sp>
        <p:nvSpPr>
          <p:cNvPr id="241667" name="內容版面配置區 2"/>
          <p:cNvSpPr txBox="1">
            <a:spLocks/>
          </p:cNvSpPr>
          <p:nvPr/>
        </p:nvSpPr>
        <p:spPr bwMode="auto">
          <a:xfrm>
            <a:off x="714375" y="1066800"/>
            <a:ext cx="7858125"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buFont typeface="Arial" charset="0"/>
              <a:buNone/>
            </a:pPr>
            <a:r>
              <a:rPr kumimoji="0" lang="en-US" altLang="zh-TW" sz="3200">
                <a:solidFill>
                  <a:srgbClr val="DBEEF4"/>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但當他們做這樣的要求時，很有可能會被他們試圖幫助的人譴責。</a:t>
            </a:r>
          </a:p>
          <a:p>
            <a:pPr eaLnBrk="0" hangingPunct="0">
              <a:buFont typeface="Arial" charset="0"/>
              <a:buNone/>
            </a:pPr>
            <a:r>
              <a:rPr kumimoji="0" lang="en-US" altLang="zh-TW" sz="3200">
                <a:solidFill>
                  <a:srgbClr val="000070"/>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不過，這些人並不懂最基本的經濟學。當價格被壓低時，供給者自然遠離。</a:t>
            </a:r>
          </a:p>
          <a:p>
            <a:pPr eaLnBrk="0" hangingPunct="0">
              <a:buFont typeface="Arial" charset="0"/>
              <a:buNone/>
            </a:pPr>
            <a:r>
              <a:rPr kumimoji="0" lang="en-US" altLang="zh-TW" sz="3200">
                <a:solidFill>
                  <a:srgbClr val="000070"/>
                </a:solidFill>
                <a:latin typeface="標楷體" charset="0"/>
                <a:ea typeface="標楷體" charset="0"/>
                <a:cs typeface="標楷體" charset="0"/>
              </a:rPr>
              <a:t>	</a:t>
            </a:r>
            <a:r>
              <a:rPr kumimoji="0" lang="zh-TW" altLang="en-US" sz="3200">
                <a:solidFill>
                  <a:srgbClr val="000070"/>
                </a:solidFill>
                <a:latin typeface="標楷體" charset="0"/>
                <a:ea typeface="標楷體" charset="0"/>
                <a:cs typeface="標楷體" charset="0"/>
              </a:rPr>
              <a:t>讓市場自由運作，供給者不請自來，而使窮人也可能買得起原先價昂的基本物資，且受創的城市得以比較快速地重建。</a:t>
            </a:r>
          </a:p>
          <a:p>
            <a:pPr eaLnBrk="0" hangingPunct="0">
              <a:spcBef>
                <a:spcPct val="20000"/>
              </a:spcBef>
              <a:spcAft>
                <a:spcPts val="600"/>
              </a:spcAft>
              <a:buFont typeface="Arial" charset="0"/>
              <a:buNone/>
            </a:pPr>
            <a:endParaRPr kumimoji="0" lang="zh-TW" altLang="en-US" sz="3200">
              <a:solidFill>
                <a:srgbClr val="000070"/>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a:p>
            <a:pPr eaLnBrk="0" hangingPunct="0">
              <a:spcBef>
                <a:spcPct val="20000"/>
              </a:spcBef>
              <a:spcAft>
                <a:spcPts val="600"/>
              </a:spcAft>
              <a:buFont typeface="Arial" charset="0"/>
              <a:buNone/>
            </a:pPr>
            <a:endParaRPr kumimoji="0" lang="zh-TW" altLang="en-US" sz="3200">
              <a:solidFill>
                <a:srgbClr val="DBEEF4"/>
              </a:solidFill>
              <a:latin typeface="標楷體" charset="0"/>
              <a:ea typeface="標楷體" charset="0"/>
              <a:cs typeface="標楷體" charset="0"/>
            </a:endParaRPr>
          </a:p>
        </p:txBody>
      </p:sp>
      <p:pic>
        <p:nvPicPr>
          <p:cNvPr id="241668"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7963"/>
            <a:ext cx="414338" cy="665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69"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313" y="582613"/>
            <a:ext cx="8802687"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7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222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457200" y="25400"/>
            <a:ext cx="1905000" cy="584200"/>
          </a:xfrm>
          <a:prstGeom prst="rect">
            <a:avLst/>
          </a:prstGeom>
          <a:solidFill>
            <a:srgbClr val="9E0000"/>
          </a:solidFill>
        </p:spPr>
        <p:txBody>
          <a:bodyPr>
            <a:spAutoFit/>
          </a:bodyPr>
          <a:lstStyle/>
          <a:p>
            <a:pPr>
              <a:defRPr/>
            </a:pPr>
            <a:r>
              <a:rPr kumimoji="0" lang="zh-TW" altLang="en-US" sz="3200" b="1" dirty="0">
                <a:solidFill>
                  <a:prstClr val="white"/>
                </a:solidFill>
                <a:effectLst>
                  <a:outerShdw blurRad="38100" dist="38100" dir="2700000" algn="tl">
                    <a:srgbClr val="000000"/>
                  </a:outerShdw>
                </a:effectLst>
                <a:latin typeface="微軟正黑體" pitchFamily="34" charset="-120"/>
                <a:ea typeface="微軟正黑體" pitchFamily="34" charset="-120"/>
                <a:cs typeface="Arial" charset="0"/>
              </a:rPr>
              <a:t>如是我聞</a:t>
            </a:r>
            <a:endParaRPr kumimoji="0" lang="zh-TW" altLang="en-US" sz="3200" dirty="0">
              <a:solidFill>
                <a:prstClr val="white"/>
              </a:solidFill>
              <a:ea typeface="標楷體"/>
              <a:cs typeface="Arial" charset="0"/>
            </a:endParaRPr>
          </a:p>
        </p:txBody>
      </p:sp>
      <p:sp>
        <p:nvSpPr>
          <p:cNvPr id="241672" name="Rectangle 2"/>
          <p:cNvSpPr txBox="1">
            <a:spLocks noChangeAspect="1" noChangeArrowheads="1"/>
          </p:cNvSpPr>
          <p:nvPr/>
        </p:nvSpPr>
        <p:spPr bwMode="auto">
          <a:xfrm>
            <a:off x="2362200" y="0"/>
            <a:ext cx="6756400" cy="6096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pPr eaLnBrk="0" hangingPunct="0">
              <a:spcBef>
                <a:spcPct val="20000"/>
              </a:spcBef>
              <a:spcAft>
                <a:spcPts val="600"/>
              </a:spcAft>
            </a:pPr>
            <a:r>
              <a:rPr kumimoji="0" lang="zh-TW" altLang="en-US" sz="2800" b="1">
                <a:solidFill>
                  <a:srgbClr val="9E0000"/>
                </a:solidFill>
                <a:latin typeface="微軟正黑體" charset="0"/>
                <a:ea typeface="微軟正黑體" charset="0"/>
                <a:cs typeface="微軟正黑體" charset="0"/>
              </a:rPr>
              <a:t>天災後物價上漲</a:t>
            </a:r>
            <a:endParaRPr kumimoji="0" lang="zh-TW" altLang="en-US" sz="100">
              <a:solidFill>
                <a:srgbClr val="DBEEF4"/>
              </a:solidFill>
              <a:latin typeface="標楷體" charset="0"/>
              <a:ea typeface="微軟正黑體" charset="0"/>
              <a:cs typeface="微軟正黑體" charset="0"/>
            </a:endParaRPr>
          </a:p>
        </p:txBody>
      </p:sp>
    </p:spTree>
    <p:extLst>
      <p:ext uri="{BB962C8B-B14F-4D97-AF65-F5344CB8AC3E}">
        <p14:creationId xmlns:p14="http://schemas.microsoft.com/office/powerpoint/2010/main" val="28581349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228600" y="1524000"/>
            <a:ext cx="8686800" cy="44196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None/>
              <a:defRPr/>
            </a:pPr>
            <a:r>
              <a:rPr kumimoji="0" lang="zh-TW" altLang="en-US" sz="3600" b="1">
                <a:effectLst>
                  <a:outerShdw blurRad="38100" dist="38100" dir="2700000" algn="tl">
                    <a:srgbClr val="DDDDDD"/>
                  </a:outerShdw>
                </a:effectLst>
                <a:latin typeface="標楷體" charset="0"/>
                <a:ea typeface="標楷體" charset="0"/>
                <a:cs typeface="標楷體" charset="0"/>
              </a:rPr>
              <a:t>如何透過價格配置資源</a:t>
            </a:r>
          </a:p>
          <a:p>
            <a:pPr>
              <a:buFont typeface="Arial" charset="0"/>
              <a:buChar char="•"/>
              <a:defRPr/>
            </a:pPr>
            <a:r>
              <a:rPr kumimoji="0" lang="zh-TW" altLang="en-US">
                <a:latin typeface="標楷體" charset="0"/>
                <a:ea typeface="標楷體" charset="0"/>
                <a:cs typeface="標楷體" charset="0"/>
              </a:rPr>
              <a:t>本章分析了單一市場的供給與需求。</a:t>
            </a:r>
          </a:p>
          <a:p>
            <a:pPr>
              <a:buFont typeface="Arial" charset="0"/>
              <a:buChar char="•"/>
              <a:defRPr/>
            </a:pP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雖然我們的討論集中在冰淇淋市場，但我們所學到的內容可以運用到大多數的其他市場。</a:t>
            </a:r>
          </a:p>
          <a:p>
            <a:pPr>
              <a:buFont typeface="Arial" charset="0"/>
              <a:buChar char="•"/>
              <a:defRPr/>
            </a:pP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因為供給與需求是如此普遍的經濟現象，供需模型是一個非常有用的分析工具。我們會在後續的章節中，不斷地重複使用供需模型。</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結論</a:t>
            </a:r>
            <a:endParaRPr kumimoji="0" lang="zh-TW" altLang="en-US" dirty="0">
              <a:cs typeface="+mj-cs"/>
            </a:endParaRPr>
          </a:p>
        </p:txBody>
      </p:sp>
      <p:sp>
        <p:nvSpPr>
          <p:cNvPr id="243715"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054D48D6-EB2B-C24D-85A2-FD792E64B44E}" type="slidenum">
              <a:rPr kumimoji="0" lang="en-US" altLang="zh-TW" b="1">
                <a:solidFill>
                  <a:srgbClr val="376092"/>
                </a:solidFill>
                <a:ea typeface="標楷體" charset="0"/>
                <a:cs typeface="標楷體" charset="0"/>
              </a:rPr>
              <a:pPr/>
              <a:t>113</a:t>
            </a:fld>
            <a:endParaRPr kumimoji="0" lang="en-US" altLang="zh-TW" b="1">
              <a:solidFill>
                <a:srgbClr val="376092"/>
              </a:solidFill>
              <a:ea typeface="標楷體" charset="0"/>
              <a:cs typeface="標楷體" charset="0"/>
            </a:endParaRPr>
          </a:p>
        </p:txBody>
      </p:sp>
      <p:sp>
        <p:nvSpPr>
          <p:cNvPr id="24371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4371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43718"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18978129"/>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228600" y="1752600"/>
            <a:ext cx="8686800" cy="44196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第</a:t>
            </a:r>
            <a:r>
              <a:rPr kumimoji="0" lang="en-US" altLang="zh-TW">
                <a:latin typeface="標楷體" charset="0"/>
                <a:ea typeface="標楷體" charset="0"/>
                <a:cs typeface="標楷體" charset="0"/>
              </a:rPr>
              <a:t>1</a:t>
            </a:r>
            <a:r>
              <a:rPr kumimoji="0" lang="zh-TW" altLang="en-US">
                <a:latin typeface="標楷體" charset="0"/>
                <a:ea typeface="標楷體" charset="0"/>
                <a:cs typeface="標楷體" charset="0"/>
              </a:rPr>
              <a:t>章提到的</a:t>
            </a:r>
            <a:r>
              <a:rPr kumimoji="0" lang="zh-TW" altLang="en-US">
                <a:solidFill>
                  <a:srgbClr val="006600"/>
                </a:solidFill>
                <a:latin typeface="標楷體" charset="0"/>
                <a:ea typeface="標楷體" charset="0"/>
                <a:cs typeface="標楷體" charset="0"/>
              </a:rPr>
              <a:t>經濟學十大原理</a:t>
            </a:r>
            <a:r>
              <a:rPr kumimoji="0" lang="zh-TW" altLang="en-US">
                <a:latin typeface="標楷體" charset="0"/>
                <a:ea typeface="標楷體" charset="0"/>
                <a:cs typeface="標楷體" charset="0"/>
              </a:rPr>
              <a:t>之一是：</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市場通常是組織經濟活動的良好方式</a:t>
            </a:r>
            <a:r>
              <a:rPr kumimoji="0" lang="zh-TW" altLang="en-US">
                <a:latin typeface="標楷體" charset="0"/>
                <a:ea typeface="標楷體" charset="0"/>
                <a:cs typeface="標楷體" charset="0"/>
              </a:rPr>
              <a:t>。</a:t>
            </a:r>
          </a:p>
          <a:p>
            <a:pPr>
              <a:buFont typeface="Arial" charset="0"/>
              <a:buChar char="•"/>
              <a:defRPr/>
            </a:pP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在任何一個經濟制度中，稀少性資源必須配置在競爭性用途中；</a:t>
            </a: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市場經濟透過供需力量來達成這個目的。</a:t>
            </a:r>
          </a:p>
          <a:p>
            <a:pPr>
              <a:buFont typeface="Arial" charset="0"/>
              <a:buNone/>
              <a:defRPr/>
            </a:pPr>
            <a:r>
              <a:rPr kumimoji="0" lang="en-US" altLang="zh-TW" sz="700">
                <a:latin typeface="標楷體" charset="0"/>
                <a:ea typeface="標楷體" charset="0"/>
                <a:cs typeface="標楷體" charset="0"/>
              </a:rPr>
              <a:t> </a:t>
            </a:r>
            <a:endParaRPr kumimoji="0" lang="zh-TW" altLang="en-US" sz="7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供需合起來決定很多商品與服務的價格，接著，價格成為引導資源配置的訊號。</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如何透過價格配置資源</a:t>
            </a:r>
            <a:endParaRPr kumimoji="0" lang="zh-TW" altLang="en-US" dirty="0">
              <a:cs typeface="+mj-cs"/>
            </a:endParaRPr>
          </a:p>
        </p:txBody>
      </p:sp>
      <p:sp>
        <p:nvSpPr>
          <p:cNvPr id="245763"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034A722-CCF9-7742-9E97-42D247398C43}" type="slidenum">
              <a:rPr kumimoji="0" lang="en-US" altLang="zh-TW" b="1">
                <a:solidFill>
                  <a:srgbClr val="376092"/>
                </a:solidFill>
                <a:ea typeface="標楷體" charset="0"/>
                <a:cs typeface="標楷體" charset="0"/>
              </a:rPr>
              <a:pPr/>
              <a:t>114</a:t>
            </a:fld>
            <a:endParaRPr kumimoji="0" lang="en-US" altLang="zh-TW" b="1">
              <a:solidFill>
                <a:srgbClr val="376092"/>
              </a:solidFill>
              <a:ea typeface="標楷體" charset="0"/>
              <a:cs typeface="標楷體" charset="0"/>
            </a:endParaRPr>
          </a:p>
        </p:txBody>
      </p:sp>
      <p:sp>
        <p:nvSpPr>
          <p:cNvPr id="24576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45765"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45766"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4156851319"/>
      </p:ext>
    </p:extLst>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內容版面配置區 1"/>
          <p:cNvSpPr>
            <a:spLocks noGrp="1"/>
          </p:cNvSpPr>
          <p:nvPr>
            <p:ph idx="1"/>
          </p:nvPr>
        </p:nvSpPr>
        <p:spPr bwMode="auto">
          <a:xfrm>
            <a:off x="228600" y="1752600"/>
            <a:ext cx="86868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sz="2800">
                <a:solidFill>
                  <a:srgbClr val="000099"/>
                </a:solidFill>
                <a:latin typeface="標楷體" charset="0"/>
                <a:ea typeface="標楷體" charset="0"/>
                <a:cs typeface="標楷體" charset="0"/>
              </a:rPr>
              <a:t>讓我們以台北市精華地段的豪宅為例。</a:t>
            </a:r>
          </a:p>
          <a:p>
            <a:pPr>
              <a:buFont typeface="Arial" charset="0"/>
              <a:buChar char="•"/>
            </a:pPr>
            <a:endParaRPr kumimoji="0" lang="zh-TW" altLang="en-US" sz="2800">
              <a:solidFill>
                <a:srgbClr val="000099"/>
              </a:solidFill>
              <a:latin typeface="標楷體" charset="0"/>
              <a:ea typeface="標楷體" charset="0"/>
              <a:cs typeface="標楷體" charset="0"/>
            </a:endParaRPr>
          </a:p>
          <a:p>
            <a:pPr>
              <a:buFont typeface="Arial" charset="0"/>
              <a:buNone/>
            </a:pP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因為這些豪宅的數量有限，所以並不是每個人都可以享有精華地段豪宅的生活品質。誰可以住豪宅？就看誰願意且付得起價格。</a:t>
            </a:r>
          </a:p>
          <a:p>
            <a:pPr>
              <a:buFont typeface="Arial" charset="0"/>
              <a:buNone/>
            </a:pPr>
            <a:r>
              <a:rPr kumimoji="0" lang="en-US" altLang="zh-TW" sz="2800">
                <a:solidFill>
                  <a:srgbClr val="000099"/>
                </a:solidFill>
                <a:latin typeface="標楷體" charset="0"/>
                <a:ea typeface="標楷體" charset="0"/>
                <a:cs typeface="標楷體" charset="0"/>
              </a:rPr>
              <a:t> </a:t>
            </a:r>
            <a:endParaRPr kumimoji="0" lang="zh-TW" altLang="en-US" sz="2800">
              <a:solidFill>
                <a:srgbClr val="000099"/>
              </a:solidFill>
              <a:latin typeface="標楷體" charset="0"/>
              <a:ea typeface="標楷體" charset="0"/>
              <a:cs typeface="標楷體" charset="0"/>
            </a:endParaRPr>
          </a:p>
          <a:p>
            <a:pPr>
              <a:buFont typeface="Arial" charset="0"/>
              <a:buNone/>
            </a:pP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豪宅的價格會持續調整，直到豪宅的需求量正好與供給量達成平衡為止。因此，市場經濟透過價格分配稀少性資源。</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如何透過價格配置資源</a:t>
            </a:r>
            <a:endParaRPr kumimoji="0" lang="zh-TW" altLang="en-US" dirty="0">
              <a:cs typeface="+mj-cs"/>
            </a:endParaRPr>
          </a:p>
        </p:txBody>
      </p:sp>
      <p:sp>
        <p:nvSpPr>
          <p:cNvPr id="247811"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CB55E41C-2E29-F540-88A1-DF6CB9D13824}" type="slidenum">
              <a:rPr kumimoji="0" lang="en-US" altLang="zh-TW" b="1">
                <a:solidFill>
                  <a:srgbClr val="376092"/>
                </a:solidFill>
                <a:ea typeface="標楷體" charset="0"/>
                <a:cs typeface="標楷體" charset="0"/>
              </a:rPr>
              <a:pPr/>
              <a:t>115</a:t>
            </a:fld>
            <a:endParaRPr kumimoji="0" lang="en-US" altLang="zh-TW" b="1">
              <a:solidFill>
                <a:srgbClr val="376092"/>
              </a:solidFill>
              <a:ea typeface="標楷體" charset="0"/>
              <a:cs typeface="標楷體" charset="0"/>
            </a:endParaRPr>
          </a:p>
        </p:txBody>
      </p:sp>
      <p:sp>
        <p:nvSpPr>
          <p:cNvPr id="24781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47813"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47814"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785527489"/>
      </p:ext>
    </p:extLst>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內容版面配置區 1"/>
          <p:cNvSpPr>
            <a:spLocks noGrp="1"/>
          </p:cNvSpPr>
          <p:nvPr>
            <p:ph idx="1"/>
          </p:nvPr>
        </p:nvSpPr>
        <p:spPr bwMode="auto">
          <a:xfrm>
            <a:off x="228600" y="1752600"/>
            <a:ext cx="89154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sz="3000">
                <a:latin typeface="標楷體" charset="0"/>
                <a:ea typeface="標楷體" charset="0"/>
                <a:cs typeface="標楷體" charset="0"/>
              </a:rPr>
              <a:t>同樣地，價格決定誰生產各項商品以及生產多少。</a:t>
            </a:r>
          </a:p>
          <a:p>
            <a:pPr>
              <a:buFont typeface="Arial" charset="0"/>
              <a:buChar char="•"/>
            </a:pPr>
            <a:endParaRPr kumimoji="0" lang="zh-TW" altLang="en-US" sz="600">
              <a:latin typeface="標楷體" charset="0"/>
              <a:ea typeface="標楷體" charset="0"/>
              <a:cs typeface="標楷體" charset="0"/>
            </a:endParaRPr>
          </a:p>
          <a:p>
            <a:pPr>
              <a:buFont typeface="Arial" charset="0"/>
              <a:buNone/>
            </a:pPr>
            <a:r>
              <a:rPr kumimoji="0" lang="en-US" altLang="zh-TW" sz="3000">
                <a:latin typeface="標楷體" charset="0"/>
                <a:ea typeface="標楷體" charset="0"/>
                <a:cs typeface="標楷體" charset="0"/>
              </a:rPr>
              <a:t>	</a:t>
            </a:r>
            <a:r>
              <a:rPr kumimoji="0" lang="zh-TW" altLang="en-US" sz="3000">
                <a:latin typeface="標楷體" charset="0"/>
                <a:ea typeface="標楷體" charset="0"/>
                <a:cs typeface="標楷體" charset="0"/>
              </a:rPr>
              <a:t>以耕作為例，因為我們需要食物來維生，所以會有人從事耕作。</a:t>
            </a:r>
          </a:p>
          <a:p>
            <a:pPr>
              <a:buFont typeface="Arial" charset="0"/>
              <a:buNone/>
            </a:pPr>
            <a:r>
              <a:rPr kumimoji="0" lang="en-US" altLang="zh-TW" sz="3000">
                <a:latin typeface="標楷體" charset="0"/>
                <a:ea typeface="標楷體" charset="0"/>
                <a:cs typeface="標楷體" charset="0"/>
              </a:rPr>
              <a:t>	</a:t>
            </a:r>
            <a:r>
              <a:rPr kumimoji="0" lang="zh-TW" altLang="en-US" sz="3000">
                <a:latin typeface="標楷體" charset="0"/>
                <a:ea typeface="標楷體" charset="0"/>
                <a:cs typeface="標楷體" charset="0"/>
              </a:rPr>
              <a:t>是什麼因素決定誰要當農夫？</a:t>
            </a:r>
          </a:p>
          <a:p>
            <a:pPr>
              <a:buFont typeface="Arial" charset="0"/>
              <a:buNone/>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pPr>
            <a:r>
              <a:rPr kumimoji="0" lang="en-US" altLang="zh-TW" sz="3000">
                <a:latin typeface="標楷體" charset="0"/>
                <a:ea typeface="標楷體" charset="0"/>
                <a:cs typeface="標楷體" charset="0"/>
              </a:rPr>
              <a:t>	</a:t>
            </a:r>
            <a:r>
              <a:rPr kumimoji="0" lang="zh-TW" altLang="en-US" sz="3000">
                <a:latin typeface="標楷體" charset="0"/>
                <a:ea typeface="標楷體" charset="0"/>
                <a:cs typeface="標楷體" charset="0"/>
              </a:rPr>
              <a:t>在一個自由社會，政府無法強迫任何人去當農夫，以確保食物的充分供應；</a:t>
            </a:r>
          </a:p>
          <a:p>
            <a:pPr>
              <a:buFont typeface="Arial" charset="0"/>
              <a:buNone/>
            </a:pPr>
            <a:r>
              <a:rPr kumimoji="0" lang="en-US" altLang="zh-TW" sz="3000">
                <a:latin typeface="標楷體" charset="0"/>
                <a:ea typeface="標楷體" charset="0"/>
                <a:cs typeface="標楷體" charset="0"/>
              </a:rPr>
              <a:t>	</a:t>
            </a:r>
            <a:r>
              <a:rPr kumimoji="0" lang="zh-TW" altLang="en-US" sz="3000">
                <a:latin typeface="標楷體" charset="0"/>
                <a:ea typeface="標楷體" charset="0"/>
                <a:cs typeface="標楷體" charset="0"/>
              </a:rPr>
              <a:t>而是，當農產品的價格高，從而農夫的收入好時，自然會有足夠的人下田工作。</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如何透過價格配置資源</a:t>
            </a:r>
            <a:endParaRPr kumimoji="0" lang="zh-TW" altLang="en-US" dirty="0">
              <a:cs typeface="+mj-cs"/>
            </a:endParaRPr>
          </a:p>
        </p:txBody>
      </p:sp>
      <p:sp>
        <p:nvSpPr>
          <p:cNvPr id="249859"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1CDFD481-2422-7346-A327-D832E9DE3679}" type="slidenum">
              <a:rPr kumimoji="0" lang="en-US" altLang="zh-TW" b="1">
                <a:solidFill>
                  <a:srgbClr val="376092"/>
                </a:solidFill>
                <a:ea typeface="標楷體" charset="0"/>
                <a:cs typeface="標楷體" charset="0"/>
              </a:rPr>
              <a:pPr/>
              <a:t>116</a:t>
            </a:fld>
            <a:endParaRPr kumimoji="0" lang="en-US" altLang="zh-TW" b="1">
              <a:solidFill>
                <a:srgbClr val="376092"/>
              </a:solidFill>
              <a:ea typeface="標楷體" charset="0"/>
              <a:cs typeface="標楷體" charset="0"/>
            </a:endParaRPr>
          </a:p>
        </p:txBody>
      </p:sp>
      <p:sp>
        <p:nvSpPr>
          <p:cNvPr id="24986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49861"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49862"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749635207"/>
      </p:ext>
    </p:extLst>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內容版面配置區 1"/>
          <p:cNvSpPr>
            <a:spLocks noGrp="1"/>
          </p:cNvSpPr>
          <p:nvPr>
            <p:ph idx="1"/>
          </p:nvPr>
        </p:nvSpPr>
        <p:spPr bwMode="auto">
          <a:xfrm>
            <a:off x="533400" y="1752600"/>
            <a:ext cx="81534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a:latin typeface="標楷體" charset="0"/>
                <a:ea typeface="標楷體" charset="0"/>
                <a:cs typeface="標楷體" charset="0"/>
              </a:rPr>
              <a:t>農產品只是經濟體系眾多商品之一而已。</a:t>
            </a:r>
          </a:p>
          <a:p>
            <a:pPr>
              <a:buFont typeface="Arial" charset="0"/>
              <a:buNone/>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在市場經濟中，一個社會透過價格機能決定一項商品會不會被生產、生產多少，以及由誰生產。</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如何透過價格配置資源</a:t>
            </a:r>
            <a:endParaRPr kumimoji="0" lang="zh-TW" altLang="en-US" dirty="0">
              <a:cs typeface="+mj-cs"/>
            </a:endParaRPr>
          </a:p>
        </p:txBody>
      </p:sp>
      <p:sp>
        <p:nvSpPr>
          <p:cNvPr id="251907"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96E5618C-5668-EC46-A2FD-D006746718F7}" type="slidenum">
              <a:rPr kumimoji="0" lang="en-US" altLang="zh-TW" b="1">
                <a:solidFill>
                  <a:srgbClr val="376092"/>
                </a:solidFill>
                <a:ea typeface="標楷體" charset="0"/>
                <a:cs typeface="標楷體" charset="0"/>
              </a:rPr>
              <a:pPr/>
              <a:t>117</a:t>
            </a:fld>
            <a:endParaRPr kumimoji="0" lang="en-US" altLang="zh-TW" b="1">
              <a:solidFill>
                <a:srgbClr val="376092"/>
              </a:solidFill>
              <a:ea typeface="標楷體" charset="0"/>
              <a:cs typeface="標楷體" charset="0"/>
            </a:endParaRPr>
          </a:p>
        </p:txBody>
      </p:sp>
      <p:sp>
        <p:nvSpPr>
          <p:cNvPr id="25190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51909"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51910"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329486989"/>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內容版面配置區 1"/>
          <p:cNvSpPr>
            <a:spLocks noGrp="1"/>
          </p:cNvSpPr>
          <p:nvPr>
            <p:ph idx="1"/>
          </p:nvPr>
        </p:nvSpPr>
        <p:spPr bwMode="auto">
          <a:xfrm>
            <a:off x="533400" y="1752600"/>
            <a:ext cx="81534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當一項商品（如手機）要的人變多時，市場需求會增加，從而在市場供給不變下，均衡價格會上漲。</a:t>
            </a:r>
          </a:p>
          <a:p>
            <a:pPr>
              <a:buFont typeface="Arial" charset="0"/>
              <a:buChar char="•"/>
            </a:pPr>
            <a:endParaRPr kumimoji="0" lang="zh-TW" altLang="en-US" sz="6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這透露出這項產品的利潤變高，進而吸引其他廠商及更多的生產投入（如勞動）加入這個市場。</a:t>
            </a:r>
          </a:p>
          <a:p>
            <a:pPr>
              <a:buFont typeface="Arial" charset="0"/>
              <a:buNone/>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市場供給增加，會使這項產品的均衡價格下跌，從而資源不再流入這個市場。</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如何透過價格配置資源</a:t>
            </a:r>
            <a:endParaRPr kumimoji="0" lang="zh-TW" altLang="en-US" dirty="0">
              <a:cs typeface="+mj-cs"/>
            </a:endParaRPr>
          </a:p>
        </p:txBody>
      </p:sp>
      <p:sp>
        <p:nvSpPr>
          <p:cNvPr id="253955"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8F2FD1A5-895B-A742-8AA2-1E0293F7BB5E}" type="slidenum">
              <a:rPr kumimoji="0" lang="en-US" altLang="zh-TW" b="1">
                <a:solidFill>
                  <a:srgbClr val="376092"/>
                </a:solidFill>
                <a:ea typeface="標楷體" charset="0"/>
                <a:cs typeface="標楷體" charset="0"/>
              </a:rPr>
              <a:pPr/>
              <a:t>118</a:t>
            </a:fld>
            <a:endParaRPr kumimoji="0" lang="en-US" altLang="zh-TW" b="1">
              <a:solidFill>
                <a:srgbClr val="376092"/>
              </a:solidFill>
              <a:ea typeface="標楷體" charset="0"/>
              <a:cs typeface="標楷體" charset="0"/>
            </a:endParaRPr>
          </a:p>
        </p:txBody>
      </p:sp>
      <p:sp>
        <p:nvSpPr>
          <p:cNvPr id="25395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5395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53958"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7356363"/>
      </p:ext>
    </p:extLst>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內容版面配置區 1"/>
          <p:cNvSpPr>
            <a:spLocks noGrp="1"/>
          </p:cNvSpPr>
          <p:nvPr>
            <p:ph idx="1"/>
          </p:nvPr>
        </p:nvSpPr>
        <p:spPr bwMode="auto">
          <a:xfrm>
            <a:off x="533400" y="1752600"/>
            <a:ext cx="81534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Char char="•"/>
            </a:pPr>
            <a:r>
              <a:rPr kumimoji="0" lang="zh-TW" altLang="en-US" sz="2800">
                <a:solidFill>
                  <a:srgbClr val="000099"/>
                </a:solidFill>
                <a:latin typeface="標楷體" charset="0"/>
                <a:ea typeface="標楷體" charset="0"/>
                <a:cs typeface="標楷體" charset="0"/>
              </a:rPr>
              <a:t>當中國大陸有能力生產筆記型電腦時，由於其生產投入的價格較低廉（這是一個訊號），所以吸引台灣的廠商前仆後繼到大陸設廠，從而全世界筆記型電腦的供給不斷地增加，進而造成筆記型電腦的價格不斷地下降（另一個訊號）。</a:t>
            </a:r>
          </a:p>
          <a:p>
            <a:pPr>
              <a:buFont typeface="Arial" charset="0"/>
              <a:buChar char="•"/>
            </a:pPr>
            <a:endParaRPr kumimoji="0" lang="zh-TW" altLang="en-US" sz="2800">
              <a:solidFill>
                <a:srgbClr val="000099"/>
              </a:solidFill>
              <a:latin typeface="標楷體" charset="0"/>
              <a:ea typeface="標楷體" charset="0"/>
              <a:cs typeface="標楷體" charset="0"/>
            </a:endParaRPr>
          </a:p>
          <a:p>
            <a:pPr>
              <a:buFont typeface="Arial" charset="0"/>
              <a:buNone/>
            </a:pPr>
            <a:r>
              <a:rPr kumimoji="0" lang="en-US" altLang="zh-TW" sz="2800">
                <a:solidFill>
                  <a:srgbClr val="000099"/>
                </a:solidFill>
                <a:latin typeface="標楷體" charset="0"/>
                <a:ea typeface="標楷體" charset="0"/>
                <a:cs typeface="標楷體" charset="0"/>
              </a:rPr>
              <a:t>	</a:t>
            </a:r>
            <a:r>
              <a:rPr kumimoji="0" lang="zh-TW" altLang="en-US" sz="2800">
                <a:solidFill>
                  <a:srgbClr val="000099"/>
                </a:solidFill>
                <a:latin typeface="標楷體" charset="0"/>
                <a:ea typeface="標楷體" charset="0"/>
                <a:cs typeface="標楷體" charset="0"/>
              </a:rPr>
              <a:t>這也讓筆記型電腦在台灣的生產變成無利可圖，於是最後一條生產線在</a:t>
            </a:r>
            <a:r>
              <a:rPr kumimoji="0" lang="en-US" altLang="zh-TW" sz="2800">
                <a:solidFill>
                  <a:srgbClr val="000099"/>
                </a:solidFill>
                <a:latin typeface="標楷體" charset="0"/>
                <a:ea typeface="標楷體" charset="0"/>
                <a:cs typeface="標楷體" charset="0"/>
              </a:rPr>
              <a:t>2005</a:t>
            </a:r>
            <a:r>
              <a:rPr kumimoji="0" lang="zh-TW" altLang="en-US" sz="2800">
                <a:solidFill>
                  <a:srgbClr val="000099"/>
                </a:solidFill>
                <a:latin typeface="標楷體" charset="0"/>
                <a:ea typeface="標楷體" charset="0"/>
                <a:cs typeface="標楷體" charset="0"/>
              </a:rPr>
              <a:t>年撤出台灣。</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如何透過價格配置資源</a:t>
            </a:r>
            <a:endParaRPr kumimoji="0" lang="zh-TW" altLang="en-US" dirty="0">
              <a:cs typeface="+mj-cs"/>
            </a:endParaRPr>
          </a:p>
        </p:txBody>
      </p:sp>
      <p:sp>
        <p:nvSpPr>
          <p:cNvPr id="256003"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33A8811B-8531-6848-81FC-F8BB557EC9B4}" type="slidenum">
              <a:rPr kumimoji="0" lang="en-US" altLang="zh-TW" b="1">
                <a:solidFill>
                  <a:srgbClr val="376092"/>
                </a:solidFill>
                <a:ea typeface="標楷體" charset="0"/>
                <a:cs typeface="標楷體" charset="0"/>
              </a:rPr>
              <a:pPr/>
              <a:t>119</a:t>
            </a:fld>
            <a:endParaRPr kumimoji="0" lang="en-US" altLang="zh-TW" b="1">
              <a:solidFill>
                <a:srgbClr val="376092"/>
              </a:solidFill>
              <a:ea typeface="標楷體" charset="0"/>
              <a:cs typeface="標楷體" charset="0"/>
            </a:endParaRPr>
          </a:p>
        </p:txBody>
      </p:sp>
      <p:sp>
        <p:nvSpPr>
          <p:cNvPr id="256004"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56005"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56006"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2258013140"/>
      </p:ext>
    </p:extLst>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bwMode="auto">
          <a:xfrm>
            <a:off x="533400" y="1752600"/>
            <a:ext cx="8153400" cy="4419600"/>
          </a:xfrm>
          <a:ln>
            <a:miter lim="800000"/>
            <a:headEnd/>
            <a:tailEnd/>
          </a:ln>
        </p:spPr>
        <p:txBody>
          <a:bodyPr vert="horz" wrap="square" lIns="91440" tIns="45720" rIns="91440" bIns="45720" numCol="1" anchor="t" anchorCtr="0" compatLnSpc="1">
            <a:prstTxWarp prst="textNoShape">
              <a:avLst/>
            </a:prstTxWarp>
          </a:bodyPr>
          <a:lstStyle/>
          <a:p>
            <a:pPr>
              <a:buFont typeface="Arial" charset="0"/>
              <a:buChar char="•"/>
              <a:defRPr/>
            </a:pPr>
            <a:r>
              <a:rPr kumimoji="0" lang="zh-TW" altLang="en-US">
                <a:latin typeface="標楷體" charset="0"/>
                <a:ea typeface="標楷體" charset="0"/>
                <a:cs typeface="標楷體" charset="0"/>
              </a:rPr>
              <a:t>每個經濟社會都有數以萬計的商品種類，也可能有數以百萬計的不同能力和慾望的人們。</a:t>
            </a:r>
          </a:p>
          <a:p>
            <a:pPr>
              <a:buFont typeface="Arial" charset="0"/>
              <a:buNone/>
              <a:defRPr/>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是什麼因素讓經濟社會的運作可以有條不紊？讓你有豆漿可以喝，有衣服可以穿，有腳踏車可以騎，有手機可以打，有家教可以教？</a:t>
            </a:r>
          </a:p>
          <a:p>
            <a:pPr>
              <a:buFont typeface="Arial" charset="0"/>
              <a:buNone/>
              <a:defRPr/>
            </a:pPr>
            <a:r>
              <a:rPr kumimoji="0" lang="en-US" altLang="zh-TW" sz="600">
                <a:latin typeface="標楷體" charset="0"/>
                <a:ea typeface="標楷體" charset="0"/>
                <a:cs typeface="標楷體" charset="0"/>
              </a:rPr>
              <a:t> </a:t>
            </a:r>
            <a:endParaRPr kumimoji="0" lang="zh-TW" altLang="en-US" sz="600">
              <a:latin typeface="標楷體" charset="0"/>
              <a:ea typeface="標楷體" charset="0"/>
              <a:cs typeface="標楷體" charset="0"/>
            </a:endParaRPr>
          </a:p>
          <a:p>
            <a:pPr>
              <a:buFont typeface="Arial" charset="0"/>
              <a:buNone/>
              <a:defRPr/>
            </a:pPr>
            <a:r>
              <a:rPr kumimoji="0" lang="en-US" altLang="zh-TW">
                <a:latin typeface="標楷體" charset="0"/>
                <a:ea typeface="標楷體" charset="0"/>
                <a:cs typeface="標楷體" charset="0"/>
              </a:rPr>
              <a:t>	</a:t>
            </a:r>
            <a:r>
              <a:rPr kumimoji="0" lang="zh-TW" altLang="en-US">
                <a:latin typeface="標楷體" charset="0"/>
                <a:ea typeface="標楷體" charset="0"/>
                <a:cs typeface="標楷體" charset="0"/>
              </a:rPr>
              <a:t>答案只有兩個字：</a:t>
            </a:r>
            <a:r>
              <a:rPr kumimoji="0" lang="zh-TW" altLang="en-US" b="1">
                <a:solidFill>
                  <a:srgbClr val="FF0000"/>
                </a:solidFill>
                <a:effectLst>
                  <a:outerShdw blurRad="38100" dist="38100" dir="2700000" algn="tl">
                    <a:srgbClr val="DDDDDD"/>
                  </a:outerShdw>
                </a:effectLst>
                <a:latin typeface="標楷體" charset="0"/>
                <a:ea typeface="標楷體" charset="0"/>
                <a:cs typeface="標楷體" charset="0"/>
              </a:rPr>
              <a:t>價格</a:t>
            </a:r>
            <a:r>
              <a:rPr kumimoji="0" lang="zh-TW" altLang="en-US">
                <a:latin typeface="標楷體" charset="0"/>
                <a:ea typeface="標楷體" charset="0"/>
                <a:cs typeface="標楷體" charset="0"/>
              </a:rPr>
              <a:t>。</a:t>
            </a:r>
          </a:p>
        </p:txBody>
      </p:sp>
      <p:sp>
        <p:nvSpPr>
          <p:cNvPr id="3" name="標題 2"/>
          <p:cNvSpPr>
            <a:spLocks noGrp="1"/>
          </p:cNvSpPr>
          <p:nvPr>
            <p:ph type="title"/>
          </p:nvPr>
        </p:nvSpPr>
        <p:spPr>
          <a:xfrm>
            <a:off x="1219200" y="152400"/>
            <a:ext cx="9144000" cy="1143000"/>
          </a:xfrm>
        </p:spPr>
        <p:txBody>
          <a:bodyPr rtlCol="0"/>
          <a:lstStyle/>
          <a:p>
            <a:pPr>
              <a:defRPr/>
            </a:pPr>
            <a:r>
              <a:rPr kumimoji="0" lang="zh-TW" altLang="en-US" dirty="0" smtClean="0">
                <a:cs typeface="+mj-cs"/>
              </a:rPr>
              <a:t>如何透過價格配置資源</a:t>
            </a:r>
            <a:endParaRPr kumimoji="0" lang="zh-TW" altLang="en-US" dirty="0">
              <a:cs typeface="+mj-cs"/>
            </a:endParaRPr>
          </a:p>
        </p:txBody>
      </p:sp>
      <p:sp>
        <p:nvSpPr>
          <p:cNvPr id="258051"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EB0F335F-F8AC-2249-A7DC-D03D9C830BEC}" type="slidenum">
              <a:rPr kumimoji="0" lang="en-US" altLang="zh-TW" b="1">
                <a:solidFill>
                  <a:srgbClr val="376092"/>
                </a:solidFill>
                <a:ea typeface="標楷體" charset="0"/>
                <a:cs typeface="標楷體" charset="0"/>
              </a:rPr>
              <a:pPr/>
              <a:t>120</a:t>
            </a:fld>
            <a:endParaRPr kumimoji="0" lang="en-US" altLang="zh-TW" b="1">
              <a:solidFill>
                <a:srgbClr val="376092"/>
              </a:solidFill>
              <a:ea typeface="標楷體" charset="0"/>
              <a:cs typeface="標楷體" charset="0"/>
            </a:endParaRPr>
          </a:p>
        </p:txBody>
      </p:sp>
      <p:sp>
        <p:nvSpPr>
          <p:cNvPr id="25805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58053"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58054"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1078070031"/>
      </p:ext>
    </p:extLst>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內容版面配置區 1"/>
          <p:cNvSpPr>
            <a:spLocks noGrp="1"/>
          </p:cNvSpPr>
          <p:nvPr>
            <p:ph idx="1"/>
          </p:nvPr>
        </p:nvSpPr>
        <p:spPr bwMode="auto">
          <a:xfrm>
            <a:off x="533400" y="1752600"/>
            <a:ext cx="81534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kumimoji="0" lang="en-US" altLang="zh-TW" sz="3600">
                <a:latin typeface="標楷體" charset="0"/>
                <a:ea typeface="標楷體" charset="0"/>
                <a:cs typeface="標楷體" charset="0"/>
              </a:rPr>
              <a:t>	</a:t>
            </a:r>
            <a:r>
              <a:rPr kumimoji="0" lang="zh-TW" altLang="en-US" sz="3600">
                <a:latin typeface="標楷體" charset="0"/>
                <a:ea typeface="標楷體" charset="0"/>
                <a:cs typeface="標楷體" charset="0"/>
              </a:rPr>
              <a:t>如果市場經濟如亞當</a:t>
            </a:r>
            <a:r>
              <a:rPr kumimoji="0" lang="en-US" altLang="zh-TW" sz="3600">
                <a:latin typeface="標楷體" charset="0"/>
                <a:ea typeface="標楷體" charset="0"/>
                <a:cs typeface="標楷體" charset="0"/>
              </a:rPr>
              <a:t>‧</a:t>
            </a:r>
            <a:r>
              <a:rPr kumimoji="0" lang="zh-TW" altLang="en-US" sz="3600">
                <a:latin typeface="標楷體" charset="0"/>
                <a:ea typeface="標楷體" charset="0"/>
                <a:cs typeface="標楷體" charset="0"/>
              </a:rPr>
              <a:t>斯密所言，被一隻看不見的手所引導，那麼，價格機能就是那隻用指揮棒來指揮經濟交響樂團的看不見的手。</a:t>
            </a:r>
          </a:p>
        </p:txBody>
      </p:sp>
      <p:sp>
        <p:nvSpPr>
          <p:cNvPr id="3" name="標題 2"/>
          <p:cNvSpPr>
            <a:spLocks noGrp="1"/>
          </p:cNvSpPr>
          <p:nvPr>
            <p:ph type="title"/>
          </p:nvPr>
        </p:nvSpPr>
        <p:spPr>
          <a:xfrm>
            <a:off x="1219200" y="228600"/>
            <a:ext cx="9144000" cy="1143000"/>
          </a:xfrm>
        </p:spPr>
        <p:txBody>
          <a:bodyPr rtlCol="0"/>
          <a:lstStyle/>
          <a:p>
            <a:pPr>
              <a:defRPr/>
            </a:pPr>
            <a:r>
              <a:rPr kumimoji="0" lang="zh-TW" altLang="en-US" dirty="0" smtClean="0">
                <a:cs typeface="+mj-cs"/>
              </a:rPr>
              <a:t>如何透過價格配置資源</a:t>
            </a:r>
            <a:endParaRPr kumimoji="0" lang="zh-TW" altLang="en-US" dirty="0">
              <a:cs typeface="+mj-cs"/>
            </a:endParaRPr>
          </a:p>
        </p:txBody>
      </p:sp>
      <p:sp>
        <p:nvSpPr>
          <p:cNvPr id="260099" name="投影片編號版面配置區 5"/>
          <p:cNvSpPr txBox="1">
            <a:spLocks/>
          </p:cNvSpPr>
          <p:nvPr/>
        </p:nvSpPr>
        <p:spPr bwMode="auto">
          <a:xfrm>
            <a:off x="8229600" y="6248400"/>
            <a:ext cx="800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新細明體" charset="0"/>
                <a:cs typeface="新細明體" charset="0"/>
              </a:defRPr>
            </a:lvl1pPr>
            <a:lvl2pPr marL="742950" indent="-285750">
              <a:defRPr kumimoji="1" sz="2400">
                <a:solidFill>
                  <a:schemeClr val="tx1"/>
                </a:solidFill>
                <a:latin typeface="Arial" charset="0"/>
                <a:ea typeface="新細明體" charset="0"/>
              </a:defRPr>
            </a:lvl2pPr>
            <a:lvl3pPr marL="1143000" indent="-228600">
              <a:defRPr kumimoji="1" sz="2400">
                <a:solidFill>
                  <a:schemeClr val="tx1"/>
                </a:solidFill>
                <a:latin typeface="Arial" charset="0"/>
                <a:ea typeface="新細明體" charset="0"/>
              </a:defRPr>
            </a:lvl3pPr>
            <a:lvl4pPr marL="1600200" indent="-228600">
              <a:defRPr kumimoji="1" sz="2400">
                <a:solidFill>
                  <a:schemeClr val="tx1"/>
                </a:solidFill>
                <a:latin typeface="Arial" charset="0"/>
                <a:ea typeface="新細明體" charset="0"/>
              </a:defRPr>
            </a:lvl4pPr>
            <a:lvl5pPr marL="2057400" indent="-228600">
              <a:defRPr kumimoji="1" sz="2400">
                <a:solidFill>
                  <a:schemeClr val="tx1"/>
                </a:solidFill>
                <a:latin typeface="Arial" charset="0"/>
                <a:ea typeface="新細明體" charset="0"/>
              </a:defRPr>
            </a:lvl5pPr>
            <a:lvl6pPr marL="2514600" indent="-228600" fontAlgn="base">
              <a:spcBef>
                <a:spcPct val="0"/>
              </a:spcBef>
              <a:spcAft>
                <a:spcPct val="0"/>
              </a:spcAft>
              <a:defRPr kumimoji="1" sz="2400">
                <a:solidFill>
                  <a:schemeClr val="tx1"/>
                </a:solidFill>
                <a:latin typeface="Arial" charset="0"/>
                <a:ea typeface="新細明體" charset="0"/>
              </a:defRPr>
            </a:lvl6pPr>
            <a:lvl7pPr marL="2971800" indent="-228600" fontAlgn="base">
              <a:spcBef>
                <a:spcPct val="0"/>
              </a:spcBef>
              <a:spcAft>
                <a:spcPct val="0"/>
              </a:spcAft>
              <a:defRPr kumimoji="1" sz="2400">
                <a:solidFill>
                  <a:schemeClr val="tx1"/>
                </a:solidFill>
                <a:latin typeface="Arial" charset="0"/>
                <a:ea typeface="新細明體" charset="0"/>
              </a:defRPr>
            </a:lvl7pPr>
            <a:lvl8pPr marL="3429000" indent="-228600" fontAlgn="base">
              <a:spcBef>
                <a:spcPct val="0"/>
              </a:spcBef>
              <a:spcAft>
                <a:spcPct val="0"/>
              </a:spcAft>
              <a:defRPr kumimoji="1" sz="2400">
                <a:solidFill>
                  <a:schemeClr val="tx1"/>
                </a:solidFill>
                <a:latin typeface="Arial" charset="0"/>
                <a:ea typeface="新細明體" charset="0"/>
              </a:defRPr>
            </a:lvl8pPr>
            <a:lvl9pPr marL="3886200" indent="-228600" fontAlgn="base">
              <a:spcBef>
                <a:spcPct val="0"/>
              </a:spcBef>
              <a:spcAft>
                <a:spcPct val="0"/>
              </a:spcAft>
              <a:defRPr kumimoji="1" sz="2400">
                <a:solidFill>
                  <a:schemeClr val="tx1"/>
                </a:solidFill>
                <a:latin typeface="Arial" charset="0"/>
                <a:ea typeface="新細明體" charset="0"/>
              </a:defRPr>
            </a:lvl9pPr>
          </a:lstStyle>
          <a:p>
            <a:fld id="{2D09D2FD-BDF5-E245-A1D3-20DEEED4846C}" type="slidenum">
              <a:rPr kumimoji="0" lang="en-US" altLang="zh-TW" b="1">
                <a:solidFill>
                  <a:srgbClr val="376092"/>
                </a:solidFill>
                <a:ea typeface="標楷體" charset="0"/>
                <a:cs typeface="標楷體" charset="0"/>
              </a:rPr>
              <a:pPr/>
              <a:t>121</a:t>
            </a:fld>
            <a:endParaRPr kumimoji="0" lang="en-US" altLang="zh-TW" b="1">
              <a:solidFill>
                <a:srgbClr val="376092"/>
              </a:solidFill>
              <a:ea typeface="標楷體" charset="0"/>
              <a:cs typeface="標楷體" charset="0"/>
            </a:endParaRPr>
          </a:p>
        </p:txBody>
      </p:sp>
      <p:sp>
        <p:nvSpPr>
          <p:cNvPr id="26010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60101"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
        <p:nvSpPr>
          <p:cNvPr id="260102"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zh-TW" altLang="en-US"/>
          </a:p>
        </p:txBody>
      </p:sp>
    </p:spTree>
    <p:extLst>
      <p:ext uri="{BB962C8B-B14F-4D97-AF65-F5344CB8AC3E}">
        <p14:creationId xmlns:p14="http://schemas.microsoft.com/office/powerpoint/2010/main" val="50379088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TotalTime>
  <Words>2093</Words>
  <Application>Microsoft Macintosh PowerPoint</Application>
  <PresentationFormat>如螢幕大小 (4:3)</PresentationFormat>
  <Paragraphs>1302</Paragraphs>
  <Slides>121</Slides>
  <Notes>119</Notes>
  <HiddenSlides>0</HiddenSlides>
  <MMClips>0</MMClips>
  <ScaleCrop>false</ScaleCrop>
  <HeadingPairs>
    <vt:vector size="6" baseType="variant">
      <vt:variant>
        <vt:lpstr>佈景主題</vt:lpstr>
      </vt:variant>
      <vt:variant>
        <vt:i4>1</vt:i4>
      </vt:variant>
      <vt:variant>
        <vt:lpstr>內嵌 OLE 伺服器</vt:lpstr>
      </vt:variant>
      <vt:variant>
        <vt:i4>2</vt:i4>
      </vt:variant>
      <vt:variant>
        <vt:lpstr>投影片標題</vt:lpstr>
      </vt:variant>
      <vt:variant>
        <vt:i4>121</vt:i4>
      </vt:variant>
    </vt:vector>
  </HeadingPairs>
  <TitlesOfParts>
    <vt:vector size="124" baseType="lpstr">
      <vt:lpstr>Office Theme</vt:lpstr>
      <vt:lpstr>Microsoft 方程式編輯器 3.0</vt:lpstr>
      <vt:lpstr>Microsoft 方程式編輯器</vt:lpstr>
      <vt:lpstr>經營權(經理人)與控制權(股東)之分離</vt:lpstr>
      <vt:lpstr>PowerPoint 簡報</vt:lpstr>
      <vt:lpstr>PowerPoint 簡報</vt:lpstr>
      <vt:lpstr>PowerPoint 簡報</vt:lpstr>
      <vt:lpstr>PowerPoint 簡報</vt:lpstr>
      <vt:lpstr>市場與競爭</vt:lpstr>
      <vt:lpstr>何謂市場？</vt:lpstr>
      <vt:lpstr>何謂市場？</vt:lpstr>
      <vt:lpstr>何謂市場？</vt:lpstr>
      <vt:lpstr>何謂市場？</vt:lpstr>
      <vt:lpstr>何謂競爭？</vt:lpstr>
      <vt:lpstr>何謂競爭？</vt:lpstr>
      <vt:lpstr>何謂競爭？</vt:lpstr>
      <vt:lpstr>何謂競爭？</vt:lpstr>
      <vt:lpstr>何謂競爭？</vt:lpstr>
      <vt:lpstr>何謂競爭？</vt:lpstr>
      <vt:lpstr>何謂競爭？</vt:lpstr>
      <vt:lpstr>需求</vt:lpstr>
      <vt:lpstr>需求曲線：價格與需求量之間的關係</vt:lpstr>
      <vt:lpstr>需求曲線：價格與需求量之間的關係</vt:lpstr>
      <vt:lpstr>需求曲線：價格與需求量之間的關係</vt:lpstr>
      <vt:lpstr>圖1 黃蓉的需求表和需求曲線</vt:lpstr>
      <vt:lpstr>需求曲線：價格與需求量之間的關係</vt:lpstr>
      <vt:lpstr>市場需求與個別需求</vt:lpstr>
      <vt:lpstr>市場需求與個別需求    </vt:lpstr>
      <vt:lpstr>圖2  市場需求為個別需求的總和</vt:lpstr>
      <vt:lpstr>圖2  市場需求為個別需求的總和</vt:lpstr>
      <vt:lpstr>市場需求與個別需求</vt:lpstr>
      <vt:lpstr>市場需求與個別需求</vt:lpstr>
      <vt:lpstr>需求曲線的移動</vt:lpstr>
      <vt:lpstr>市場需求與個別需求</vt:lpstr>
      <vt:lpstr>需求曲線的移動</vt:lpstr>
      <vt:lpstr>圖3  需求曲線的移動</vt:lpstr>
      <vt:lpstr>需求曲線的移動</vt:lpstr>
      <vt:lpstr>需求曲線的移動</vt:lpstr>
      <vt:lpstr>需求曲線的移動</vt:lpstr>
      <vt:lpstr>需求曲線的移動</vt:lpstr>
      <vt:lpstr>需求曲線的移動</vt:lpstr>
      <vt:lpstr>需求曲線的移動</vt:lpstr>
      <vt:lpstr>需求曲線的移動</vt:lpstr>
      <vt:lpstr>表1 影響買者的變數因素</vt:lpstr>
      <vt:lpstr>需求曲線的移動</vt:lpstr>
      <vt:lpstr>兩個降低吸菸需求量的方法 </vt:lpstr>
      <vt:lpstr>圖4 整條需求曲線的移動與沿著需求曲線的移動 </vt:lpstr>
      <vt:lpstr>兩個降低吸菸需求量的方法 </vt:lpstr>
      <vt:lpstr>兩個降低吸菸需求量的方法 </vt:lpstr>
      <vt:lpstr>兩個降低吸菸需求量的方法 </vt:lpstr>
      <vt:lpstr>兩個降低吸菸需求量的方法 </vt:lpstr>
      <vt:lpstr>供給</vt:lpstr>
      <vt:lpstr>供給曲線：價格與供給量之間的關係</vt:lpstr>
      <vt:lpstr>供給曲線：價格與供給量之間的關係</vt:lpstr>
      <vt:lpstr>供給曲線：價格與供給量之間的關係</vt:lpstr>
      <vt:lpstr>供給曲線：價格與供給量之間的關係</vt:lpstr>
      <vt:lpstr>圖5  志明的供給表和供給曲線</vt:lpstr>
      <vt:lpstr>供給曲線：價格與供給量之間的關係</vt:lpstr>
      <vt:lpstr>市場供給與個別供給</vt:lpstr>
      <vt:lpstr>圖6 市場供給為個別供給的總和</vt:lpstr>
      <vt:lpstr>圖6 市場供給為個別供給的總和</vt:lpstr>
      <vt:lpstr>市場供給與個別供給</vt:lpstr>
      <vt:lpstr>供給曲線的移動</vt:lpstr>
      <vt:lpstr>供給曲線的移動</vt:lpstr>
      <vt:lpstr>圖7  供給曲線的移動</vt:lpstr>
      <vt:lpstr>供給曲線的移動</vt:lpstr>
      <vt:lpstr>供給曲線的移動</vt:lpstr>
      <vt:lpstr>供給曲線的移動</vt:lpstr>
      <vt:lpstr>供給曲線的移動</vt:lpstr>
      <vt:lpstr>供給曲線的移動</vt:lpstr>
      <vt:lpstr>表2 影響賣者的因素</vt:lpstr>
      <vt:lpstr>供給曲線的移動</vt:lpstr>
      <vt:lpstr>供給與需求的結合</vt:lpstr>
      <vt:lpstr>均衡</vt:lpstr>
      <vt:lpstr>圖8  供給與需求的均衡</vt:lpstr>
      <vt:lpstr>均衡</vt:lpstr>
      <vt:lpstr>均衡</vt:lpstr>
      <vt:lpstr>均衡</vt:lpstr>
      <vt:lpstr>均衡</vt:lpstr>
      <vt:lpstr>圖9  未達均衡的市場</vt:lpstr>
      <vt:lpstr>均衡</vt:lpstr>
      <vt:lpstr>均衡</vt:lpstr>
      <vt:lpstr>均衡</vt:lpstr>
      <vt:lpstr>均衡</vt:lpstr>
      <vt:lpstr>均衡</vt:lpstr>
      <vt:lpstr>分析均衡變動的三個步驟</vt:lpstr>
      <vt:lpstr>分析均衡變動的三個步驟</vt:lpstr>
      <vt:lpstr>表3 分析均衡變動的三步驟</vt:lpstr>
      <vt:lpstr>分析均衡變動的三個步驟</vt:lpstr>
      <vt:lpstr>需求的改變造成市場均衡的變動</vt:lpstr>
      <vt:lpstr>需求的改變造成市場均衡的變動</vt:lpstr>
      <vt:lpstr>圖10  需求增加如何影響均衡</vt:lpstr>
      <vt:lpstr>需求的改變造成市場均衡的變動</vt:lpstr>
      <vt:lpstr>整條線的移動與線上的移動</vt:lpstr>
      <vt:lpstr>整條線的移動與線上的移動</vt:lpstr>
      <vt:lpstr>整條線的移動與線上的移動</vt:lpstr>
      <vt:lpstr>分析均衡變動的三個步驟</vt:lpstr>
      <vt:lpstr>供給的改變造成市場均衡的變動</vt:lpstr>
      <vt:lpstr>供給的改變造成市場均衡的變動</vt:lpstr>
      <vt:lpstr>圖11 供給減少如何影響均衡</vt:lpstr>
      <vt:lpstr>供給的改變造成市場均衡的變動</vt:lpstr>
      <vt:lpstr>分析均衡變動的三個步驟</vt:lpstr>
      <vt:lpstr>供需同時變動</vt:lpstr>
      <vt:lpstr>圖12  供需同時變動</vt:lpstr>
      <vt:lpstr>供需同時變動</vt:lpstr>
      <vt:lpstr>供需同時變動</vt:lpstr>
      <vt:lpstr>分析均衡變動的三個步驟</vt:lpstr>
      <vt:lpstr>表4 當供需移動時，價格與數量如何變動？</vt:lpstr>
      <vt:lpstr>PowerPoint 簡報</vt:lpstr>
      <vt:lpstr>PowerPoint 簡報</vt:lpstr>
      <vt:lpstr>PowerPoint 簡報</vt:lpstr>
      <vt:lpstr>PowerPoint 簡報</vt:lpstr>
      <vt:lpstr>PowerPoint 簡報</vt:lpstr>
      <vt:lpstr>PowerPoint 簡報</vt:lpstr>
      <vt:lpstr>PowerPoint 簡報</vt:lpstr>
      <vt:lpstr>結論</vt:lpstr>
      <vt:lpstr>如何透過價格配置資源</vt:lpstr>
      <vt:lpstr>如何透過價格配置資源</vt:lpstr>
      <vt:lpstr>如何透過價格配置資源</vt:lpstr>
      <vt:lpstr>如何透過價格配置資源</vt:lpstr>
      <vt:lpstr>如何透過價格配置資源</vt:lpstr>
      <vt:lpstr>如何透過價格配置資源</vt:lpstr>
      <vt:lpstr>如何透過價格配置資源</vt:lpstr>
      <vt:lpstr>如何透過價格配置資源</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幻燈片 1</dc:title>
  <dc:creator>apple</dc:creator>
  <cp:lastModifiedBy>apple</cp:lastModifiedBy>
  <cp:revision>11</cp:revision>
  <dcterms:created xsi:type="dcterms:W3CDTF">2013-10-07T07:17:17Z</dcterms:created>
  <dcterms:modified xsi:type="dcterms:W3CDTF">2013-10-07T07:32:21Z</dcterms:modified>
</cp:coreProperties>
</file>